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85"/>
  </p:notesMasterIdLst>
  <p:handoutMasterIdLst>
    <p:handoutMasterId r:id="rId86"/>
  </p:handoutMasterIdLst>
  <p:sldIdLst>
    <p:sldId id="273" r:id="rId2"/>
    <p:sldId id="274" r:id="rId3"/>
    <p:sldId id="275" r:id="rId4"/>
    <p:sldId id="280" r:id="rId5"/>
    <p:sldId id="279" r:id="rId6"/>
    <p:sldId id="276" r:id="rId7"/>
    <p:sldId id="282" r:id="rId8"/>
    <p:sldId id="278" r:id="rId9"/>
    <p:sldId id="284" r:id="rId10"/>
    <p:sldId id="285" r:id="rId11"/>
    <p:sldId id="286" r:id="rId12"/>
    <p:sldId id="283" r:id="rId13"/>
    <p:sldId id="287" r:id="rId14"/>
    <p:sldId id="288" r:id="rId15"/>
    <p:sldId id="290" r:id="rId16"/>
    <p:sldId id="289" r:id="rId17"/>
    <p:sldId id="293" r:id="rId18"/>
    <p:sldId id="291" r:id="rId19"/>
    <p:sldId id="292" r:id="rId20"/>
    <p:sldId id="294" r:id="rId21"/>
    <p:sldId id="295" r:id="rId22"/>
    <p:sldId id="296" r:id="rId23"/>
    <p:sldId id="297" r:id="rId24"/>
    <p:sldId id="298" r:id="rId25"/>
    <p:sldId id="299" r:id="rId26"/>
    <p:sldId id="300" r:id="rId27"/>
    <p:sldId id="301" r:id="rId28"/>
    <p:sldId id="302" r:id="rId29"/>
    <p:sldId id="303" r:id="rId30"/>
    <p:sldId id="305" r:id="rId31"/>
    <p:sldId id="307" r:id="rId32"/>
    <p:sldId id="304" r:id="rId33"/>
    <p:sldId id="306" r:id="rId34"/>
    <p:sldId id="308" r:id="rId35"/>
    <p:sldId id="309" r:id="rId36"/>
    <p:sldId id="310" r:id="rId37"/>
    <p:sldId id="311" r:id="rId38"/>
    <p:sldId id="312" r:id="rId39"/>
    <p:sldId id="313" r:id="rId40"/>
    <p:sldId id="277" r:id="rId41"/>
    <p:sldId id="314" r:id="rId42"/>
    <p:sldId id="316" r:id="rId43"/>
    <p:sldId id="317" r:id="rId44"/>
    <p:sldId id="318" r:id="rId45"/>
    <p:sldId id="315" r:id="rId46"/>
    <p:sldId id="319" r:id="rId47"/>
    <p:sldId id="321" r:id="rId48"/>
    <p:sldId id="324" r:id="rId49"/>
    <p:sldId id="327" r:id="rId50"/>
    <p:sldId id="320" r:id="rId51"/>
    <p:sldId id="323" r:id="rId52"/>
    <p:sldId id="326" r:id="rId53"/>
    <p:sldId id="328" r:id="rId54"/>
    <p:sldId id="331" r:id="rId55"/>
    <p:sldId id="330" r:id="rId56"/>
    <p:sldId id="332" r:id="rId57"/>
    <p:sldId id="333" r:id="rId58"/>
    <p:sldId id="339" r:id="rId59"/>
    <p:sldId id="334" r:id="rId60"/>
    <p:sldId id="336" r:id="rId61"/>
    <p:sldId id="337" r:id="rId62"/>
    <p:sldId id="340" r:id="rId63"/>
    <p:sldId id="341" r:id="rId64"/>
    <p:sldId id="344" r:id="rId65"/>
    <p:sldId id="342" r:id="rId66"/>
    <p:sldId id="345" r:id="rId67"/>
    <p:sldId id="347" r:id="rId68"/>
    <p:sldId id="349" r:id="rId69"/>
    <p:sldId id="348" r:id="rId70"/>
    <p:sldId id="351" r:id="rId71"/>
    <p:sldId id="355" r:id="rId72"/>
    <p:sldId id="357" r:id="rId73"/>
    <p:sldId id="359" r:id="rId74"/>
    <p:sldId id="362" r:id="rId75"/>
    <p:sldId id="364" r:id="rId76"/>
    <p:sldId id="365" r:id="rId77"/>
    <p:sldId id="366" r:id="rId78"/>
    <p:sldId id="367" r:id="rId79"/>
    <p:sldId id="369" r:id="rId80"/>
    <p:sldId id="372" r:id="rId81"/>
    <p:sldId id="373" r:id="rId82"/>
    <p:sldId id="374" r:id="rId83"/>
    <p:sldId id="376" r:id="rId84"/>
  </p:sldIdLst>
  <p:sldSz cx="12192000" cy="6858000"/>
  <p:notesSz cx="6858000" cy="9144000"/>
  <p:defaultTextStyle>
    <a:defPPr rtl="0">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欢迎" id="{E75E278A-FF0E-49A4-B170-79828D63BBAD}">
          <p14:sldIdLst>
            <p14:sldId id="273"/>
            <p14:sldId id="274"/>
            <p14:sldId id="275"/>
            <p14:sldId id="280"/>
            <p14:sldId id="279"/>
            <p14:sldId id="276"/>
            <p14:sldId id="282"/>
            <p14:sldId id="278"/>
            <p14:sldId id="284"/>
            <p14:sldId id="285"/>
            <p14:sldId id="286"/>
            <p14:sldId id="283"/>
            <p14:sldId id="287"/>
            <p14:sldId id="288"/>
            <p14:sldId id="290"/>
            <p14:sldId id="289"/>
            <p14:sldId id="293"/>
            <p14:sldId id="291"/>
            <p14:sldId id="292"/>
            <p14:sldId id="294"/>
            <p14:sldId id="295"/>
            <p14:sldId id="296"/>
            <p14:sldId id="297"/>
            <p14:sldId id="298"/>
            <p14:sldId id="299"/>
            <p14:sldId id="300"/>
            <p14:sldId id="301"/>
            <p14:sldId id="302"/>
            <p14:sldId id="303"/>
            <p14:sldId id="305"/>
            <p14:sldId id="307"/>
            <p14:sldId id="304"/>
            <p14:sldId id="306"/>
            <p14:sldId id="308"/>
            <p14:sldId id="309"/>
            <p14:sldId id="310"/>
            <p14:sldId id="311"/>
            <p14:sldId id="312"/>
            <p14:sldId id="313"/>
            <p14:sldId id="277"/>
            <p14:sldId id="314"/>
            <p14:sldId id="316"/>
            <p14:sldId id="317"/>
            <p14:sldId id="318"/>
            <p14:sldId id="315"/>
            <p14:sldId id="319"/>
            <p14:sldId id="321"/>
            <p14:sldId id="324"/>
            <p14:sldId id="327"/>
            <p14:sldId id="320"/>
            <p14:sldId id="323"/>
            <p14:sldId id="326"/>
            <p14:sldId id="328"/>
            <p14:sldId id="331"/>
            <p14:sldId id="330"/>
            <p14:sldId id="332"/>
            <p14:sldId id="333"/>
            <p14:sldId id="339"/>
            <p14:sldId id="334"/>
            <p14:sldId id="336"/>
            <p14:sldId id="337"/>
            <p14:sldId id="340"/>
            <p14:sldId id="341"/>
            <p14:sldId id="344"/>
            <p14:sldId id="342"/>
            <p14:sldId id="345"/>
            <p14:sldId id="347"/>
            <p14:sldId id="349"/>
            <p14:sldId id="348"/>
            <p14:sldId id="351"/>
            <p14:sldId id="355"/>
            <p14:sldId id="357"/>
            <p14:sldId id="359"/>
            <p14:sldId id="362"/>
            <p14:sldId id="364"/>
            <p14:sldId id="365"/>
            <p14:sldId id="366"/>
            <p14:sldId id="367"/>
            <p14:sldId id="369"/>
            <p14:sldId id="372"/>
            <p14:sldId id="373"/>
            <p14:sldId id="374"/>
            <p14:sldId id="376"/>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2BA"/>
    <a:srgbClr val="7536A4"/>
    <a:srgbClr val="C2544B"/>
    <a:srgbClr val="0068BB"/>
    <a:srgbClr val="F8F8F8"/>
    <a:srgbClr val="696774"/>
    <a:srgbClr val="50DBCF"/>
    <a:srgbClr val="FFD64D"/>
    <a:srgbClr val="FF9694"/>
    <a:srgbClr val="EBEBE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725" autoAdjust="0"/>
    <p:restoredTop sz="96341" autoAdjust="0"/>
  </p:normalViewPr>
  <p:slideViewPr>
    <p:cSldViewPr snapToGrid="0">
      <p:cViewPr varScale="1">
        <p:scale>
          <a:sx n="90" d="100"/>
          <a:sy n="90" d="100"/>
        </p:scale>
        <p:origin x="224" y="1032"/>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87" d="100"/>
          <a:sy n="87" d="100"/>
        </p:scale>
        <p:origin x="2988" y="96"/>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theme" Target="theme/theme1.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commentAuthors" Target="commentAuthor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DA33CDF6-CC3F-41B1-8979-AF0AC317940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dirty="0">
              <a:latin typeface="Microsoft YaHei UI" panose="020B0503020204020204" pitchFamily="34" charset="-122"/>
              <a:ea typeface="Microsoft YaHei UI" panose="020B0503020204020204" pitchFamily="34" charset="-122"/>
            </a:endParaRPr>
          </a:p>
        </p:txBody>
      </p:sp>
      <p:sp>
        <p:nvSpPr>
          <p:cNvPr id="3" name="日期占位符 2">
            <a:extLst>
              <a:ext uri="{FF2B5EF4-FFF2-40B4-BE49-F238E27FC236}">
                <a16:creationId xmlns:a16="http://schemas.microsoft.com/office/drawing/2014/main" id="{D9CA17CF-163C-499D-A480-07F9EEC56C0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744022C-5079-4642-AC6E-7894F9978BBA}" type="datetime2">
              <a:rPr lang="zh-CN" altLang="en-US" smtClean="0">
                <a:latin typeface="Microsoft YaHei UI" panose="020B0503020204020204" pitchFamily="34" charset="-122"/>
                <a:ea typeface="Microsoft YaHei UI" panose="020B0503020204020204" pitchFamily="34" charset="-122"/>
              </a:rPr>
              <a:t>2022年3月20日 Sunday</a:t>
            </a:fld>
            <a:endParaRPr lang="zh-CN" altLang="en-US" dirty="0">
              <a:latin typeface="Microsoft YaHei UI" panose="020B0503020204020204" pitchFamily="34" charset="-122"/>
              <a:ea typeface="Microsoft YaHei UI" panose="020B0503020204020204" pitchFamily="34" charset="-122"/>
            </a:endParaRPr>
          </a:p>
        </p:txBody>
      </p:sp>
      <p:sp>
        <p:nvSpPr>
          <p:cNvPr id="4" name="页脚占位符 3">
            <a:extLst>
              <a:ext uri="{FF2B5EF4-FFF2-40B4-BE49-F238E27FC236}">
                <a16:creationId xmlns:a16="http://schemas.microsoft.com/office/drawing/2014/main" id="{3E4FD741-ECD4-468A-8F85-031E765AA14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dirty="0">
              <a:latin typeface="Microsoft YaHei UI" panose="020B0503020204020204" pitchFamily="34" charset="-122"/>
              <a:ea typeface="Microsoft YaHei UI" panose="020B0503020204020204" pitchFamily="34" charset="-122"/>
            </a:endParaRPr>
          </a:p>
        </p:txBody>
      </p:sp>
      <p:sp>
        <p:nvSpPr>
          <p:cNvPr id="5" name="灯片编号占位符 4">
            <a:extLst>
              <a:ext uri="{FF2B5EF4-FFF2-40B4-BE49-F238E27FC236}">
                <a16:creationId xmlns:a16="http://schemas.microsoft.com/office/drawing/2014/main" id="{2963D4AA-8819-45EA-BDFB-441DA124CC0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1BE3BD5-D202-4020-A93E-A1AA1A84DE69}" type="slidenum">
              <a:rPr lang="en-US" altLang="zh-CN" smtClean="0">
                <a:latin typeface="Microsoft YaHei UI" panose="020B0503020204020204" pitchFamily="34" charset="-122"/>
                <a:ea typeface="Microsoft YaHei UI" panose="020B0503020204020204" pitchFamily="34" charset="-122"/>
              </a:rPr>
              <a:t>‹#›</a:t>
            </a:fld>
            <a:endParaRPr lang="zh-CN" altLang="en-US"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105637598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Microsoft YaHei UI" panose="020B0503020204020204" pitchFamily="34" charset="-122"/>
                <a:ea typeface="Microsoft YaHei UI" panose="020B0503020204020204" pitchFamily="34" charset="-122"/>
              </a:defRPr>
            </a:lvl1pPr>
          </a:lstStyle>
          <a:p>
            <a:endParaRPr lang="zh-CN" altLang="en-US" noProof="0" dirty="0"/>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Microsoft YaHei UI" panose="020B0503020204020204" pitchFamily="34" charset="-122"/>
                <a:ea typeface="Microsoft YaHei UI" panose="020B0503020204020204" pitchFamily="34" charset="-122"/>
              </a:defRPr>
            </a:lvl1pPr>
          </a:lstStyle>
          <a:p>
            <a:fld id="{70747F27-0AFF-49DE-ABD2-AA502995B8AE}" type="datetime2">
              <a:rPr lang="zh-CN" altLang="en-US" smtClean="0"/>
              <a:pPr/>
              <a:t>2022年3月20日 Sunday</a:t>
            </a:fld>
            <a:endParaRPr lang="en-US" dirty="0"/>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n-US" dirty="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zh-cn" dirty="0"/>
              <a:t>单击此处编辑母版文本样式</a:t>
            </a:r>
          </a:p>
          <a:p>
            <a:pPr lvl="1" rtl="0"/>
            <a:r>
              <a:rPr lang="zh-cn" dirty="0"/>
              <a:t>第二级</a:t>
            </a:r>
          </a:p>
          <a:p>
            <a:pPr lvl="2" rtl="0"/>
            <a:r>
              <a:rPr lang="zh-cn" dirty="0"/>
              <a:t>第三级</a:t>
            </a:r>
          </a:p>
          <a:p>
            <a:pPr lvl="3" rtl="0"/>
            <a:r>
              <a:rPr lang="zh-cn" dirty="0"/>
              <a:t>第四级</a:t>
            </a:r>
          </a:p>
          <a:p>
            <a:pPr lvl="4" rtl="0"/>
            <a:r>
              <a:rPr lang="zh-cn" dirty="0"/>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Microsoft YaHei UI" panose="020B0503020204020204" pitchFamily="34" charset="-122"/>
                <a:ea typeface="Microsoft YaHei UI" panose="020B0503020204020204" pitchFamily="34" charset="-122"/>
              </a:defRPr>
            </a:lvl1pPr>
          </a:lstStyle>
          <a:p>
            <a:endParaRPr lang="zh-CN" altLang="en-US" noProof="0" dirty="0"/>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Microsoft YaHei UI" panose="020B0503020204020204" pitchFamily="34" charset="-122"/>
                <a:ea typeface="Microsoft YaHei UI" panose="020B0503020204020204" pitchFamily="34" charset="-122"/>
              </a:defRPr>
            </a:lvl1pPr>
          </a:lstStyle>
          <a:p>
            <a:fld id="{DF61EA0F-A667-4B49-8422-0062BC55E249}" type="slidenum">
              <a:rPr lang="en-US" smtClean="0"/>
              <a:pPr/>
              <a:t>‹#›</a:t>
            </a:fld>
            <a:endParaRPr lang="en-US" dirty="0"/>
          </a:p>
        </p:txBody>
      </p:sp>
    </p:spTree>
    <p:extLst>
      <p:ext uri="{BB962C8B-B14F-4D97-AF65-F5344CB8AC3E}">
        <p14:creationId xmlns:p14="http://schemas.microsoft.com/office/powerpoint/2010/main" val="3381910297"/>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1pPr>
    <a:lvl2pPr marL="45720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2pPr>
    <a:lvl3pPr marL="91440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3pPr>
    <a:lvl4pPr marL="137160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4pPr>
    <a:lvl5pPr marL="182880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rtlCol="0"/>
          <a:lstStyle/>
          <a:p>
            <a:pPr rtl="0"/>
            <a:endParaRPr lang="zh-CN" altLang="en-US" dirty="0"/>
          </a:p>
        </p:txBody>
      </p:sp>
      <p:sp>
        <p:nvSpPr>
          <p:cNvPr id="4" name="灯片编号占位符 3"/>
          <p:cNvSpPr>
            <a:spLocks noGrp="1"/>
          </p:cNvSpPr>
          <p:nvPr>
            <p:ph type="sldNum" sz="quarter" idx="10"/>
          </p:nvPr>
        </p:nvSpPr>
        <p:spPr/>
        <p:txBody>
          <a:bodyPr rtlCol="0"/>
          <a:lstStyle/>
          <a:p>
            <a:pPr rtl="0"/>
            <a:fld id="{DF61EA0F-A667-4B49-8422-0062BC55E249}" type="slidenum">
              <a:rPr lang="en-US" altLang="zh-CN" smtClean="0"/>
              <a:t>1</a:t>
            </a:fld>
            <a:endParaRPr lang="zh-CN" altLang="en-US" dirty="0"/>
          </a:p>
        </p:txBody>
      </p:sp>
    </p:spTree>
    <p:extLst>
      <p:ext uri="{BB962C8B-B14F-4D97-AF65-F5344CB8AC3E}">
        <p14:creationId xmlns:p14="http://schemas.microsoft.com/office/powerpoint/2010/main" val="23700558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DF61EA0F-A667-4B49-8422-0062BC55E249}" type="slidenum">
              <a:rPr lang="en-US" smtClean="0"/>
              <a:pPr/>
              <a:t>66</a:t>
            </a:fld>
            <a:endParaRPr lang="en-US" dirty="0"/>
          </a:p>
        </p:txBody>
      </p:sp>
    </p:spTree>
    <p:extLst>
      <p:ext uri="{BB962C8B-B14F-4D97-AF65-F5344CB8AC3E}">
        <p14:creationId xmlns:p14="http://schemas.microsoft.com/office/powerpoint/2010/main" val="3115712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DF61EA0F-A667-4B49-8422-0062BC55E249}" type="slidenum">
              <a:rPr lang="en-US" smtClean="0"/>
              <a:pPr/>
              <a:t>2</a:t>
            </a:fld>
            <a:endParaRPr lang="en-US" dirty="0"/>
          </a:p>
        </p:txBody>
      </p:sp>
    </p:spTree>
    <p:extLst>
      <p:ext uri="{BB962C8B-B14F-4D97-AF65-F5344CB8AC3E}">
        <p14:creationId xmlns:p14="http://schemas.microsoft.com/office/powerpoint/2010/main" val="12838620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DF61EA0F-A667-4B49-8422-0062BC55E249}" type="slidenum">
              <a:rPr lang="en-US" smtClean="0"/>
              <a:pPr/>
              <a:t>3</a:t>
            </a:fld>
            <a:endParaRPr lang="en-US" dirty="0"/>
          </a:p>
        </p:txBody>
      </p:sp>
    </p:spTree>
    <p:extLst>
      <p:ext uri="{BB962C8B-B14F-4D97-AF65-F5344CB8AC3E}">
        <p14:creationId xmlns:p14="http://schemas.microsoft.com/office/powerpoint/2010/main" val="26434293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DF61EA0F-A667-4B49-8422-0062BC55E249}" type="slidenum">
              <a:rPr lang="en-US" smtClean="0"/>
              <a:pPr/>
              <a:t>5</a:t>
            </a:fld>
            <a:endParaRPr lang="en-US" dirty="0"/>
          </a:p>
        </p:txBody>
      </p:sp>
    </p:spTree>
    <p:extLst>
      <p:ext uri="{BB962C8B-B14F-4D97-AF65-F5344CB8AC3E}">
        <p14:creationId xmlns:p14="http://schemas.microsoft.com/office/powerpoint/2010/main" val="23101343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DF61EA0F-A667-4B49-8422-0062BC55E249}" type="slidenum">
              <a:rPr lang="en-US" smtClean="0"/>
              <a:pPr/>
              <a:t>6</a:t>
            </a:fld>
            <a:endParaRPr lang="en-US" dirty="0"/>
          </a:p>
        </p:txBody>
      </p:sp>
    </p:spTree>
    <p:extLst>
      <p:ext uri="{BB962C8B-B14F-4D97-AF65-F5344CB8AC3E}">
        <p14:creationId xmlns:p14="http://schemas.microsoft.com/office/powerpoint/2010/main" val="1713667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DF61EA0F-A667-4B49-8422-0062BC55E249}" type="slidenum">
              <a:rPr lang="en-US" smtClean="0"/>
              <a:pPr/>
              <a:t>7</a:t>
            </a:fld>
            <a:endParaRPr lang="en-US" dirty="0"/>
          </a:p>
        </p:txBody>
      </p:sp>
    </p:spTree>
    <p:extLst>
      <p:ext uri="{BB962C8B-B14F-4D97-AF65-F5344CB8AC3E}">
        <p14:creationId xmlns:p14="http://schemas.microsoft.com/office/powerpoint/2010/main" val="13588039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DF61EA0F-A667-4B49-8422-0062BC55E249}" type="slidenum">
              <a:rPr lang="en-US" smtClean="0"/>
              <a:pPr/>
              <a:t>39</a:t>
            </a:fld>
            <a:endParaRPr lang="en-US" dirty="0"/>
          </a:p>
        </p:txBody>
      </p:sp>
    </p:spTree>
    <p:extLst>
      <p:ext uri="{BB962C8B-B14F-4D97-AF65-F5344CB8AC3E}">
        <p14:creationId xmlns:p14="http://schemas.microsoft.com/office/powerpoint/2010/main" val="32510349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DF61EA0F-A667-4B49-8422-0062BC55E249}" type="slidenum">
              <a:rPr lang="en-US" smtClean="0"/>
              <a:pPr/>
              <a:t>40</a:t>
            </a:fld>
            <a:endParaRPr lang="en-US" dirty="0"/>
          </a:p>
        </p:txBody>
      </p:sp>
    </p:spTree>
    <p:extLst>
      <p:ext uri="{BB962C8B-B14F-4D97-AF65-F5344CB8AC3E}">
        <p14:creationId xmlns:p14="http://schemas.microsoft.com/office/powerpoint/2010/main" val="34804752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DF61EA0F-A667-4B49-8422-0062BC55E249}" type="slidenum">
              <a:rPr lang="en-US" smtClean="0"/>
              <a:pPr/>
              <a:t>44</a:t>
            </a:fld>
            <a:endParaRPr lang="en-US" dirty="0"/>
          </a:p>
        </p:txBody>
      </p:sp>
    </p:spTree>
    <p:extLst>
      <p:ext uri="{BB962C8B-B14F-4D97-AF65-F5344CB8AC3E}">
        <p14:creationId xmlns:p14="http://schemas.microsoft.com/office/powerpoint/2010/main" val="4418112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标题幻灯片">
    <p:spTree>
      <p:nvGrpSpPr>
        <p:cNvPr id="1" name=""/>
        <p:cNvGrpSpPr/>
        <p:nvPr/>
      </p:nvGrpSpPr>
      <p:grpSpPr>
        <a:xfrm>
          <a:off x="0" y="0"/>
          <a:ext cx="0" cy="0"/>
          <a:chOff x="0" y="0"/>
          <a:chExt cx="0" cy="0"/>
        </a:xfrm>
      </p:grpSpPr>
      <p:sp>
        <p:nvSpPr>
          <p:cNvPr id="7" name="长方形 6"/>
          <p:cNvSpPr/>
          <p:nvPr/>
        </p:nvSpPr>
        <p:spPr>
          <a:xfrm>
            <a:off x="254950" y="262784"/>
            <a:ext cx="11682101" cy="633243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sz="1800" noProof="0" dirty="0">
              <a:latin typeface="Microsoft YaHei UI" panose="020B0503020204020204" pitchFamily="34" charset="-122"/>
            </a:endParaRPr>
          </a:p>
        </p:txBody>
      </p:sp>
    </p:spTree>
    <p:extLst>
      <p:ext uri="{BB962C8B-B14F-4D97-AF65-F5344CB8AC3E}">
        <p14:creationId xmlns:p14="http://schemas.microsoft.com/office/powerpoint/2010/main" val="24828073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7" name="长方形 6"/>
          <p:cNvSpPr/>
          <p:nvPr/>
        </p:nvSpPr>
        <p:spPr>
          <a:xfrm>
            <a:off x="0" y="0"/>
            <a:ext cx="12192000" cy="1332854"/>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sz="1800" noProof="0" dirty="0">
              <a:latin typeface="Microsoft YaHei UI" panose="020B0503020204020204" pitchFamily="34" charset="-122"/>
              <a:ea typeface="Microsoft YaHei UI" panose="020B0503020204020204" pitchFamily="34" charset="-122"/>
            </a:endParaRPr>
          </a:p>
        </p:txBody>
      </p:sp>
      <p:sp>
        <p:nvSpPr>
          <p:cNvPr id="2" name="标题 1"/>
          <p:cNvSpPr>
            <a:spLocks noGrp="1"/>
          </p:cNvSpPr>
          <p:nvPr>
            <p:ph type="title"/>
          </p:nvPr>
        </p:nvSpPr>
        <p:spPr>
          <a:xfrm>
            <a:off x="604434" y="0"/>
            <a:ext cx="10749367" cy="1208868"/>
          </a:xfrm>
        </p:spPr>
        <p:txBody>
          <a:bodyPr rtlCol="0" anchor="b">
            <a:normAutofit/>
          </a:bodyPr>
          <a:lstStyle>
            <a:lvl1pPr>
              <a:defRPr sz="3600">
                <a:solidFill>
                  <a:schemeClr val="bg1"/>
                </a:solidFill>
                <a:latin typeface="Microsoft YaHei UI" panose="020B0503020204020204" pitchFamily="34" charset="-122"/>
                <a:ea typeface="Microsoft YaHei UI" panose="020B0503020204020204" pitchFamily="34" charset="-122"/>
              </a:defRPr>
            </a:lvl1pPr>
          </a:lstStyle>
          <a:p>
            <a:pPr rtl="0"/>
            <a:r>
              <a:rPr lang="zh-CN" altLang="en-US"/>
              <a:t>单击此处编辑母版标题样式</a:t>
            </a:r>
            <a:endParaRPr lang="en-US" dirty="0"/>
          </a:p>
        </p:txBody>
      </p:sp>
      <p:sp>
        <p:nvSpPr>
          <p:cNvPr id="3" name="内容占位符 2"/>
          <p:cNvSpPr>
            <a:spLocks noGrp="1"/>
          </p:cNvSpPr>
          <p:nvPr>
            <p:ph idx="1"/>
          </p:nvPr>
        </p:nvSpPr>
        <p:spPr>
          <a:xfrm>
            <a:off x="838201" y="1825625"/>
            <a:ext cx="4167753" cy="4351338"/>
          </a:xfrm>
        </p:spPr>
        <p:txBody>
          <a:bodyPr lIns="0" tIns="0" rIns="0" bIns="0" rtlCol="0">
            <a:normAutofit/>
          </a:bodyPr>
          <a:lstStyle>
            <a:lvl1pPr marL="0" indent="0">
              <a:lnSpc>
                <a:spcPct val="130000"/>
              </a:lnSpc>
              <a:spcBef>
                <a:spcPts val="500"/>
              </a:spcBef>
              <a:spcAft>
                <a:spcPts val="1000"/>
              </a:spcAft>
              <a:buNone/>
              <a:defRPr sz="1600" baseline="0">
                <a:solidFill>
                  <a:schemeClr val="tx1">
                    <a:lumMod val="65000"/>
                    <a:lumOff val="35000"/>
                  </a:schemeClr>
                </a:solidFill>
                <a:latin typeface="Microsoft YaHei UI" panose="020B0503020204020204" pitchFamily="34" charset="-122"/>
                <a:ea typeface="Microsoft YaHei UI" panose="020B0503020204020204" pitchFamily="34" charset="-122"/>
              </a:defRPr>
            </a:lvl1pPr>
            <a:lvl2pPr>
              <a:lnSpc>
                <a:spcPct val="130000"/>
              </a:lnSpc>
              <a:spcBef>
                <a:spcPts val="500"/>
              </a:spcBef>
              <a:spcAft>
                <a:spcPts val="1000"/>
              </a:spcAft>
              <a:defRPr sz="1400" baseline="0">
                <a:solidFill>
                  <a:schemeClr val="tx1">
                    <a:lumMod val="65000"/>
                    <a:lumOff val="35000"/>
                  </a:schemeClr>
                </a:solidFill>
                <a:latin typeface="Microsoft YaHei UI" panose="020B0503020204020204" pitchFamily="34" charset="-122"/>
                <a:ea typeface="Microsoft YaHei UI" panose="020B0503020204020204" pitchFamily="34" charset="-122"/>
              </a:defRPr>
            </a:lvl2pPr>
            <a:lvl3pPr>
              <a:lnSpc>
                <a:spcPct val="130000"/>
              </a:lnSpc>
              <a:spcAft>
                <a:spcPts val="1000"/>
              </a:spcAft>
              <a:defRPr sz="1200" baseline="0">
                <a:solidFill>
                  <a:schemeClr val="tx1">
                    <a:lumMod val="65000"/>
                    <a:lumOff val="35000"/>
                  </a:schemeClr>
                </a:solidFill>
                <a:latin typeface="Microsoft YaHei UI" panose="020B0503020204020204" pitchFamily="34" charset="-122"/>
                <a:ea typeface="Microsoft YaHei UI" panose="020B0503020204020204" pitchFamily="34" charset="-122"/>
              </a:defRPr>
            </a:lvl3pPr>
            <a:lvl4pPr>
              <a:lnSpc>
                <a:spcPct val="130000"/>
              </a:lnSpc>
              <a:spcAft>
                <a:spcPts val="1000"/>
              </a:spcAft>
              <a:defRPr sz="1100" baseline="0">
                <a:solidFill>
                  <a:schemeClr val="tx1">
                    <a:lumMod val="65000"/>
                    <a:lumOff val="35000"/>
                  </a:schemeClr>
                </a:solidFill>
                <a:latin typeface="Microsoft YaHei UI" panose="020B0503020204020204" pitchFamily="34" charset="-122"/>
                <a:ea typeface="Microsoft YaHei UI" panose="020B0503020204020204" pitchFamily="34" charset="-122"/>
              </a:defRPr>
            </a:lvl4pPr>
            <a:lvl5pPr>
              <a:lnSpc>
                <a:spcPct val="130000"/>
              </a:lnSpc>
              <a:spcAft>
                <a:spcPts val="1000"/>
              </a:spcAft>
              <a:defRPr sz="1100" baseline="0">
                <a:solidFill>
                  <a:schemeClr val="tx1">
                    <a:lumMod val="65000"/>
                    <a:lumOff val="35000"/>
                  </a:schemeClr>
                </a:solidFill>
                <a:latin typeface="Microsoft YaHei UI" panose="020B0503020204020204" pitchFamily="34" charset="-122"/>
                <a:ea typeface="Microsoft YaHei UI" panose="020B0503020204020204" pitchFamily="34" charset="-122"/>
              </a:defRPr>
            </a:lvl5pPr>
          </a:lstStyle>
          <a:p>
            <a:pPr lvl="0" rtl="0"/>
            <a:r>
              <a:rPr lang="zh-CN" altLang="en-US"/>
              <a:t>单击此处编辑母版文本样式</a:t>
            </a:r>
          </a:p>
          <a:p>
            <a:pPr lvl="1" rtl="0"/>
            <a:r>
              <a:rPr lang="zh-CN" altLang="en-US"/>
              <a:t>二级</a:t>
            </a:r>
          </a:p>
          <a:p>
            <a:pPr lvl="2" rtl="0"/>
            <a:r>
              <a:rPr lang="zh-CN" altLang="en-US"/>
              <a:t>三级</a:t>
            </a:r>
          </a:p>
          <a:p>
            <a:pPr lvl="3" rtl="0"/>
            <a:r>
              <a:rPr lang="zh-CN" altLang="en-US"/>
              <a:t>四级</a:t>
            </a:r>
          </a:p>
          <a:p>
            <a:pPr lvl="4" rtl="0"/>
            <a:r>
              <a:rPr lang="zh-CN" altLang="en-US"/>
              <a:t>五级</a:t>
            </a:r>
            <a:endParaRPr lang="en-US" dirty="0"/>
          </a:p>
        </p:txBody>
      </p:sp>
      <p:sp>
        <p:nvSpPr>
          <p:cNvPr id="4" name="日期占位符 3"/>
          <p:cNvSpPr>
            <a:spLocks noGrp="1"/>
          </p:cNvSpPr>
          <p:nvPr>
            <p:ph type="dt" sz="half" idx="10"/>
          </p:nvPr>
        </p:nvSpPr>
        <p:spPr/>
        <p:txBody>
          <a:bodyPr rtlCol="0"/>
          <a:lstStyle>
            <a:lvl1pPr>
              <a:defRPr baseline="0">
                <a:solidFill>
                  <a:schemeClr val="tx1">
                    <a:lumMod val="65000"/>
                    <a:lumOff val="35000"/>
                  </a:schemeClr>
                </a:solidFill>
                <a:latin typeface="Microsoft YaHei UI" panose="020B0503020204020204" pitchFamily="34" charset="-122"/>
                <a:ea typeface="Microsoft YaHei UI" panose="020B0503020204020204" pitchFamily="34" charset="-122"/>
              </a:defRPr>
            </a:lvl1pPr>
          </a:lstStyle>
          <a:p>
            <a:fld id="{94B3CDE5-BC73-4849-8D92-CB00948283D7}" type="datetime2">
              <a:rPr lang="zh-CN" altLang="en-US" smtClean="0"/>
              <a:pPr/>
              <a:t>2022年3月20日 Sunday</a:t>
            </a:fld>
            <a:endParaRPr lang="en-US"/>
          </a:p>
        </p:txBody>
      </p:sp>
      <p:sp>
        <p:nvSpPr>
          <p:cNvPr id="5" name="页脚占位符 4"/>
          <p:cNvSpPr>
            <a:spLocks noGrp="1"/>
          </p:cNvSpPr>
          <p:nvPr>
            <p:ph type="ftr" sz="quarter" idx="11"/>
          </p:nvPr>
        </p:nvSpPr>
        <p:spPr/>
        <p:txBody>
          <a:bodyPr rtlCol="0"/>
          <a:lstStyle>
            <a:lvl1pPr>
              <a:defRPr baseline="0">
                <a:solidFill>
                  <a:schemeClr val="tx1">
                    <a:lumMod val="65000"/>
                    <a:lumOff val="35000"/>
                  </a:schemeClr>
                </a:solidFill>
                <a:latin typeface="Microsoft YaHei UI" panose="020B0503020204020204" pitchFamily="34" charset="-122"/>
                <a:ea typeface="Microsoft YaHei UI" panose="020B0503020204020204" pitchFamily="34" charset="-122"/>
              </a:defRPr>
            </a:lvl1pPr>
          </a:lstStyle>
          <a:p>
            <a:endParaRPr lang="en-US"/>
          </a:p>
        </p:txBody>
      </p:sp>
      <p:sp>
        <p:nvSpPr>
          <p:cNvPr id="6" name="灯片编号占位符 5"/>
          <p:cNvSpPr>
            <a:spLocks noGrp="1"/>
          </p:cNvSpPr>
          <p:nvPr>
            <p:ph type="sldNum" sz="quarter" idx="12"/>
          </p:nvPr>
        </p:nvSpPr>
        <p:spPr/>
        <p:txBody>
          <a:bodyPr rtlCol="0"/>
          <a:lstStyle>
            <a:lvl1pPr>
              <a:defRPr baseline="0">
                <a:solidFill>
                  <a:schemeClr val="tx1">
                    <a:lumMod val="65000"/>
                    <a:lumOff val="35000"/>
                  </a:schemeClr>
                </a:solidFill>
                <a:latin typeface="Microsoft YaHei UI" panose="020B0503020204020204" pitchFamily="34" charset="-122"/>
                <a:ea typeface="Microsoft YaHei UI" panose="020B0503020204020204" pitchFamily="34" charset="-122"/>
              </a:defRPr>
            </a:lvl1pPr>
          </a:lstStyle>
          <a:p>
            <a:fld id="{9860EDB8-5305-433F-BE41-D7A86D811DB3}" type="slidenum">
              <a:rPr lang="en-US" smtClean="0"/>
              <a:pPr/>
              <a:t>‹#›</a:t>
            </a:fld>
            <a:endParaRPr lang="en-US"/>
          </a:p>
        </p:txBody>
      </p:sp>
    </p:spTree>
    <p:extLst>
      <p:ext uri="{BB962C8B-B14F-4D97-AF65-F5344CB8AC3E}">
        <p14:creationId xmlns:p14="http://schemas.microsoft.com/office/powerpoint/2010/main" val="218583654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pPr rtl="0"/>
            <a:r>
              <a:rPr lang="zh-CN" altLang="en-US" noProof="0" dirty="0"/>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rtl="0"/>
            <a:r>
              <a:rPr lang="zh-CN" altLang="en-US" noProof="0" dirty="0"/>
              <a:t>编辑母版文本样式</a:t>
            </a:r>
          </a:p>
          <a:p>
            <a:pPr lvl="1" rtl="0"/>
            <a:r>
              <a:rPr lang="zh-CN" altLang="en-US" noProof="0" dirty="0"/>
              <a:t>第二级</a:t>
            </a:r>
          </a:p>
          <a:p>
            <a:pPr lvl="2" rtl="0"/>
            <a:r>
              <a:rPr lang="zh-CN" altLang="en-US" noProof="0" dirty="0"/>
              <a:t>第三级</a:t>
            </a:r>
          </a:p>
          <a:p>
            <a:pPr lvl="3" rtl="0"/>
            <a:r>
              <a:rPr lang="zh-CN" altLang="en-US" noProof="0" dirty="0"/>
              <a:t>第四级</a:t>
            </a:r>
          </a:p>
          <a:p>
            <a:pPr lvl="4" rtl="0"/>
            <a:r>
              <a:rPr lang="zh-CN" altLang="en-US" noProof="0" dirty="0"/>
              <a:t>第五级</a:t>
            </a:r>
          </a:p>
        </p:txBody>
      </p:sp>
      <p:sp>
        <p:nvSpPr>
          <p:cNvPr id="4" name="日期占位符 3"/>
          <p:cNvSpPr>
            <a:spLocks noGrp="1"/>
          </p:cNvSpPr>
          <p:nvPr>
            <p:ph type="dt" sz="half" idx="2"/>
          </p:nvPr>
        </p:nvSpPr>
        <p:spPr>
          <a:xfrm>
            <a:off x="838200" y="6356352"/>
            <a:ext cx="3276600" cy="365125"/>
          </a:xfrm>
          <a:prstGeom prst="rect">
            <a:avLst/>
          </a:prstGeom>
        </p:spPr>
        <p:txBody>
          <a:bodyPr vert="horz" lIns="91440" tIns="45720" rIns="91440" bIns="45720" rtlCol="0" anchor="ctr"/>
          <a:lstStyle>
            <a:lvl1pPr algn="l">
              <a:defRPr sz="1200" baseline="0">
                <a:solidFill>
                  <a:schemeClr val="tx1">
                    <a:lumMod val="65000"/>
                    <a:lumOff val="35000"/>
                  </a:schemeClr>
                </a:solidFill>
                <a:latin typeface="Microsoft YaHei UI" panose="020B0503020204020204" pitchFamily="34" charset="-122"/>
                <a:ea typeface="Microsoft YaHei UI" panose="020B0503020204020204" pitchFamily="34" charset="-122"/>
              </a:defRPr>
            </a:lvl1pPr>
          </a:lstStyle>
          <a:p>
            <a:fld id="{131E3292-D461-4042-A5EB-629C7A8279A7}" type="datetime2">
              <a:rPr lang="zh-CN" altLang="en-US" smtClean="0"/>
              <a:pPr/>
              <a:t>2022年3月20日 Sunday</a:t>
            </a:fld>
            <a:endParaRPr lang="zh-CN" altLang="en-US" dirty="0"/>
          </a:p>
        </p:txBody>
      </p:sp>
      <p:sp>
        <p:nvSpPr>
          <p:cNvPr id="5" name="页脚占位符 4"/>
          <p:cNvSpPr>
            <a:spLocks noGrp="1"/>
          </p:cNvSpPr>
          <p:nvPr>
            <p:ph type="ftr" sz="quarter" idx="3"/>
          </p:nvPr>
        </p:nvSpPr>
        <p:spPr>
          <a:xfrm>
            <a:off x="4648200" y="6356352"/>
            <a:ext cx="2895600" cy="365125"/>
          </a:xfrm>
          <a:prstGeom prst="rect">
            <a:avLst/>
          </a:prstGeom>
        </p:spPr>
        <p:txBody>
          <a:bodyPr vert="horz" lIns="91440" tIns="45720" rIns="91440" bIns="45720" rtlCol="0" anchor="ctr"/>
          <a:lstStyle>
            <a:lvl1pPr algn="ctr">
              <a:defRPr sz="1200" baseline="0">
                <a:solidFill>
                  <a:schemeClr val="tx1">
                    <a:lumMod val="65000"/>
                    <a:lumOff val="35000"/>
                  </a:schemeClr>
                </a:solidFill>
                <a:latin typeface="Microsoft YaHei UI" panose="020B0503020204020204" pitchFamily="34" charset="-122"/>
                <a:ea typeface="Microsoft YaHei UI" panose="020B0503020204020204" pitchFamily="34" charset="-122"/>
              </a:defRPr>
            </a:lvl1pPr>
          </a:lstStyle>
          <a:p>
            <a:endParaRPr lang="zh-CN" altLang="en-US" dirty="0"/>
          </a:p>
        </p:txBody>
      </p:sp>
      <p:sp>
        <p:nvSpPr>
          <p:cNvPr id="6" name="灯片编号占位符 5"/>
          <p:cNvSpPr>
            <a:spLocks noGrp="1"/>
          </p:cNvSpPr>
          <p:nvPr>
            <p:ph type="sldNum" sz="quarter" idx="4"/>
          </p:nvPr>
        </p:nvSpPr>
        <p:spPr>
          <a:xfrm>
            <a:off x="8077200" y="6356352"/>
            <a:ext cx="3276600" cy="365125"/>
          </a:xfrm>
          <a:prstGeom prst="rect">
            <a:avLst/>
          </a:prstGeom>
        </p:spPr>
        <p:txBody>
          <a:bodyPr vert="horz" lIns="91440" tIns="45720" rIns="91440" bIns="45720" rtlCol="0" anchor="ctr"/>
          <a:lstStyle>
            <a:lvl1pPr algn="r">
              <a:defRPr sz="1200" baseline="0">
                <a:solidFill>
                  <a:schemeClr val="tx1">
                    <a:lumMod val="65000"/>
                    <a:lumOff val="35000"/>
                  </a:schemeClr>
                </a:solidFill>
                <a:latin typeface="Microsoft YaHei UI" panose="020B0503020204020204" pitchFamily="34" charset="-122"/>
                <a:ea typeface="Microsoft YaHei UI" panose="020B0503020204020204" pitchFamily="34" charset="-122"/>
              </a:defRPr>
            </a:lvl1pPr>
          </a:lstStyle>
          <a:p>
            <a:fld id="{9860EDB8-5305-433F-BE41-D7A86D811DB3}" type="slidenum">
              <a:rPr lang="en-US" altLang="zh-CN" smtClean="0"/>
              <a:pPr/>
              <a:t>‹#›</a:t>
            </a:fld>
            <a:endParaRPr lang="zh-CN" altLang="en-US" dirty="0"/>
          </a:p>
        </p:txBody>
      </p:sp>
    </p:spTree>
    <p:extLst>
      <p:ext uri="{BB962C8B-B14F-4D97-AF65-F5344CB8AC3E}">
        <p14:creationId xmlns:p14="http://schemas.microsoft.com/office/powerpoint/2010/main" val="946754946"/>
      </p:ext>
    </p:extLst>
  </p:cSld>
  <p:clrMap bg1="lt1" tx1="dk1" bg2="lt2" tx2="dk2" accent1="accent1" accent2="accent2" accent3="accent3" accent4="accent4" accent5="accent5" accent6="accent6" hlink="hlink" folHlink="folHlink"/>
  <p:sldLayoutIdLst>
    <p:sldLayoutId id="2147483673" r:id="rId1"/>
    <p:sldLayoutId id="2147483662" r:id="rId2"/>
  </p:sldLayoutIdLst>
  <p:hf sldNum="0" hdr="0" ftr="0" dt="0"/>
  <p:txStyles>
    <p:titleStyle>
      <a:lvl1pPr algn="l" defTabSz="914400" rtl="0" eaLnBrk="1" latinLnBrk="0" hangingPunct="1">
        <a:spcBef>
          <a:spcPct val="0"/>
        </a:spcBef>
        <a:buNone/>
        <a:defRPr sz="4400" kern="1200">
          <a:solidFill>
            <a:schemeClr val="tx1"/>
          </a:solidFill>
          <a:latin typeface="Microsoft YaHei UI" panose="020B0503020204020204" pitchFamily="34" charset="-122"/>
          <a:ea typeface="Microsoft YaHei UI" panose="020B0503020204020204" pitchFamily="34" charset="-122"/>
          <a:cs typeface="+mj-cs"/>
        </a:defRPr>
      </a:lvl1pPr>
    </p:titleStyle>
    <p:bodyStyle>
      <a:lvl1pPr marL="228600" indent="-228600" algn="l" defTabSz="914400" rtl="0" eaLnBrk="1" latinLnBrk="0" hangingPunct="1">
        <a:lnSpc>
          <a:spcPct val="90000"/>
        </a:lnSpc>
        <a:spcBef>
          <a:spcPct val="30000"/>
        </a:spcBef>
        <a:buFont typeface="Arial" panose="020B0604020202020204" pitchFamily="34" charset="0"/>
        <a:buChar char="•"/>
        <a:defRPr sz="2800" kern="1200">
          <a:solidFill>
            <a:schemeClr val="tx1"/>
          </a:solidFill>
          <a:latin typeface="Microsoft YaHei UI" panose="020B0503020204020204" pitchFamily="34" charset="-122"/>
          <a:ea typeface="Microsoft YaHei UI" panose="020B0503020204020204" pitchFamily="34" charset="-122"/>
          <a:cs typeface="+mn-cs"/>
        </a:defRPr>
      </a:lvl1pPr>
      <a:lvl2pPr marL="685800" indent="-228600" algn="l" defTabSz="914400" rtl="0" eaLnBrk="1" latinLnBrk="0" hangingPunct="1">
        <a:lnSpc>
          <a:spcPct val="90000"/>
        </a:lnSpc>
        <a:spcBef>
          <a:spcPct val="30000"/>
        </a:spcBef>
        <a:buFont typeface="Arial" panose="020B0604020202020204" pitchFamily="34" charset="0"/>
        <a:buChar char="•"/>
        <a:defRPr sz="2400" kern="1200">
          <a:solidFill>
            <a:schemeClr val="tx1"/>
          </a:solidFill>
          <a:latin typeface="Microsoft YaHei UI" panose="020B0503020204020204" pitchFamily="34" charset="-122"/>
          <a:ea typeface="Microsoft YaHei UI" panose="020B0503020204020204" pitchFamily="34" charset="-122"/>
          <a:cs typeface="+mn-cs"/>
        </a:defRPr>
      </a:lvl2pPr>
      <a:lvl3pPr marL="1143000" indent="-228600" algn="l" defTabSz="914400" rtl="0" eaLnBrk="1" latinLnBrk="0" hangingPunct="1">
        <a:lnSpc>
          <a:spcPct val="90000"/>
        </a:lnSpc>
        <a:spcBef>
          <a:spcPct val="30000"/>
        </a:spcBef>
        <a:buFont typeface="Arial" panose="020B0604020202020204" pitchFamily="34" charset="0"/>
        <a:buChar char="•"/>
        <a:defRPr sz="2000" kern="1200">
          <a:solidFill>
            <a:schemeClr val="tx1"/>
          </a:solidFill>
          <a:latin typeface="Microsoft YaHei UI" panose="020B0503020204020204" pitchFamily="34" charset="-122"/>
          <a:ea typeface="Microsoft YaHei UI" panose="020B0503020204020204" pitchFamily="34" charset="-122"/>
          <a:cs typeface="+mn-cs"/>
        </a:defRPr>
      </a:lvl3pPr>
      <a:lvl4pPr marL="1600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icrosoft YaHei UI" panose="020B0503020204020204" pitchFamily="34" charset="-122"/>
          <a:ea typeface="Microsoft YaHei UI" panose="020B0503020204020204" pitchFamily="34" charset="-122"/>
          <a:cs typeface="+mn-cs"/>
        </a:defRPr>
      </a:lvl4pPr>
      <a:lvl5pPr marL="20574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icrosoft YaHei UI" panose="020B0503020204020204" pitchFamily="34" charset="-122"/>
          <a:ea typeface="Microsoft YaHei UI" panose="020B0503020204020204" pitchFamily="34" charset="-122"/>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3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6.png"/></Relationships>
</file>

<file path=ppt/slides/_rels/slide3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9.png"/><Relationship Id="rId7" Type="http://schemas.openxmlformats.org/officeDocument/2006/relationships/image" Target="../media/image64.png"/><Relationship Id="rId2" Type="http://schemas.openxmlformats.org/officeDocument/2006/relationships/image" Target="../media/image60.png"/><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5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69.png"/><Relationship Id="rId7" Type="http://schemas.openxmlformats.org/officeDocument/2006/relationships/image" Target="../media/image73.png"/><Relationship Id="rId2" Type="http://schemas.openxmlformats.org/officeDocument/2006/relationships/image" Target="../media/image68.png"/><Relationship Id="rId1" Type="http://schemas.openxmlformats.org/officeDocument/2006/relationships/slideLayout" Target="../slideLayouts/slideLayout2.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hyperlink" Target="https://github.com/micro/protoc-gen-micro" TargetMode="Externa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 Id="rId4" Type="http://schemas.openxmlformats.org/officeDocument/2006/relationships/image" Target="../media/image8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 Id="rId4" Type="http://schemas.openxmlformats.org/officeDocument/2006/relationships/image" Target="../media/image82.png"/></Relationships>
</file>

<file path=ppt/slides/_rels/slide81.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ctrTitle" idx="4294967295"/>
          </p:nvPr>
        </p:nvSpPr>
        <p:spPr>
          <a:xfrm>
            <a:off x="811306" y="1164326"/>
            <a:ext cx="9582736" cy="1285364"/>
          </a:xfrm>
        </p:spPr>
        <p:txBody>
          <a:bodyPr rtlCol="0">
            <a:normAutofit/>
          </a:bodyPr>
          <a:lstStyle/>
          <a:p>
            <a:r>
              <a:rPr lang="en-US" altLang="zh-CN" sz="4800" dirty="0">
                <a:solidFill>
                  <a:schemeClr val="bg1"/>
                </a:solidFill>
                <a:cs typeface="Arial" panose="020B0604020202020204" pitchFamily="34" charset="0"/>
              </a:rPr>
              <a:t>Printfcoder</a:t>
            </a:r>
            <a:endParaRPr lang="zh-cn" sz="4600" dirty="0">
              <a:solidFill>
                <a:schemeClr val="bg1"/>
              </a:solidFill>
              <a:cs typeface="Arial" panose="020B0604020202020204" pitchFamily="34" charset="0"/>
            </a:endParaRPr>
          </a:p>
        </p:txBody>
      </p:sp>
      <p:sp>
        <p:nvSpPr>
          <p:cNvPr id="3" name="副标题 2"/>
          <p:cNvSpPr>
            <a:spLocks noGrp="1"/>
          </p:cNvSpPr>
          <p:nvPr>
            <p:ph type="subTitle" idx="4294967295"/>
          </p:nvPr>
        </p:nvSpPr>
        <p:spPr>
          <a:xfrm>
            <a:off x="828726" y="5554133"/>
            <a:ext cx="9582736" cy="519289"/>
          </a:xfrm>
        </p:spPr>
        <p:txBody>
          <a:bodyPr rtlCol="0">
            <a:normAutofit/>
          </a:bodyPr>
          <a:lstStyle/>
          <a:p>
            <a:pPr marL="0" indent="0" rtl="0">
              <a:buNone/>
            </a:pPr>
            <a:r>
              <a:rPr lang="zh-CN" altLang="en-US" sz="2400" dirty="0">
                <a:solidFill>
                  <a:schemeClr val="bg1"/>
                </a:solidFill>
                <a:cs typeface="Arial" panose="020B0604020202020204" pitchFamily="34" charset="0"/>
              </a:rPr>
              <a:t>主页：</a:t>
            </a:r>
            <a:r>
              <a:rPr lang="en-US" altLang="zh-CN" sz="2400" dirty="0">
                <a:solidFill>
                  <a:schemeClr val="bg1"/>
                </a:solidFill>
                <a:cs typeface="Arial" panose="020B0604020202020204" pitchFamily="34" charset="0"/>
              </a:rPr>
              <a:t>github.com/printfcoder</a:t>
            </a:r>
            <a:endParaRPr lang="zh-cn" sz="2400" dirty="0">
              <a:solidFill>
                <a:schemeClr val="bg1"/>
              </a:solidFill>
              <a:cs typeface="Arial" panose="020B0604020202020204" pitchFamily="34" charset="0"/>
            </a:endParaRPr>
          </a:p>
        </p:txBody>
      </p:sp>
    </p:spTree>
    <p:extLst>
      <p:ext uri="{BB962C8B-B14F-4D97-AF65-F5344CB8AC3E}">
        <p14:creationId xmlns:p14="http://schemas.microsoft.com/office/powerpoint/2010/main" val="16153151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872C4995-FBAC-7648-B0B2-A8685F2B57D1}"/>
              </a:ext>
            </a:extLst>
          </p:cNvPr>
          <p:cNvSpPr>
            <a:spLocks noGrp="1"/>
          </p:cNvSpPr>
          <p:nvPr>
            <p:ph idx="1"/>
          </p:nvPr>
        </p:nvSpPr>
        <p:spPr>
          <a:xfrm>
            <a:off x="293511" y="1825625"/>
            <a:ext cx="11744192" cy="4351338"/>
          </a:xfrm>
        </p:spPr>
        <p:txBody>
          <a:bodyPr>
            <a:normAutofit/>
          </a:bodyPr>
          <a:lstStyle/>
          <a:p>
            <a:pPr marL="342900" indent="-342900">
              <a:buFont typeface="+mj-lt"/>
              <a:buAutoNum type="arabicPeriod" startAt="5"/>
            </a:pPr>
            <a:r>
              <a:rPr lang="zh-CN" altLang="en-US" dirty="0"/>
              <a:t>接口设计</a:t>
            </a:r>
            <a:endParaRPr lang="en-US" altLang="zh-CN" dirty="0"/>
          </a:p>
          <a:p>
            <a:r>
              <a:rPr lang="zh-CN" altLang="en-US" dirty="0"/>
              <a:t>接口类型是对其它类型行为的抽象和概括</a:t>
            </a:r>
            <a:r>
              <a:rPr lang="en-US" altLang="zh-CN" dirty="0"/>
              <a:t>;</a:t>
            </a:r>
            <a:r>
              <a:rPr lang="zh-CN" altLang="en-US" dirty="0"/>
              <a:t>因为接口类型不会和特定的实现细节绑定在一起</a:t>
            </a:r>
            <a:r>
              <a:rPr lang="en-US" altLang="zh-CN" dirty="0"/>
              <a:t>,</a:t>
            </a:r>
            <a:r>
              <a:rPr lang="zh-CN" altLang="en-US" dirty="0"/>
              <a:t>通过这种抽象的方式我们可以让我们的函数更加灵活和更具有适应能力。</a:t>
            </a:r>
          </a:p>
          <a:p>
            <a:r>
              <a:rPr lang="en" altLang="zh-CN" dirty="0"/>
              <a:t>Go</a:t>
            </a:r>
            <a:r>
              <a:rPr lang="zh-CN" altLang="en-US" dirty="0"/>
              <a:t>语言的主要设计者之一 </a:t>
            </a:r>
            <a:r>
              <a:rPr lang="en" altLang="zh-CN" dirty="0"/>
              <a:t>Rob Pike </a:t>
            </a:r>
            <a:r>
              <a:rPr lang="zh-CN" altLang="en-US" dirty="0"/>
              <a:t>曾经说过，如果只能选择一个</a:t>
            </a:r>
            <a:r>
              <a:rPr lang="en" altLang="zh-CN" dirty="0"/>
              <a:t>Go</a:t>
            </a:r>
            <a:r>
              <a:rPr lang="zh-CN" altLang="en-US" dirty="0"/>
              <a:t>语言的特性移植到其他语言中，他会选择接口。可见接口在</a:t>
            </a:r>
            <a:r>
              <a:rPr lang="en" altLang="zh-CN" dirty="0"/>
              <a:t>Go </a:t>
            </a:r>
            <a:r>
              <a:rPr lang="zh-CN" altLang="en-US" dirty="0"/>
              <a:t>语言中的地位，及其对</a:t>
            </a:r>
            <a:r>
              <a:rPr lang="en-US" altLang="zh-CN" dirty="0"/>
              <a:t>Golang</a:t>
            </a:r>
            <a:r>
              <a:rPr lang="zh-CN" altLang="en-US" dirty="0"/>
              <a:t>这门语言所带来的活力。</a:t>
            </a:r>
          </a:p>
          <a:p>
            <a:r>
              <a:rPr lang="en" altLang="zh-CN" dirty="0"/>
              <a:t>C++</a:t>
            </a:r>
            <a:r>
              <a:rPr lang="zh-CN" altLang="en-US" dirty="0"/>
              <a:t>，</a:t>
            </a:r>
            <a:r>
              <a:rPr lang="en" altLang="zh-CN" dirty="0"/>
              <a:t>Java </a:t>
            </a:r>
            <a:r>
              <a:rPr lang="zh-CN" altLang="en-US" dirty="0"/>
              <a:t>中使用侵入式接口，实现类需要明确声明自己实现了某个接口。这种强制性的接口继承方式是面向对象编程思想发展过程中一个争议颇多的特性。</a:t>
            </a:r>
          </a:p>
          <a:p>
            <a:r>
              <a:rPr lang="en" altLang="zh-CN" dirty="0"/>
              <a:t>Go</a:t>
            </a:r>
            <a:r>
              <a:rPr lang="zh-CN" altLang="en-US" dirty="0"/>
              <a:t>语言采用的是非侵入式接口，只要某类型的公开方法完全满足接口的要求，就可以把此类型的对象用在需要该接口的地方。满足接口的要求，即是指实现了接口所规定的一组成员</a:t>
            </a:r>
            <a:r>
              <a:rPr lang="en-US" altLang="zh-CN" dirty="0"/>
              <a:t>(</a:t>
            </a:r>
            <a:r>
              <a:rPr lang="zh-CN" altLang="en-US" dirty="0"/>
              <a:t>方法</a:t>
            </a:r>
            <a:r>
              <a:rPr lang="en-US" altLang="zh-CN" dirty="0"/>
              <a:t>)</a:t>
            </a:r>
            <a:r>
              <a:rPr lang="zh-CN" altLang="en-US" dirty="0"/>
              <a:t>。</a:t>
            </a:r>
            <a:r>
              <a:rPr lang="en" altLang="zh-CN" dirty="0"/>
              <a:t>Go </a:t>
            </a:r>
            <a:r>
              <a:rPr lang="zh-CN" altLang="en-US" dirty="0"/>
              <a:t>语言的接口实现者无需指明实现了哪一个接口，编译器会去完成这项工作并发现错误。（鸭式辨型）</a:t>
            </a:r>
          </a:p>
          <a:p>
            <a:endParaRPr kumimoji="1" lang="zh-CN" altLang="en-US" dirty="0"/>
          </a:p>
        </p:txBody>
      </p:sp>
      <p:sp>
        <p:nvSpPr>
          <p:cNvPr id="8" name="标题 1">
            <a:extLst>
              <a:ext uri="{FF2B5EF4-FFF2-40B4-BE49-F238E27FC236}">
                <a16:creationId xmlns:a16="http://schemas.microsoft.com/office/drawing/2014/main" id="{020C67EA-4AF9-6A44-B499-D6B72915BF65}"/>
              </a:ext>
            </a:extLst>
          </p:cNvPr>
          <p:cNvSpPr>
            <a:spLocks noGrp="1"/>
          </p:cNvSpPr>
          <p:nvPr>
            <p:ph type="title"/>
          </p:nvPr>
        </p:nvSpPr>
        <p:spPr>
          <a:xfrm>
            <a:off x="604434" y="0"/>
            <a:ext cx="6214055" cy="1208868"/>
          </a:xfrm>
        </p:spPr>
        <p:txBody>
          <a:bodyPr/>
          <a:lstStyle/>
          <a:p>
            <a:r>
              <a:rPr kumimoji="1" lang="en-US" altLang="zh-CN" dirty="0"/>
              <a:t>Go</a:t>
            </a:r>
            <a:r>
              <a:rPr kumimoji="1" lang="zh-CN" altLang="en-US" dirty="0"/>
              <a:t> 简要入门</a:t>
            </a:r>
          </a:p>
        </p:txBody>
      </p:sp>
      <p:sp>
        <p:nvSpPr>
          <p:cNvPr id="9" name="文本框 8">
            <a:extLst>
              <a:ext uri="{FF2B5EF4-FFF2-40B4-BE49-F238E27FC236}">
                <a16:creationId xmlns:a16="http://schemas.microsoft.com/office/drawing/2014/main" id="{364AE198-C767-3D4D-9394-A3CDA2ED1DA9}"/>
              </a:ext>
            </a:extLst>
          </p:cNvPr>
          <p:cNvSpPr txBox="1"/>
          <p:nvPr/>
        </p:nvSpPr>
        <p:spPr>
          <a:xfrm>
            <a:off x="10416746" y="839536"/>
            <a:ext cx="1620957" cy="369332"/>
          </a:xfrm>
          <a:prstGeom prst="rect">
            <a:avLst/>
          </a:prstGeom>
          <a:noFill/>
        </p:spPr>
        <p:txBody>
          <a:bodyPr wrap="none" rtlCol="0">
            <a:spAutoFit/>
          </a:bodyPr>
          <a:lstStyle/>
          <a:p>
            <a:r>
              <a:rPr kumimoji="1" lang="en-US" altLang="zh-CN" dirty="0">
                <a:solidFill>
                  <a:schemeClr val="bg1"/>
                </a:solidFill>
              </a:rPr>
              <a:t>Golang</a:t>
            </a:r>
            <a:r>
              <a:rPr kumimoji="1" lang="zh-CN" altLang="en-US" dirty="0">
                <a:solidFill>
                  <a:schemeClr val="bg1"/>
                </a:solidFill>
              </a:rPr>
              <a:t>的特点</a:t>
            </a:r>
          </a:p>
        </p:txBody>
      </p:sp>
    </p:spTree>
    <p:extLst>
      <p:ext uri="{BB962C8B-B14F-4D97-AF65-F5344CB8AC3E}">
        <p14:creationId xmlns:p14="http://schemas.microsoft.com/office/powerpoint/2010/main" val="38251973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872C4995-FBAC-7648-B0B2-A8685F2B57D1}"/>
              </a:ext>
            </a:extLst>
          </p:cNvPr>
          <p:cNvSpPr>
            <a:spLocks noGrp="1"/>
          </p:cNvSpPr>
          <p:nvPr>
            <p:ph idx="1"/>
          </p:nvPr>
        </p:nvSpPr>
        <p:spPr>
          <a:xfrm>
            <a:off x="293511" y="1825625"/>
            <a:ext cx="11744192" cy="872419"/>
          </a:xfrm>
        </p:spPr>
        <p:txBody>
          <a:bodyPr>
            <a:normAutofit/>
          </a:bodyPr>
          <a:lstStyle/>
          <a:p>
            <a:pPr marL="342900" indent="-342900">
              <a:buFont typeface="+mj-lt"/>
              <a:buAutoNum type="arabicPeriod" startAt="6"/>
            </a:pPr>
            <a:r>
              <a:rPr lang="zh-CN" altLang="en-US" dirty="0"/>
              <a:t>统一的代码风格</a:t>
            </a:r>
            <a:endParaRPr lang="en-US" altLang="zh-CN" dirty="0"/>
          </a:p>
        </p:txBody>
      </p:sp>
      <p:sp>
        <p:nvSpPr>
          <p:cNvPr id="8" name="标题 1">
            <a:extLst>
              <a:ext uri="{FF2B5EF4-FFF2-40B4-BE49-F238E27FC236}">
                <a16:creationId xmlns:a16="http://schemas.microsoft.com/office/drawing/2014/main" id="{020C67EA-4AF9-6A44-B499-D6B72915BF65}"/>
              </a:ext>
            </a:extLst>
          </p:cNvPr>
          <p:cNvSpPr>
            <a:spLocks noGrp="1"/>
          </p:cNvSpPr>
          <p:nvPr>
            <p:ph type="title"/>
          </p:nvPr>
        </p:nvSpPr>
        <p:spPr>
          <a:xfrm>
            <a:off x="604434" y="0"/>
            <a:ext cx="6214055" cy="1208868"/>
          </a:xfrm>
        </p:spPr>
        <p:txBody>
          <a:bodyPr/>
          <a:lstStyle/>
          <a:p>
            <a:r>
              <a:rPr kumimoji="1" lang="en-US" altLang="zh-CN" dirty="0"/>
              <a:t>Go</a:t>
            </a:r>
            <a:r>
              <a:rPr kumimoji="1" lang="zh-CN" altLang="en-US" dirty="0"/>
              <a:t> 简要入门</a:t>
            </a:r>
          </a:p>
        </p:txBody>
      </p:sp>
      <p:sp>
        <p:nvSpPr>
          <p:cNvPr id="9" name="文本框 8">
            <a:extLst>
              <a:ext uri="{FF2B5EF4-FFF2-40B4-BE49-F238E27FC236}">
                <a16:creationId xmlns:a16="http://schemas.microsoft.com/office/drawing/2014/main" id="{364AE198-C767-3D4D-9394-A3CDA2ED1DA9}"/>
              </a:ext>
            </a:extLst>
          </p:cNvPr>
          <p:cNvSpPr txBox="1"/>
          <p:nvPr/>
        </p:nvSpPr>
        <p:spPr>
          <a:xfrm>
            <a:off x="10416746" y="839536"/>
            <a:ext cx="1620957" cy="369332"/>
          </a:xfrm>
          <a:prstGeom prst="rect">
            <a:avLst/>
          </a:prstGeom>
          <a:noFill/>
        </p:spPr>
        <p:txBody>
          <a:bodyPr wrap="none" rtlCol="0">
            <a:spAutoFit/>
          </a:bodyPr>
          <a:lstStyle/>
          <a:p>
            <a:r>
              <a:rPr kumimoji="1" lang="en-US" altLang="zh-CN" dirty="0">
                <a:solidFill>
                  <a:schemeClr val="bg1"/>
                </a:solidFill>
              </a:rPr>
              <a:t>Golang</a:t>
            </a:r>
            <a:r>
              <a:rPr kumimoji="1" lang="zh-CN" altLang="en-US" dirty="0">
                <a:solidFill>
                  <a:schemeClr val="bg1"/>
                </a:solidFill>
              </a:rPr>
              <a:t>的特点</a:t>
            </a:r>
          </a:p>
        </p:txBody>
      </p:sp>
    </p:spTree>
    <p:extLst>
      <p:ext uri="{BB962C8B-B14F-4D97-AF65-F5344CB8AC3E}">
        <p14:creationId xmlns:p14="http://schemas.microsoft.com/office/powerpoint/2010/main" val="24070307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8E64BE-2B7B-CD44-B74E-FC0BAAA3E98A}"/>
              </a:ext>
            </a:extLst>
          </p:cNvPr>
          <p:cNvSpPr>
            <a:spLocks noGrp="1"/>
          </p:cNvSpPr>
          <p:nvPr>
            <p:ph type="title"/>
          </p:nvPr>
        </p:nvSpPr>
        <p:spPr/>
        <p:txBody>
          <a:bodyPr/>
          <a:lstStyle/>
          <a:p>
            <a:r>
              <a:rPr kumimoji="1" lang="zh-CN" altLang="en-US" dirty="0"/>
              <a:t>主要特性介绍</a:t>
            </a:r>
          </a:p>
        </p:txBody>
      </p:sp>
      <p:sp>
        <p:nvSpPr>
          <p:cNvPr id="3" name="内容占位符 2">
            <a:extLst>
              <a:ext uri="{FF2B5EF4-FFF2-40B4-BE49-F238E27FC236}">
                <a16:creationId xmlns:a16="http://schemas.microsoft.com/office/drawing/2014/main" id="{EF96F546-0F2F-EA43-82FB-224D2E01343C}"/>
              </a:ext>
            </a:extLst>
          </p:cNvPr>
          <p:cNvSpPr>
            <a:spLocks noGrp="1"/>
          </p:cNvSpPr>
          <p:nvPr>
            <p:ph idx="1"/>
          </p:nvPr>
        </p:nvSpPr>
        <p:spPr>
          <a:xfrm>
            <a:off x="0" y="1532114"/>
            <a:ext cx="4334933" cy="4351338"/>
          </a:xfrm>
        </p:spPr>
        <p:txBody>
          <a:bodyPr/>
          <a:lstStyle/>
          <a:p>
            <a:pPr marL="1028700" lvl="1" indent="-342900">
              <a:buAutoNum type="arabicPeriod"/>
            </a:pPr>
            <a:r>
              <a:rPr kumimoji="1" lang="zh-CN" altLang="en-US" b="1" dirty="0">
                <a:solidFill>
                  <a:schemeClr val="accent1">
                    <a:lumMod val="75000"/>
                  </a:schemeClr>
                </a:solidFill>
              </a:rPr>
              <a:t>你好世界与编译</a:t>
            </a:r>
            <a:endParaRPr kumimoji="1" lang="en-US" altLang="zh-CN" b="1" dirty="0">
              <a:solidFill>
                <a:schemeClr val="accent1">
                  <a:lumMod val="75000"/>
                </a:schemeClr>
              </a:solidFill>
            </a:endParaRPr>
          </a:p>
          <a:p>
            <a:pPr marL="1028700" lvl="1" indent="-342900">
              <a:buFont typeface="Arial" panose="020B0604020202020204" pitchFamily="34" charset="0"/>
              <a:buAutoNum type="arabicPeriod"/>
            </a:pPr>
            <a:r>
              <a:rPr kumimoji="1" lang="zh-CN" altLang="en-US" dirty="0"/>
              <a:t>基本数据类型和要素</a:t>
            </a:r>
            <a:endParaRPr kumimoji="1" lang="en-US" altLang="zh-CN" dirty="0"/>
          </a:p>
          <a:p>
            <a:pPr marL="1028700" lvl="1" indent="-342900">
              <a:buAutoNum type="arabicPeriod"/>
            </a:pPr>
            <a:r>
              <a:rPr kumimoji="1" lang="zh-CN" altLang="en-US" dirty="0"/>
              <a:t>流程控制</a:t>
            </a:r>
            <a:endParaRPr kumimoji="1" lang="en-US" altLang="zh-CN" dirty="0"/>
          </a:p>
          <a:p>
            <a:pPr marL="1028700" lvl="1" indent="-342900">
              <a:buAutoNum type="arabicPeriod"/>
            </a:pPr>
            <a:r>
              <a:rPr kumimoji="1" lang="zh-CN" altLang="en-US" dirty="0"/>
              <a:t>结构与方法、接口</a:t>
            </a:r>
            <a:endParaRPr kumimoji="1" lang="en-US" altLang="zh-CN" dirty="0"/>
          </a:p>
          <a:p>
            <a:pPr marL="1028700" lvl="1" indent="-342900">
              <a:buAutoNum type="arabicPeriod"/>
            </a:pPr>
            <a:r>
              <a:rPr kumimoji="1" lang="zh-CN" altLang="en-US" dirty="0"/>
              <a:t>并发编程</a:t>
            </a:r>
            <a:endParaRPr kumimoji="1" lang="en-US" altLang="zh-CN" dirty="0"/>
          </a:p>
          <a:p>
            <a:pPr marL="1028700" lvl="1" indent="-342900">
              <a:buAutoNum type="arabicPeriod"/>
            </a:pPr>
            <a:r>
              <a:rPr kumimoji="1" lang="zh-CN" altLang="en-US" dirty="0"/>
              <a:t>单元测试</a:t>
            </a:r>
            <a:endParaRPr kumimoji="1" lang="en-US" altLang="zh-CN" dirty="0"/>
          </a:p>
        </p:txBody>
      </p:sp>
    </p:spTree>
    <p:extLst>
      <p:ext uri="{BB962C8B-B14F-4D97-AF65-F5344CB8AC3E}">
        <p14:creationId xmlns:p14="http://schemas.microsoft.com/office/powerpoint/2010/main" val="42330095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872C4995-FBAC-7648-B0B2-A8685F2B57D1}"/>
              </a:ext>
            </a:extLst>
          </p:cNvPr>
          <p:cNvSpPr>
            <a:spLocks noGrp="1"/>
          </p:cNvSpPr>
          <p:nvPr>
            <p:ph idx="1"/>
          </p:nvPr>
        </p:nvSpPr>
        <p:spPr>
          <a:xfrm>
            <a:off x="293511" y="1825626"/>
            <a:ext cx="1298222" cy="375708"/>
          </a:xfrm>
        </p:spPr>
        <p:txBody>
          <a:bodyPr>
            <a:normAutofit fontScale="85000" lnSpcReduction="20000"/>
          </a:bodyPr>
          <a:lstStyle/>
          <a:p>
            <a:pPr marL="342900" indent="-342900">
              <a:buFont typeface="+mj-lt"/>
              <a:buAutoNum type="arabicPeriod"/>
            </a:pPr>
            <a:r>
              <a:rPr lang="zh-CN" altLang="en-US" dirty="0"/>
              <a:t>你好世界</a:t>
            </a:r>
            <a:endParaRPr lang="en-US" altLang="zh-CN" dirty="0"/>
          </a:p>
          <a:p>
            <a:pPr marL="342900" indent="-342900">
              <a:buFont typeface="+mj-lt"/>
              <a:buAutoNum type="arabicPeriod"/>
            </a:pPr>
            <a:endParaRPr lang="en-US" altLang="zh-CN" dirty="0"/>
          </a:p>
        </p:txBody>
      </p:sp>
      <p:sp>
        <p:nvSpPr>
          <p:cNvPr id="8" name="标题 1">
            <a:extLst>
              <a:ext uri="{FF2B5EF4-FFF2-40B4-BE49-F238E27FC236}">
                <a16:creationId xmlns:a16="http://schemas.microsoft.com/office/drawing/2014/main" id="{020C67EA-4AF9-6A44-B499-D6B72915BF65}"/>
              </a:ext>
            </a:extLst>
          </p:cNvPr>
          <p:cNvSpPr>
            <a:spLocks noGrp="1"/>
          </p:cNvSpPr>
          <p:nvPr>
            <p:ph type="title"/>
          </p:nvPr>
        </p:nvSpPr>
        <p:spPr>
          <a:xfrm>
            <a:off x="604434" y="0"/>
            <a:ext cx="6214055" cy="1208868"/>
          </a:xfrm>
        </p:spPr>
        <p:txBody>
          <a:bodyPr/>
          <a:lstStyle/>
          <a:p>
            <a:r>
              <a:rPr kumimoji="1" lang="zh-CN" altLang="en-US" dirty="0"/>
              <a:t>主要特性介绍</a:t>
            </a:r>
          </a:p>
        </p:txBody>
      </p:sp>
      <p:sp>
        <p:nvSpPr>
          <p:cNvPr id="9" name="文本框 8">
            <a:extLst>
              <a:ext uri="{FF2B5EF4-FFF2-40B4-BE49-F238E27FC236}">
                <a16:creationId xmlns:a16="http://schemas.microsoft.com/office/drawing/2014/main" id="{364AE198-C767-3D4D-9394-A3CDA2ED1DA9}"/>
              </a:ext>
            </a:extLst>
          </p:cNvPr>
          <p:cNvSpPr txBox="1"/>
          <p:nvPr/>
        </p:nvSpPr>
        <p:spPr>
          <a:xfrm>
            <a:off x="10416746" y="839536"/>
            <a:ext cx="1800493" cy="369332"/>
          </a:xfrm>
          <a:prstGeom prst="rect">
            <a:avLst/>
          </a:prstGeom>
          <a:noFill/>
        </p:spPr>
        <p:txBody>
          <a:bodyPr wrap="none" rtlCol="0">
            <a:spAutoFit/>
          </a:bodyPr>
          <a:lstStyle/>
          <a:p>
            <a:r>
              <a:rPr kumimoji="1" lang="zh-CN" altLang="en-US" dirty="0">
                <a:solidFill>
                  <a:schemeClr val="bg1"/>
                </a:solidFill>
              </a:rPr>
              <a:t>你好世界与编译</a:t>
            </a:r>
          </a:p>
        </p:txBody>
      </p:sp>
      <p:pic>
        <p:nvPicPr>
          <p:cNvPr id="6" name="图片 5">
            <a:extLst>
              <a:ext uri="{FF2B5EF4-FFF2-40B4-BE49-F238E27FC236}">
                <a16:creationId xmlns:a16="http://schemas.microsoft.com/office/drawing/2014/main" id="{BB4CB609-1F15-C447-8F41-3AC86D5E1EF4}"/>
              </a:ext>
            </a:extLst>
          </p:cNvPr>
          <p:cNvPicPr>
            <a:picLocks noChangeAspect="1"/>
          </p:cNvPicPr>
          <p:nvPr/>
        </p:nvPicPr>
        <p:blipFill>
          <a:blip r:embed="rId2"/>
          <a:stretch>
            <a:fillRect/>
          </a:stretch>
        </p:blipFill>
        <p:spPr>
          <a:xfrm>
            <a:off x="4575123" y="3207992"/>
            <a:ext cx="3734554" cy="1957517"/>
          </a:xfrm>
          <a:prstGeom prst="rect">
            <a:avLst/>
          </a:prstGeom>
        </p:spPr>
      </p:pic>
      <p:pic>
        <p:nvPicPr>
          <p:cNvPr id="10" name="图片 9">
            <a:extLst>
              <a:ext uri="{FF2B5EF4-FFF2-40B4-BE49-F238E27FC236}">
                <a16:creationId xmlns:a16="http://schemas.microsoft.com/office/drawing/2014/main" id="{A97C9F19-E7D9-1442-880A-9F4769AD27C7}"/>
              </a:ext>
            </a:extLst>
          </p:cNvPr>
          <p:cNvPicPr>
            <a:picLocks noChangeAspect="1"/>
          </p:cNvPicPr>
          <p:nvPr/>
        </p:nvPicPr>
        <p:blipFill>
          <a:blip r:embed="rId3"/>
          <a:stretch>
            <a:fillRect/>
          </a:stretch>
        </p:blipFill>
        <p:spPr>
          <a:xfrm>
            <a:off x="4575123" y="2798670"/>
            <a:ext cx="1828800" cy="317500"/>
          </a:xfrm>
          <a:prstGeom prst="rect">
            <a:avLst/>
          </a:prstGeom>
        </p:spPr>
      </p:pic>
      <p:cxnSp>
        <p:nvCxnSpPr>
          <p:cNvPr id="13" name="直线箭头连接符 12">
            <a:extLst>
              <a:ext uri="{FF2B5EF4-FFF2-40B4-BE49-F238E27FC236}">
                <a16:creationId xmlns:a16="http://schemas.microsoft.com/office/drawing/2014/main" id="{BD4EFBBC-91D4-FF43-8902-233F79D504D8}"/>
              </a:ext>
            </a:extLst>
          </p:cNvPr>
          <p:cNvCxnSpPr>
            <a:cxnSpLocks/>
            <a:stCxn id="10" idx="0"/>
          </p:cNvCxnSpPr>
          <p:nvPr/>
        </p:nvCxnSpPr>
        <p:spPr>
          <a:xfrm flipV="1">
            <a:off x="5489523" y="2013480"/>
            <a:ext cx="1246388" cy="785190"/>
          </a:xfrm>
          <a:prstGeom prst="straightConnector1">
            <a:avLst/>
          </a:prstGeom>
          <a:ln w="53975">
            <a:tailEnd type="triangle"/>
          </a:ln>
        </p:spPr>
        <p:style>
          <a:lnRef idx="1">
            <a:schemeClr val="accent1"/>
          </a:lnRef>
          <a:fillRef idx="0">
            <a:schemeClr val="accent1"/>
          </a:fillRef>
          <a:effectRef idx="0">
            <a:schemeClr val="accent1"/>
          </a:effectRef>
          <a:fontRef idx="minor">
            <a:schemeClr val="tx1"/>
          </a:fontRef>
        </p:style>
      </p:cxnSp>
      <p:cxnSp>
        <p:nvCxnSpPr>
          <p:cNvPr id="21" name="直线箭头连接符 20">
            <a:extLst>
              <a:ext uri="{FF2B5EF4-FFF2-40B4-BE49-F238E27FC236}">
                <a16:creationId xmlns:a16="http://schemas.microsoft.com/office/drawing/2014/main" id="{C97558AE-4400-284D-AC09-0B7D15C08EEF}"/>
              </a:ext>
            </a:extLst>
          </p:cNvPr>
          <p:cNvCxnSpPr>
            <a:cxnSpLocks/>
          </p:cNvCxnSpPr>
          <p:nvPr/>
        </p:nvCxnSpPr>
        <p:spPr>
          <a:xfrm flipH="1">
            <a:off x="4737124" y="4590805"/>
            <a:ext cx="297242" cy="1690914"/>
          </a:xfrm>
          <a:prstGeom prst="straightConnector1">
            <a:avLst/>
          </a:prstGeom>
          <a:ln w="53975">
            <a:tailEnd type="triangle"/>
          </a:ln>
        </p:spPr>
        <p:style>
          <a:lnRef idx="1">
            <a:schemeClr val="accent1"/>
          </a:lnRef>
          <a:fillRef idx="0">
            <a:schemeClr val="accent1"/>
          </a:fillRef>
          <a:effectRef idx="0">
            <a:schemeClr val="accent1"/>
          </a:effectRef>
          <a:fontRef idx="minor">
            <a:schemeClr val="tx1"/>
          </a:fontRef>
        </p:style>
      </p:cxnSp>
      <p:sp>
        <p:nvSpPr>
          <p:cNvPr id="28" name="圆角矩形 27">
            <a:extLst>
              <a:ext uri="{FF2B5EF4-FFF2-40B4-BE49-F238E27FC236}">
                <a16:creationId xmlns:a16="http://schemas.microsoft.com/office/drawing/2014/main" id="{B66CEA6D-6176-C740-9788-CB71F4007535}"/>
              </a:ext>
            </a:extLst>
          </p:cNvPr>
          <p:cNvSpPr/>
          <p:nvPr/>
        </p:nvSpPr>
        <p:spPr>
          <a:xfrm>
            <a:off x="6735912" y="1477711"/>
            <a:ext cx="4376374" cy="107950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 altLang="zh-CN" sz="1200" dirty="0"/>
          </a:p>
          <a:p>
            <a:r>
              <a:rPr lang="en" altLang="zh-CN" sz="1200" dirty="0"/>
              <a:t>Go</a:t>
            </a:r>
            <a:r>
              <a:rPr lang="zh-CN" altLang="en-US" sz="1200" dirty="0"/>
              <a:t>的源文件以 </a:t>
            </a:r>
            <a:r>
              <a:rPr lang="en-US" altLang="zh-CN" sz="1200" dirty="0"/>
              <a:t>.</a:t>
            </a:r>
            <a:r>
              <a:rPr lang="en" altLang="zh-CN" sz="1200" dirty="0"/>
              <a:t>go </a:t>
            </a:r>
            <a:r>
              <a:rPr lang="zh-CN" altLang="en-US" sz="1200" dirty="0"/>
              <a:t>为后缀名，这些文件名均由小写字母（推荐做法）组成且不包含空格和其他特殊字符，如 </a:t>
            </a:r>
            <a:r>
              <a:rPr lang="en" altLang="zh-CN" sz="1200" dirty="0" err="1"/>
              <a:t>main.go</a:t>
            </a:r>
            <a:r>
              <a:rPr lang="en" altLang="zh-CN" sz="1200" dirty="0"/>
              <a:t> </a:t>
            </a:r>
            <a:r>
              <a:rPr lang="zh-CN" altLang="en" sz="1200" dirty="0"/>
              <a:t>。</a:t>
            </a:r>
            <a:endParaRPr lang="en-US" altLang="zh-CN" sz="1200" dirty="0"/>
          </a:p>
          <a:p>
            <a:r>
              <a:rPr lang="zh-CN" altLang="en-US" sz="1200" dirty="0"/>
              <a:t>如果文件名由多个部分组成，则使用下划线 </a:t>
            </a:r>
            <a:r>
              <a:rPr lang="en-US" altLang="zh-CN" sz="1200" dirty="0"/>
              <a:t>_</a:t>
            </a:r>
            <a:r>
              <a:rPr lang="zh-CN" altLang="en-US" sz="1200" dirty="0"/>
              <a:t> 对它们进行分隔，如 </a:t>
            </a:r>
            <a:r>
              <a:rPr lang="en" altLang="zh-CN" sz="1200" dirty="0" err="1"/>
              <a:t>main_h</a:t>
            </a:r>
            <a:r>
              <a:rPr lang="en-US" altLang="zh-CN" sz="1200" dirty="0" err="1"/>
              <a:t>ello</a:t>
            </a:r>
            <a:r>
              <a:rPr lang="en" altLang="zh-CN" sz="1200" dirty="0"/>
              <a:t>.go </a:t>
            </a:r>
            <a:r>
              <a:rPr lang="zh-CN" altLang="en" sz="1200" dirty="0"/>
              <a:t>。</a:t>
            </a:r>
            <a:endParaRPr lang="zh-CN" altLang="en-US" sz="1200" dirty="0"/>
          </a:p>
          <a:p>
            <a:endParaRPr lang="zh-CN" altLang="en-US" sz="1200" dirty="0"/>
          </a:p>
        </p:txBody>
      </p:sp>
      <p:sp>
        <p:nvSpPr>
          <p:cNvPr id="29" name="圆角矩形 28">
            <a:extLst>
              <a:ext uri="{FF2B5EF4-FFF2-40B4-BE49-F238E27FC236}">
                <a16:creationId xmlns:a16="http://schemas.microsoft.com/office/drawing/2014/main" id="{B35C39F4-088A-864A-A2FB-84B07B892E04}"/>
              </a:ext>
            </a:extLst>
          </p:cNvPr>
          <p:cNvSpPr/>
          <p:nvPr/>
        </p:nvSpPr>
        <p:spPr>
          <a:xfrm>
            <a:off x="338379" y="3116170"/>
            <a:ext cx="3543946" cy="229273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 altLang="zh-CN" sz="1200" dirty="0"/>
              <a:t>Go</a:t>
            </a:r>
            <a:r>
              <a:rPr lang="zh-CN" altLang="en-US" sz="1200" dirty="0"/>
              <a:t>语言的代码通过包</a:t>
            </a:r>
            <a:r>
              <a:rPr lang="en-US" altLang="zh-CN" sz="1200" dirty="0"/>
              <a:t>(</a:t>
            </a:r>
            <a:r>
              <a:rPr lang="en-US" altLang="zh-CN" sz="1200" b="1" dirty="0">
                <a:solidFill>
                  <a:schemeClr val="tx1"/>
                </a:solidFill>
              </a:rPr>
              <a:t>package</a:t>
            </a:r>
            <a:r>
              <a:rPr lang="en-US" altLang="zh-CN" sz="1200" dirty="0"/>
              <a:t>)</a:t>
            </a:r>
            <a:r>
              <a:rPr lang="zh-CN" altLang="en-US" sz="1200" dirty="0"/>
              <a:t>组织，代码文件第一行就是包名。</a:t>
            </a:r>
            <a:endParaRPr lang="en-US" altLang="zh-CN" sz="1200" dirty="0"/>
          </a:p>
          <a:p>
            <a:r>
              <a:rPr lang="zh-CN" altLang="en-US" sz="1200" dirty="0"/>
              <a:t>一个包由位于同一目录下的一个或多个 </a:t>
            </a:r>
            <a:r>
              <a:rPr lang="en-US" altLang="zh-CN" sz="1200" dirty="0"/>
              <a:t>.</a:t>
            </a:r>
            <a:r>
              <a:rPr lang="en" altLang="zh-CN" sz="1200" dirty="0"/>
              <a:t>go </a:t>
            </a:r>
            <a:r>
              <a:rPr lang="zh-CN" altLang="en-US" sz="1200" dirty="0"/>
              <a:t>源代码文件组成。每个源文件都以一条 </a:t>
            </a:r>
            <a:r>
              <a:rPr lang="en" altLang="zh-CN" sz="1200" dirty="0"/>
              <a:t>package </a:t>
            </a:r>
            <a:r>
              <a:rPr lang="zh-CN" altLang="en-US" sz="1200" dirty="0"/>
              <a:t>声明语句开始，同一目录下的包名必须一致。</a:t>
            </a:r>
            <a:endParaRPr lang="en-US" altLang="zh-CN" sz="1200" dirty="0"/>
          </a:p>
          <a:p>
            <a:r>
              <a:rPr lang="zh-CN" altLang="en-US" sz="1200" dirty="0"/>
              <a:t>通常，为了方便引用，习惯上目录名与包名要一致，但这不是强制的</a:t>
            </a:r>
            <a:endParaRPr lang="en-US" altLang="zh-CN" sz="1200" dirty="0"/>
          </a:p>
          <a:p>
            <a:r>
              <a:rPr lang="en-US" altLang="zh-CN" sz="1200" b="1" dirty="0">
                <a:solidFill>
                  <a:schemeClr val="tx1"/>
                </a:solidFill>
              </a:rPr>
              <a:t>import</a:t>
            </a:r>
            <a:r>
              <a:rPr lang="zh-CN" altLang="en-US" sz="1200" dirty="0"/>
              <a:t> 作用是导入包，包的名即是其它代码所在的包名</a:t>
            </a:r>
          </a:p>
        </p:txBody>
      </p:sp>
      <p:sp>
        <p:nvSpPr>
          <p:cNvPr id="30" name="圆角矩形 29">
            <a:extLst>
              <a:ext uri="{FF2B5EF4-FFF2-40B4-BE49-F238E27FC236}">
                <a16:creationId xmlns:a16="http://schemas.microsoft.com/office/drawing/2014/main" id="{A2F7C338-31BC-E24E-9204-7D00FD5890B5}"/>
              </a:ext>
            </a:extLst>
          </p:cNvPr>
          <p:cNvSpPr/>
          <p:nvPr/>
        </p:nvSpPr>
        <p:spPr>
          <a:xfrm>
            <a:off x="4095695" y="6333439"/>
            <a:ext cx="3033525" cy="4363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 altLang="zh-CN" sz="1200" dirty="0"/>
              <a:t>Go</a:t>
            </a:r>
            <a:r>
              <a:rPr lang="zh-CN" altLang="en-US" sz="1200" dirty="0"/>
              <a:t>程序入口一定是</a:t>
            </a:r>
            <a:r>
              <a:rPr lang="en-US" altLang="zh-CN" sz="1200" dirty="0"/>
              <a:t>main</a:t>
            </a:r>
            <a:r>
              <a:rPr lang="zh-CN" altLang="en-US" sz="1200" dirty="0"/>
              <a:t>包下的</a:t>
            </a:r>
            <a:r>
              <a:rPr lang="en-US" altLang="zh-CN" sz="1200" dirty="0"/>
              <a:t>main</a:t>
            </a:r>
            <a:r>
              <a:rPr lang="zh-CN" altLang="en-US" sz="1200" dirty="0"/>
              <a:t>方法</a:t>
            </a:r>
          </a:p>
        </p:txBody>
      </p:sp>
      <p:sp>
        <p:nvSpPr>
          <p:cNvPr id="34" name="左大括号 33">
            <a:extLst>
              <a:ext uri="{FF2B5EF4-FFF2-40B4-BE49-F238E27FC236}">
                <a16:creationId xmlns:a16="http://schemas.microsoft.com/office/drawing/2014/main" id="{D1738836-DA4C-B747-9F1A-84D8B48ED0AD}"/>
              </a:ext>
            </a:extLst>
          </p:cNvPr>
          <p:cNvSpPr/>
          <p:nvPr/>
        </p:nvSpPr>
        <p:spPr>
          <a:xfrm>
            <a:off x="3896700" y="3254203"/>
            <a:ext cx="433953" cy="743377"/>
          </a:xfrm>
          <a:prstGeom prst="leftBrace">
            <a:avLst/>
          </a:prstGeom>
          <a:ln w="5080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Tree>
    <p:extLst>
      <p:ext uri="{BB962C8B-B14F-4D97-AF65-F5344CB8AC3E}">
        <p14:creationId xmlns:p14="http://schemas.microsoft.com/office/powerpoint/2010/main" val="22605292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872C4995-FBAC-7648-B0B2-A8685F2B57D1}"/>
              </a:ext>
            </a:extLst>
          </p:cNvPr>
          <p:cNvSpPr>
            <a:spLocks noGrp="1"/>
          </p:cNvSpPr>
          <p:nvPr>
            <p:ph idx="1"/>
          </p:nvPr>
        </p:nvSpPr>
        <p:spPr>
          <a:xfrm>
            <a:off x="293510" y="1825626"/>
            <a:ext cx="2190523" cy="375708"/>
          </a:xfrm>
        </p:spPr>
        <p:txBody>
          <a:bodyPr>
            <a:normAutofit fontScale="85000" lnSpcReduction="20000"/>
          </a:bodyPr>
          <a:lstStyle/>
          <a:p>
            <a:pPr marL="342900" indent="-342900">
              <a:buFont typeface="+mj-lt"/>
              <a:buAutoNum type="arabicPeriod" startAt="2"/>
            </a:pPr>
            <a:r>
              <a:rPr lang="zh-CN" altLang="en-US" dirty="0"/>
              <a:t>运行编译你好世界</a:t>
            </a:r>
            <a:endParaRPr lang="en-US" altLang="zh-CN" dirty="0"/>
          </a:p>
          <a:p>
            <a:pPr marL="342900" indent="-342900">
              <a:buFont typeface="+mj-lt"/>
              <a:buAutoNum type="arabicPeriod" startAt="2"/>
            </a:pPr>
            <a:endParaRPr lang="en-US" altLang="zh-CN" dirty="0"/>
          </a:p>
        </p:txBody>
      </p:sp>
      <p:sp>
        <p:nvSpPr>
          <p:cNvPr id="8" name="标题 1">
            <a:extLst>
              <a:ext uri="{FF2B5EF4-FFF2-40B4-BE49-F238E27FC236}">
                <a16:creationId xmlns:a16="http://schemas.microsoft.com/office/drawing/2014/main" id="{020C67EA-4AF9-6A44-B499-D6B72915BF65}"/>
              </a:ext>
            </a:extLst>
          </p:cNvPr>
          <p:cNvSpPr>
            <a:spLocks noGrp="1"/>
          </p:cNvSpPr>
          <p:nvPr>
            <p:ph type="title"/>
          </p:nvPr>
        </p:nvSpPr>
        <p:spPr>
          <a:xfrm>
            <a:off x="604434" y="0"/>
            <a:ext cx="6214055" cy="1208868"/>
          </a:xfrm>
        </p:spPr>
        <p:txBody>
          <a:bodyPr/>
          <a:lstStyle/>
          <a:p>
            <a:r>
              <a:rPr kumimoji="1" lang="zh-CN" altLang="en-US" dirty="0"/>
              <a:t>主要特性介绍</a:t>
            </a:r>
          </a:p>
        </p:txBody>
      </p:sp>
      <p:sp>
        <p:nvSpPr>
          <p:cNvPr id="9" name="文本框 8">
            <a:extLst>
              <a:ext uri="{FF2B5EF4-FFF2-40B4-BE49-F238E27FC236}">
                <a16:creationId xmlns:a16="http://schemas.microsoft.com/office/drawing/2014/main" id="{364AE198-C767-3D4D-9394-A3CDA2ED1DA9}"/>
              </a:ext>
            </a:extLst>
          </p:cNvPr>
          <p:cNvSpPr txBox="1"/>
          <p:nvPr/>
        </p:nvSpPr>
        <p:spPr>
          <a:xfrm>
            <a:off x="10416746" y="839536"/>
            <a:ext cx="1800493" cy="369332"/>
          </a:xfrm>
          <a:prstGeom prst="rect">
            <a:avLst/>
          </a:prstGeom>
          <a:noFill/>
        </p:spPr>
        <p:txBody>
          <a:bodyPr wrap="none" rtlCol="0">
            <a:spAutoFit/>
          </a:bodyPr>
          <a:lstStyle/>
          <a:p>
            <a:r>
              <a:rPr kumimoji="1" lang="zh-CN" altLang="en-US" dirty="0">
                <a:solidFill>
                  <a:schemeClr val="bg1"/>
                </a:solidFill>
              </a:rPr>
              <a:t>你好世界与编译</a:t>
            </a:r>
          </a:p>
        </p:txBody>
      </p:sp>
      <p:pic>
        <p:nvPicPr>
          <p:cNvPr id="15" name="图片 14">
            <a:extLst>
              <a:ext uri="{FF2B5EF4-FFF2-40B4-BE49-F238E27FC236}">
                <a16:creationId xmlns:a16="http://schemas.microsoft.com/office/drawing/2014/main" id="{5F7C8D44-F028-A144-894F-8B88702A50EC}"/>
              </a:ext>
            </a:extLst>
          </p:cNvPr>
          <p:cNvPicPr>
            <a:picLocks noChangeAspect="1"/>
          </p:cNvPicPr>
          <p:nvPr/>
        </p:nvPicPr>
        <p:blipFill>
          <a:blip r:embed="rId2"/>
          <a:stretch>
            <a:fillRect/>
          </a:stretch>
        </p:blipFill>
        <p:spPr>
          <a:xfrm>
            <a:off x="604434" y="2289063"/>
            <a:ext cx="2576436" cy="835601"/>
          </a:xfrm>
          <a:prstGeom prst="rect">
            <a:avLst/>
          </a:prstGeom>
        </p:spPr>
      </p:pic>
      <p:pic>
        <p:nvPicPr>
          <p:cNvPr id="5" name="图片 4">
            <a:extLst>
              <a:ext uri="{FF2B5EF4-FFF2-40B4-BE49-F238E27FC236}">
                <a16:creationId xmlns:a16="http://schemas.microsoft.com/office/drawing/2014/main" id="{7CA0AFC4-F670-EC48-BB27-ECC0A836B58B}"/>
              </a:ext>
            </a:extLst>
          </p:cNvPr>
          <p:cNvPicPr>
            <a:picLocks noChangeAspect="1"/>
          </p:cNvPicPr>
          <p:nvPr/>
        </p:nvPicPr>
        <p:blipFill>
          <a:blip r:embed="rId3"/>
          <a:stretch>
            <a:fillRect/>
          </a:stretch>
        </p:blipFill>
        <p:spPr>
          <a:xfrm>
            <a:off x="604433" y="3281528"/>
            <a:ext cx="2584173" cy="835601"/>
          </a:xfrm>
          <a:prstGeom prst="rect">
            <a:avLst/>
          </a:prstGeom>
        </p:spPr>
      </p:pic>
      <p:sp>
        <p:nvSpPr>
          <p:cNvPr id="19" name="圆角矩形 18">
            <a:extLst>
              <a:ext uri="{FF2B5EF4-FFF2-40B4-BE49-F238E27FC236}">
                <a16:creationId xmlns:a16="http://schemas.microsoft.com/office/drawing/2014/main" id="{885BA84F-CF61-C64B-9180-4914C62186E0}"/>
              </a:ext>
            </a:extLst>
          </p:cNvPr>
          <p:cNvSpPr/>
          <p:nvPr/>
        </p:nvSpPr>
        <p:spPr>
          <a:xfrm>
            <a:off x="4661708" y="1941452"/>
            <a:ext cx="5397455" cy="103422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 altLang="zh-CN" sz="1600" dirty="0"/>
              <a:t>Go</a:t>
            </a:r>
            <a:r>
              <a:rPr lang="zh-CN" altLang="en-US" sz="1600" dirty="0"/>
              <a:t>是一门编译型语言</a:t>
            </a:r>
            <a:r>
              <a:rPr lang="en-US" altLang="zh-CN" sz="1600" dirty="0"/>
              <a:t>,</a:t>
            </a:r>
            <a:r>
              <a:rPr lang="en" altLang="zh-CN" sz="1600" dirty="0"/>
              <a:t>Go</a:t>
            </a:r>
            <a:r>
              <a:rPr lang="zh-CN" altLang="en-US" sz="1600" dirty="0"/>
              <a:t>语言的工具链将源代码及其依赖转换成计算机的机器指令。</a:t>
            </a:r>
            <a:r>
              <a:rPr lang="en" altLang="zh-CN" sz="1600" dirty="0"/>
              <a:t>Go</a:t>
            </a:r>
            <a:r>
              <a:rPr lang="zh-CN" altLang="en-US" sz="1600" dirty="0"/>
              <a:t>语言提供的工具都通过一个单独的命令 </a:t>
            </a:r>
            <a:r>
              <a:rPr lang="en" altLang="zh-CN" sz="1600" dirty="0"/>
              <a:t>go </a:t>
            </a:r>
            <a:r>
              <a:rPr lang="zh-CN" altLang="en-US" sz="1600" dirty="0"/>
              <a:t>调用，</a:t>
            </a:r>
            <a:r>
              <a:rPr lang="en" altLang="zh-CN" sz="1600" dirty="0"/>
              <a:t>go </a:t>
            </a:r>
            <a:r>
              <a:rPr lang="zh-CN" altLang="en-US" sz="1600" dirty="0"/>
              <a:t>命令有一系列子命令。</a:t>
            </a:r>
          </a:p>
        </p:txBody>
      </p:sp>
      <p:sp>
        <p:nvSpPr>
          <p:cNvPr id="20" name="圆角矩形 19">
            <a:extLst>
              <a:ext uri="{FF2B5EF4-FFF2-40B4-BE49-F238E27FC236}">
                <a16:creationId xmlns:a16="http://schemas.microsoft.com/office/drawing/2014/main" id="{FD139B51-27B6-444F-A203-C433B041208B}"/>
              </a:ext>
            </a:extLst>
          </p:cNvPr>
          <p:cNvSpPr/>
          <p:nvPr/>
        </p:nvSpPr>
        <p:spPr>
          <a:xfrm>
            <a:off x="3871294" y="3680312"/>
            <a:ext cx="7716273" cy="120886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 altLang="zh-CN" sz="1600" dirty="0"/>
              <a:t>go build </a:t>
            </a:r>
            <a:r>
              <a:rPr lang="zh-CN" altLang="en" sz="1600" dirty="0"/>
              <a:t>指令</a:t>
            </a:r>
            <a:r>
              <a:rPr lang="zh-CN" altLang="en-US" sz="1600" dirty="0"/>
              <a:t>编译生成二进制文件</a:t>
            </a:r>
            <a:endParaRPr lang="en-US" altLang="zh-CN" sz="1600" dirty="0"/>
          </a:p>
          <a:p>
            <a:r>
              <a:rPr lang="zh-CN" altLang="en-US" sz="1600" dirty="0"/>
              <a:t>面向</a:t>
            </a:r>
            <a:r>
              <a:rPr lang="en-US" altLang="zh-CN" sz="1600" dirty="0"/>
              <a:t>Windows</a:t>
            </a:r>
            <a:r>
              <a:rPr lang="zh-CN" altLang="en-US" sz="1600" dirty="0"/>
              <a:t>环境：</a:t>
            </a:r>
            <a:r>
              <a:rPr lang="en" altLang="zh-CN" sz="1600" dirty="0"/>
              <a:t>GOOS=</a:t>
            </a:r>
            <a:r>
              <a:rPr lang="en-US" altLang="zh-CN" sz="1600" dirty="0"/>
              <a:t>windows</a:t>
            </a:r>
            <a:r>
              <a:rPr lang="en" altLang="zh-CN" sz="1600" dirty="0"/>
              <a:t> GOARCH=amd64 go build </a:t>
            </a:r>
            <a:r>
              <a:rPr lang="en" altLang="zh-CN" sz="1600" dirty="0" err="1"/>
              <a:t>main.go</a:t>
            </a:r>
            <a:endParaRPr lang="en" altLang="zh-CN" sz="1600" dirty="0"/>
          </a:p>
          <a:p>
            <a:r>
              <a:rPr lang="zh-CN" altLang="en-US" sz="1600" dirty="0"/>
              <a:t>面向</a:t>
            </a:r>
            <a:r>
              <a:rPr lang="en-US" altLang="zh-CN" sz="1600" dirty="0"/>
              <a:t>Linux</a:t>
            </a:r>
            <a:r>
              <a:rPr lang="zh-CN" altLang="en-US" sz="1600" dirty="0"/>
              <a:t>环境：</a:t>
            </a:r>
            <a:r>
              <a:rPr lang="en" altLang="zh-CN" sz="1600" dirty="0"/>
              <a:t>GOOS=</a:t>
            </a:r>
            <a:r>
              <a:rPr lang="en" altLang="zh-CN" sz="1600" dirty="0" err="1"/>
              <a:t>linux</a:t>
            </a:r>
            <a:r>
              <a:rPr lang="en" altLang="zh-CN" sz="1600" dirty="0"/>
              <a:t> GOARCH=amd64 go build </a:t>
            </a:r>
            <a:r>
              <a:rPr lang="en" altLang="zh-CN" sz="1600" dirty="0" err="1"/>
              <a:t>main.go</a:t>
            </a:r>
            <a:endParaRPr lang="zh-CN" altLang="en-US" sz="1600" dirty="0"/>
          </a:p>
        </p:txBody>
      </p:sp>
      <p:pic>
        <p:nvPicPr>
          <p:cNvPr id="24" name="图片 23">
            <a:extLst>
              <a:ext uri="{FF2B5EF4-FFF2-40B4-BE49-F238E27FC236}">
                <a16:creationId xmlns:a16="http://schemas.microsoft.com/office/drawing/2014/main" id="{9AC66AF6-7922-C042-ADC6-2E0740C30605}"/>
              </a:ext>
            </a:extLst>
          </p:cNvPr>
          <p:cNvPicPr>
            <a:picLocks noChangeAspect="1"/>
          </p:cNvPicPr>
          <p:nvPr/>
        </p:nvPicPr>
        <p:blipFill>
          <a:blip r:embed="rId4"/>
          <a:stretch>
            <a:fillRect/>
          </a:stretch>
        </p:blipFill>
        <p:spPr>
          <a:xfrm>
            <a:off x="604432" y="4273992"/>
            <a:ext cx="2576435" cy="836931"/>
          </a:xfrm>
          <a:prstGeom prst="rect">
            <a:avLst/>
          </a:prstGeom>
        </p:spPr>
      </p:pic>
      <p:sp>
        <p:nvSpPr>
          <p:cNvPr id="25" name="右大括号 24">
            <a:extLst>
              <a:ext uri="{FF2B5EF4-FFF2-40B4-BE49-F238E27FC236}">
                <a16:creationId xmlns:a16="http://schemas.microsoft.com/office/drawing/2014/main" id="{12B374C8-AC0E-0C4A-A4E9-26C3FF197133}"/>
              </a:ext>
            </a:extLst>
          </p:cNvPr>
          <p:cNvSpPr/>
          <p:nvPr/>
        </p:nvSpPr>
        <p:spPr>
          <a:xfrm>
            <a:off x="3188606" y="3699328"/>
            <a:ext cx="522855" cy="993129"/>
          </a:xfrm>
          <a:prstGeom prst="rightBrace">
            <a:avLst/>
          </a:prstGeom>
          <a:ln w="5080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Tree>
    <p:extLst>
      <p:ext uri="{BB962C8B-B14F-4D97-AF65-F5344CB8AC3E}">
        <p14:creationId xmlns:p14="http://schemas.microsoft.com/office/powerpoint/2010/main" val="37171492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8E64BE-2B7B-CD44-B74E-FC0BAAA3E98A}"/>
              </a:ext>
            </a:extLst>
          </p:cNvPr>
          <p:cNvSpPr>
            <a:spLocks noGrp="1"/>
          </p:cNvSpPr>
          <p:nvPr>
            <p:ph type="title"/>
          </p:nvPr>
        </p:nvSpPr>
        <p:spPr/>
        <p:txBody>
          <a:bodyPr/>
          <a:lstStyle/>
          <a:p>
            <a:r>
              <a:rPr kumimoji="1" lang="zh-CN" altLang="en-US" dirty="0"/>
              <a:t>主要特性介绍</a:t>
            </a:r>
          </a:p>
        </p:txBody>
      </p:sp>
      <p:sp>
        <p:nvSpPr>
          <p:cNvPr id="3" name="内容占位符 2">
            <a:extLst>
              <a:ext uri="{FF2B5EF4-FFF2-40B4-BE49-F238E27FC236}">
                <a16:creationId xmlns:a16="http://schemas.microsoft.com/office/drawing/2014/main" id="{EF96F546-0F2F-EA43-82FB-224D2E01343C}"/>
              </a:ext>
            </a:extLst>
          </p:cNvPr>
          <p:cNvSpPr>
            <a:spLocks noGrp="1"/>
          </p:cNvSpPr>
          <p:nvPr>
            <p:ph idx="1"/>
          </p:nvPr>
        </p:nvSpPr>
        <p:spPr>
          <a:xfrm>
            <a:off x="0" y="1532114"/>
            <a:ext cx="4334933" cy="4351338"/>
          </a:xfrm>
        </p:spPr>
        <p:txBody>
          <a:bodyPr/>
          <a:lstStyle/>
          <a:p>
            <a:pPr marL="1028700" lvl="1" indent="-342900">
              <a:buAutoNum type="arabicPeriod"/>
            </a:pPr>
            <a:r>
              <a:rPr kumimoji="1" lang="zh-CN" altLang="en-US" dirty="0"/>
              <a:t>你好世界与编译</a:t>
            </a:r>
            <a:endParaRPr kumimoji="1" lang="en-US" altLang="zh-CN" dirty="0"/>
          </a:p>
          <a:p>
            <a:pPr marL="1028700" lvl="1" indent="-342900">
              <a:buFont typeface="Arial" panose="020B0604020202020204" pitchFamily="34" charset="0"/>
              <a:buAutoNum type="arabicPeriod"/>
            </a:pPr>
            <a:r>
              <a:rPr lang="zh-CN" altLang="en-US" b="1" dirty="0">
                <a:solidFill>
                  <a:schemeClr val="accent1">
                    <a:lumMod val="75000"/>
                  </a:schemeClr>
                </a:solidFill>
              </a:rPr>
              <a:t>基本数据类型和要素</a:t>
            </a:r>
            <a:endParaRPr kumimoji="1" lang="en-US" altLang="zh-CN" dirty="0">
              <a:solidFill>
                <a:schemeClr val="accent1">
                  <a:lumMod val="75000"/>
                </a:schemeClr>
              </a:solidFill>
            </a:endParaRPr>
          </a:p>
          <a:p>
            <a:pPr marL="1028700" lvl="1" indent="-342900">
              <a:buAutoNum type="arabicPeriod"/>
            </a:pPr>
            <a:r>
              <a:rPr kumimoji="1" lang="zh-CN" altLang="en-US" dirty="0"/>
              <a:t>流程控制</a:t>
            </a:r>
            <a:endParaRPr kumimoji="1" lang="en-US" altLang="zh-CN" dirty="0"/>
          </a:p>
          <a:p>
            <a:pPr marL="1028700" lvl="1" indent="-342900">
              <a:buAutoNum type="arabicPeriod"/>
            </a:pPr>
            <a:r>
              <a:rPr kumimoji="1" lang="zh-CN" altLang="en-US" dirty="0"/>
              <a:t>函数、结构体、接口</a:t>
            </a:r>
            <a:endParaRPr kumimoji="1" lang="en-US" altLang="zh-CN" dirty="0"/>
          </a:p>
          <a:p>
            <a:pPr marL="1028700" lvl="1" indent="-342900">
              <a:buAutoNum type="arabicPeriod"/>
            </a:pPr>
            <a:r>
              <a:rPr kumimoji="1" lang="zh-CN" altLang="en-US" dirty="0"/>
              <a:t>并发编程</a:t>
            </a:r>
            <a:endParaRPr kumimoji="1" lang="en-US" altLang="zh-CN" dirty="0"/>
          </a:p>
          <a:p>
            <a:pPr marL="1028700" lvl="1" indent="-342900">
              <a:buAutoNum type="arabicPeriod"/>
            </a:pPr>
            <a:r>
              <a:rPr kumimoji="1" lang="zh-CN" altLang="en-US" dirty="0"/>
              <a:t>单元测试</a:t>
            </a:r>
            <a:endParaRPr kumimoji="1" lang="en-US" altLang="zh-CN" dirty="0"/>
          </a:p>
        </p:txBody>
      </p:sp>
    </p:spTree>
    <p:extLst>
      <p:ext uri="{BB962C8B-B14F-4D97-AF65-F5344CB8AC3E}">
        <p14:creationId xmlns:p14="http://schemas.microsoft.com/office/powerpoint/2010/main" val="37930210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872C4995-FBAC-7648-B0B2-A8685F2B57D1}"/>
              </a:ext>
            </a:extLst>
          </p:cNvPr>
          <p:cNvSpPr>
            <a:spLocks noGrp="1"/>
          </p:cNvSpPr>
          <p:nvPr>
            <p:ph idx="1"/>
          </p:nvPr>
        </p:nvSpPr>
        <p:spPr>
          <a:xfrm>
            <a:off x="310084" y="1532033"/>
            <a:ext cx="11571832" cy="4837770"/>
          </a:xfrm>
        </p:spPr>
        <p:txBody>
          <a:bodyPr>
            <a:normAutofit/>
          </a:bodyPr>
          <a:lstStyle/>
          <a:p>
            <a:pPr marL="342900" indent="-342900">
              <a:spcAft>
                <a:spcPts val="0"/>
              </a:spcAft>
              <a:buFont typeface="+mj-lt"/>
              <a:buAutoNum type="arabicPeriod"/>
            </a:pPr>
            <a:r>
              <a:rPr lang="zh-CN" altLang="en-US" dirty="0"/>
              <a:t>关键字</a:t>
            </a:r>
            <a:endParaRPr lang="en-US" altLang="zh-CN" dirty="0"/>
          </a:p>
          <a:p>
            <a:pPr marL="342900" indent="-342900">
              <a:spcAft>
                <a:spcPts val="0"/>
              </a:spcAft>
              <a:buFont typeface="+mj-lt"/>
              <a:buAutoNum type="arabicPeriod"/>
            </a:pPr>
            <a:r>
              <a:rPr lang="zh-CN" altLang="en-US" dirty="0"/>
              <a:t>包</a:t>
            </a:r>
            <a:endParaRPr lang="en-US" altLang="zh-CN" dirty="0"/>
          </a:p>
          <a:p>
            <a:pPr marL="342900" indent="-342900">
              <a:spcAft>
                <a:spcPts val="0"/>
              </a:spcAft>
              <a:buFont typeface="+mj-lt"/>
              <a:buAutoNum type="arabicPeriod"/>
            </a:pPr>
            <a:r>
              <a:rPr lang="zh-CN" altLang="en-US" dirty="0"/>
              <a:t>注释</a:t>
            </a:r>
            <a:endParaRPr lang="en-US" altLang="zh-CN" dirty="0"/>
          </a:p>
          <a:p>
            <a:pPr marL="342900" indent="-342900">
              <a:spcAft>
                <a:spcPts val="0"/>
              </a:spcAft>
              <a:buFont typeface="+mj-lt"/>
              <a:buAutoNum type="arabicPeriod"/>
            </a:pPr>
            <a:r>
              <a:rPr lang="zh-CN" altLang="en-US" dirty="0"/>
              <a:t>常量</a:t>
            </a:r>
            <a:endParaRPr lang="en-US" altLang="zh-CN" dirty="0"/>
          </a:p>
          <a:p>
            <a:pPr marL="342900" indent="-342900">
              <a:spcAft>
                <a:spcPts val="0"/>
              </a:spcAft>
              <a:buFont typeface="+mj-lt"/>
              <a:buAutoNum type="arabicPeriod"/>
            </a:pPr>
            <a:r>
              <a:rPr lang="zh-CN" altLang="en-US" dirty="0"/>
              <a:t>变量</a:t>
            </a:r>
            <a:endParaRPr lang="en-US" altLang="zh-CN" dirty="0"/>
          </a:p>
          <a:p>
            <a:pPr marL="342900" indent="-342900">
              <a:spcAft>
                <a:spcPts val="0"/>
              </a:spcAft>
              <a:buFont typeface="+mj-lt"/>
              <a:buAutoNum type="arabicPeriod"/>
            </a:pPr>
            <a:r>
              <a:rPr lang="zh-CN" altLang="en-US" dirty="0"/>
              <a:t>基本类型和运算符</a:t>
            </a:r>
            <a:endParaRPr lang="en-US" altLang="zh-CN" dirty="0"/>
          </a:p>
          <a:p>
            <a:pPr marL="342900" indent="-342900">
              <a:spcAft>
                <a:spcPts val="0"/>
              </a:spcAft>
              <a:buFont typeface="+mj-lt"/>
              <a:buAutoNum type="arabicPeriod"/>
            </a:pPr>
            <a:r>
              <a:rPr lang="zh-CN" altLang="en-US" dirty="0"/>
              <a:t>字符串</a:t>
            </a:r>
            <a:endParaRPr lang="en-US" altLang="zh-CN" dirty="0"/>
          </a:p>
          <a:p>
            <a:pPr marL="342900" indent="-342900">
              <a:spcAft>
                <a:spcPts val="0"/>
              </a:spcAft>
              <a:buFont typeface="+mj-lt"/>
              <a:buAutoNum type="arabicPeriod"/>
            </a:pPr>
            <a:r>
              <a:rPr lang="zh-CN" altLang="en-US" dirty="0"/>
              <a:t>数组</a:t>
            </a:r>
            <a:endParaRPr lang="en-US" altLang="zh-CN" dirty="0"/>
          </a:p>
          <a:p>
            <a:pPr marL="342900" indent="-342900">
              <a:spcAft>
                <a:spcPts val="0"/>
              </a:spcAft>
              <a:buFont typeface="+mj-lt"/>
              <a:buAutoNum type="arabicPeriod"/>
            </a:pPr>
            <a:r>
              <a:rPr lang="zh-CN" altLang="en-US" dirty="0"/>
              <a:t>切片</a:t>
            </a:r>
            <a:endParaRPr lang="en-US" altLang="zh-CN" dirty="0"/>
          </a:p>
          <a:p>
            <a:pPr marL="342900" indent="-342900">
              <a:spcAft>
                <a:spcPts val="0"/>
              </a:spcAft>
              <a:buFont typeface="+mj-lt"/>
              <a:buAutoNum type="arabicPeriod"/>
            </a:pPr>
            <a:r>
              <a:rPr lang="en" altLang="zh-CN" dirty="0"/>
              <a:t>Map</a:t>
            </a:r>
          </a:p>
          <a:p>
            <a:pPr marL="342900" indent="-342900">
              <a:spcAft>
                <a:spcPts val="0"/>
              </a:spcAft>
              <a:buFont typeface="+mj-lt"/>
              <a:buAutoNum type="arabicPeriod"/>
            </a:pPr>
            <a:r>
              <a:rPr lang="zh-CN" altLang="en-US" dirty="0"/>
              <a:t>结构体</a:t>
            </a:r>
          </a:p>
          <a:p>
            <a:pPr marL="342900" indent="-342900">
              <a:spcAft>
                <a:spcPts val="0"/>
              </a:spcAft>
              <a:buFont typeface="+mj-lt"/>
              <a:buAutoNum type="arabicPeriod"/>
            </a:pPr>
            <a:endParaRPr lang="en-US" altLang="zh-CN" dirty="0"/>
          </a:p>
          <a:p>
            <a:pPr marL="342900" indent="-342900">
              <a:spcAft>
                <a:spcPts val="0"/>
              </a:spcAft>
              <a:buFont typeface="+mj-lt"/>
              <a:buAutoNum type="arabicPeriod"/>
            </a:pPr>
            <a:endParaRPr lang="en-US" altLang="zh-CN" dirty="0"/>
          </a:p>
        </p:txBody>
      </p:sp>
      <p:sp>
        <p:nvSpPr>
          <p:cNvPr id="8" name="标题 1">
            <a:extLst>
              <a:ext uri="{FF2B5EF4-FFF2-40B4-BE49-F238E27FC236}">
                <a16:creationId xmlns:a16="http://schemas.microsoft.com/office/drawing/2014/main" id="{020C67EA-4AF9-6A44-B499-D6B72915BF65}"/>
              </a:ext>
            </a:extLst>
          </p:cNvPr>
          <p:cNvSpPr>
            <a:spLocks noGrp="1"/>
          </p:cNvSpPr>
          <p:nvPr>
            <p:ph type="title"/>
          </p:nvPr>
        </p:nvSpPr>
        <p:spPr>
          <a:xfrm>
            <a:off x="604434" y="0"/>
            <a:ext cx="6214055" cy="1208868"/>
          </a:xfrm>
        </p:spPr>
        <p:txBody>
          <a:bodyPr/>
          <a:lstStyle/>
          <a:p>
            <a:r>
              <a:rPr kumimoji="1" lang="zh-CN" altLang="en-US" dirty="0"/>
              <a:t>主要特性介绍</a:t>
            </a:r>
          </a:p>
        </p:txBody>
      </p:sp>
      <p:sp>
        <p:nvSpPr>
          <p:cNvPr id="9" name="文本框 8">
            <a:extLst>
              <a:ext uri="{FF2B5EF4-FFF2-40B4-BE49-F238E27FC236}">
                <a16:creationId xmlns:a16="http://schemas.microsoft.com/office/drawing/2014/main" id="{364AE198-C767-3D4D-9394-A3CDA2ED1DA9}"/>
              </a:ext>
            </a:extLst>
          </p:cNvPr>
          <p:cNvSpPr txBox="1"/>
          <p:nvPr/>
        </p:nvSpPr>
        <p:spPr>
          <a:xfrm>
            <a:off x="9144001" y="885702"/>
            <a:ext cx="3799778" cy="646331"/>
          </a:xfrm>
          <a:prstGeom prst="rect">
            <a:avLst/>
          </a:prstGeom>
          <a:noFill/>
        </p:spPr>
        <p:txBody>
          <a:bodyPr wrap="square" rtlCol="0">
            <a:spAutoFit/>
          </a:bodyPr>
          <a:lstStyle/>
          <a:p>
            <a:pPr marL="685800" lvl="1"/>
            <a:r>
              <a:rPr lang="zh-CN" altLang="en-US" b="1" dirty="0">
                <a:solidFill>
                  <a:schemeClr val="bg1"/>
                </a:solidFill>
              </a:rPr>
              <a:t>基本数据类型和要素</a:t>
            </a:r>
            <a:endParaRPr kumimoji="1" lang="en-US" altLang="zh-CN" dirty="0">
              <a:solidFill>
                <a:schemeClr val="bg1"/>
              </a:solidFill>
            </a:endParaRPr>
          </a:p>
          <a:p>
            <a:endParaRPr kumimoji="1" lang="zh-CN" altLang="en-US" dirty="0">
              <a:solidFill>
                <a:schemeClr val="bg1"/>
              </a:solidFill>
            </a:endParaRPr>
          </a:p>
        </p:txBody>
      </p:sp>
    </p:spTree>
    <p:extLst>
      <p:ext uri="{BB962C8B-B14F-4D97-AF65-F5344CB8AC3E}">
        <p14:creationId xmlns:p14="http://schemas.microsoft.com/office/powerpoint/2010/main" val="13942820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872C4995-FBAC-7648-B0B2-A8685F2B57D1}"/>
              </a:ext>
            </a:extLst>
          </p:cNvPr>
          <p:cNvSpPr>
            <a:spLocks noGrp="1"/>
          </p:cNvSpPr>
          <p:nvPr>
            <p:ph idx="1"/>
          </p:nvPr>
        </p:nvSpPr>
        <p:spPr>
          <a:xfrm>
            <a:off x="310084" y="2044189"/>
            <a:ext cx="11571832" cy="1969872"/>
          </a:xfrm>
        </p:spPr>
        <p:txBody>
          <a:bodyPr>
            <a:normAutofit/>
          </a:bodyPr>
          <a:lstStyle/>
          <a:p>
            <a:r>
              <a:rPr lang="zh-CN" altLang="en-US" dirty="0"/>
              <a:t>流程控制类：</a:t>
            </a:r>
            <a:r>
              <a:rPr lang="en" altLang="zh-CN" dirty="0"/>
              <a:t>break</a:t>
            </a:r>
            <a:r>
              <a:rPr lang="zh-CN" altLang="en" dirty="0"/>
              <a:t>，</a:t>
            </a:r>
            <a:r>
              <a:rPr lang="en" altLang="zh-CN" dirty="0"/>
              <a:t>case</a:t>
            </a:r>
            <a:r>
              <a:rPr lang="zh-CN" altLang="en" dirty="0"/>
              <a:t>，</a:t>
            </a:r>
            <a:r>
              <a:rPr lang="en" altLang="zh-CN" dirty="0"/>
              <a:t>continue</a:t>
            </a:r>
            <a:r>
              <a:rPr lang="zh-CN" altLang="en" dirty="0"/>
              <a:t>，</a:t>
            </a:r>
            <a:r>
              <a:rPr lang="en" altLang="zh-CN" dirty="0"/>
              <a:t>default</a:t>
            </a:r>
            <a:r>
              <a:rPr lang="zh-CN" altLang="en" dirty="0"/>
              <a:t>，</a:t>
            </a:r>
            <a:r>
              <a:rPr lang="en" altLang="zh-CN" dirty="0"/>
              <a:t>else</a:t>
            </a:r>
            <a:r>
              <a:rPr lang="zh-CN" altLang="en" dirty="0"/>
              <a:t>，</a:t>
            </a:r>
            <a:r>
              <a:rPr lang="en" altLang="zh-CN" dirty="0" err="1"/>
              <a:t>fallthrough</a:t>
            </a:r>
            <a:r>
              <a:rPr lang="zh-CN" altLang="en" dirty="0"/>
              <a:t>，</a:t>
            </a:r>
            <a:r>
              <a:rPr lang="en" altLang="zh-CN" dirty="0"/>
              <a:t>for</a:t>
            </a:r>
            <a:r>
              <a:rPr lang="zh-CN" altLang="en" dirty="0"/>
              <a:t>，</a:t>
            </a:r>
            <a:r>
              <a:rPr lang="en" altLang="zh-CN" dirty="0" err="1"/>
              <a:t>goto</a:t>
            </a:r>
            <a:r>
              <a:rPr lang="zh-CN" altLang="en" dirty="0"/>
              <a:t>，</a:t>
            </a:r>
            <a:r>
              <a:rPr lang="en" altLang="zh-CN" dirty="0"/>
              <a:t>if</a:t>
            </a:r>
            <a:r>
              <a:rPr lang="zh-CN" altLang="en" dirty="0"/>
              <a:t>，</a:t>
            </a:r>
            <a:r>
              <a:rPr lang="en" altLang="zh-CN" dirty="0"/>
              <a:t>range</a:t>
            </a:r>
            <a:r>
              <a:rPr lang="zh-CN" altLang="en" dirty="0"/>
              <a:t>，</a:t>
            </a:r>
            <a:r>
              <a:rPr lang="en" altLang="zh-CN" dirty="0"/>
              <a:t>return</a:t>
            </a:r>
            <a:r>
              <a:rPr lang="zh-CN" altLang="en" dirty="0"/>
              <a:t>，</a:t>
            </a:r>
            <a:r>
              <a:rPr lang="en" altLang="zh-CN" dirty="0"/>
              <a:t>select</a:t>
            </a:r>
            <a:r>
              <a:rPr lang="zh-CN" altLang="en" dirty="0"/>
              <a:t>，</a:t>
            </a:r>
            <a:r>
              <a:rPr lang="en" altLang="zh-CN" dirty="0"/>
              <a:t>switch</a:t>
            </a:r>
          </a:p>
          <a:p>
            <a:r>
              <a:rPr lang="zh-CN" altLang="en-US" dirty="0"/>
              <a:t>流程控制类（特殊，改变函数调用行为）：</a:t>
            </a:r>
            <a:r>
              <a:rPr lang="en" altLang="zh-CN" dirty="0"/>
              <a:t>defer</a:t>
            </a:r>
            <a:r>
              <a:rPr lang="zh-CN" altLang="en" dirty="0"/>
              <a:t>，</a:t>
            </a:r>
            <a:r>
              <a:rPr lang="en" altLang="zh-CN" dirty="0"/>
              <a:t>go</a:t>
            </a:r>
          </a:p>
          <a:p>
            <a:r>
              <a:rPr lang="zh-CN" altLang="en-US" dirty="0"/>
              <a:t>程序元素声明类：</a:t>
            </a:r>
            <a:r>
              <a:rPr lang="en" altLang="zh-CN" dirty="0"/>
              <a:t>const</a:t>
            </a:r>
            <a:r>
              <a:rPr lang="zh-CN" altLang="en" dirty="0"/>
              <a:t>，</a:t>
            </a:r>
            <a:r>
              <a:rPr lang="en" altLang="zh-CN" dirty="0" err="1"/>
              <a:t>func</a:t>
            </a:r>
            <a:r>
              <a:rPr lang="zh-CN" altLang="en" dirty="0"/>
              <a:t>，</a:t>
            </a:r>
            <a:r>
              <a:rPr lang="en" altLang="zh-CN" dirty="0"/>
              <a:t>import</a:t>
            </a:r>
            <a:r>
              <a:rPr lang="zh-CN" altLang="en" dirty="0"/>
              <a:t>，</a:t>
            </a:r>
            <a:r>
              <a:rPr lang="en" altLang="zh-CN" dirty="0"/>
              <a:t>package</a:t>
            </a:r>
            <a:r>
              <a:rPr lang="zh-CN" altLang="en" dirty="0"/>
              <a:t>，</a:t>
            </a:r>
            <a:r>
              <a:rPr lang="en" altLang="zh-CN" dirty="0"/>
              <a:t>type</a:t>
            </a:r>
            <a:r>
              <a:rPr lang="zh-CN" altLang="en" dirty="0"/>
              <a:t>，</a:t>
            </a:r>
            <a:r>
              <a:rPr lang="en" altLang="zh-CN" dirty="0"/>
              <a:t>var</a:t>
            </a:r>
          </a:p>
          <a:p>
            <a:r>
              <a:rPr lang="zh-CN" altLang="en-US" dirty="0"/>
              <a:t>程序结构声明类：</a:t>
            </a:r>
            <a:r>
              <a:rPr lang="en" altLang="zh-CN" dirty="0" err="1"/>
              <a:t>chan</a:t>
            </a:r>
            <a:r>
              <a:rPr lang="zh-CN" altLang="en" dirty="0"/>
              <a:t>，</a:t>
            </a:r>
            <a:r>
              <a:rPr lang="en" altLang="zh-CN" dirty="0"/>
              <a:t>interface</a:t>
            </a:r>
            <a:r>
              <a:rPr lang="zh-CN" altLang="en" dirty="0"/>
              <a:t>，</a:t>
            </a:r>
            <a:r>
              <a:rPr lang="en" altLang="zh-CN" dirty="0"/>
              <a:t>map</a:t>
            </a:r>
            <a:r>
              <a:rPr lang="zh-CN" altLang="en" dirty="0"/>
              <a:t>，</a:t>
            </a:r>
            <a:r>
              <a:rPr lang="en" altLang="zh-CN" dirty="0"/>
              <a:t>struct</a:t>
            </a:r>
          </a:p>
          <a:p>
            <a:pPr marL="342900" indent="-342900">
              <a:buFont typeface="+mj-lt"/>
              <a:buAutoNum type="arabicPeriod" startAt="2"/>
            </a:pPr>
            <a:endParaRPr lang="en-US" altLang="zh-CN" dirty="0"/>
          </a:p>
        </p:txBody>
      </p:sp>
      <p:sp>
        <p:nvSpPr>
          <p:cNvPr id="8" name="标题 1">
            <a:extLst>
              <a:ext uri="{FF2B5EF4-FFF2-40B4-BE49-F238E27FC236}">
                <a16:creationId xmlns:a16="http://schemas.microsoft.com/office/drawing/2014/main" id="{020C67EA-4AF9-6A44-B499-D6B72915BF65}"/>
              </a:ext>
            </a:extLst>
          </p:cNvPr>
          <p:cNvSpPr>
            <a:spLocks noGrp="1"/>
          </p:cNvSpPr>
          <p:nvPr>
            <p:ph type="title"/>
          </p:nvPr>
        </p:nvSpPr>
        <p:spPr>
          <a:xfrm>
            <a:off x="604434" y="0"/>
            <a:ext cx="6214055" cy="1208868"/>
          </a:xfrm>
        </p:spPr>
        <p:txBody>
          <a:bodyPr/>
          <a:lstStyle/>
          <a:p>
            <a:r>
              <a:rPr kumimoji="1" lang="zh-CN" altLang="en-US" dirty="0"/>
              <a:t>主要特性介绍</a:t>
            </a:r>
          </a:p>
        </p:txBody>
      </p:sp>
      <p:sp>
        <p:nvSpPr>
          <p:cNvPr id="9" name="文本框 8">
            <a:extLst>
              <a:ext uri="{FF2B5EF4-FFF2-40B4-BE49-F238E27FC236}">
                <a16:creationId xmlns:a16="http://schemas.microsoft.com/office/drawing/2014/main" id="{364AE198-C767-3D4D-9394-A3CDA2ED1DA9}"/>
              </a:ext>
            </a:extLst>
          </p:cNvPr>
          <p:cNvSpPr txBox="1"/>
          <p:nvPr/>
        </p:nvSpPr>
        <p:spPr>
          <a:xfrm>
            <a:off x="9144001" y="885702"/>
            <a:ext cx="3799778" cy="646331"/>
          </a:xfrm>
          <a:prstGeom prst="rect">
            <a:avLst/>
          </a:prstGeom>
          <a:noFill/>
        </p:spPr>
        <p:txBody>
          <a:bodyPr wrap="square" rtlCol="0">
            <a:spAutoFit/>
          </a:bodyPr>
          <a:lstStyle/>
          <a:p>
            <a:pPr marL="685800" lvl="1"/>
            <a:r>
              <a:rPr lang="zh-CN" altLang="en-US" b="1" dirty="0">
                <a:solidFill>
                  <a:schemeClr val="bg1"/>
                </a:solidFill>
              </a:rPr>
              <a:t>基本数据类型和要素</a:t>
            </a:r>
            <a:endParaRPr kumimoji="1" lang="en-US" altLang="zh-CN" dirty="0">
              <a:solidFill>
                <a:schemeClr val="bg1"/>
              </a:solidFill>
            </a:endParaRPr>
          </a:p>
          <a:p>
            <a:endParaRPr kumimoji="1" lang="zh-CN" altLang="en-US" dirty="0">
              <a:solidFill>
                <a:schemeClr val="bg1"/>
              </a:solidFill>
            </a:endParaRPr>
          </a:p>
        </p:txBody>
      </p:sp>
      <p:sp>
        <p:nvSpPr>
          <p:cNvPr id="2" name="矩形 1">
            <a:extLst>
              <a:ext uri="{FF2B5EF4-FFF2-40B4-BE49-F238E27FC236}">
                <a16:creationId xmlns:a16="http://schemas.microsoft.com/office/drawing/2014/main" id="{2B56CA27-C14C-7D4F-B2EF-EAFC85AA470A}"/>
              </a:ext>
            </a:extLst>
          </p:cNvPr>
          <p:cNvSpPr/>
          <p:nvPr/>
        </p:nvSpPr>
        <p:spPr>
          <a:xfrm>
            <a:off x="163447" y="1532033"/>
            <a:ext cx="5820824" cy="646331"/>
          </a:xfrm>
          <a:prstGeom prst="rect">
            <a:avLst/>
          </a:prstGeom>
        </p:spPr>
        <p:txBody>
          <a:bodyPr wrap="none">
            <a:spAutoFit/>
          </a:bodyPr>
          <a:lstStyle/>
          <a:p>
            <a:r>
              <a:rPr lang="zh-CN" altLang="en-US" b="1" dirty="0">
                <a:latin typeface="Helvetica" pitchFamily="2" charset="0"/>
              </a:rPr>
              <a:t>关键字，</a:t>
            </a:r>
            <a:r>
              <a:rPr lang="en" altLang="zh-CN" dirty="0"/>
              <a:t>Go</a:t>
            </a:r>
            <a:r>
              <a:rPr lang="zh-CN" altLang="en" dirty="0"/>
              <a:t>（</a:t>
            </a:r>
            <a:r>
              <a:rPr lang="en" altLang="zh-CN" dirty="0"/>
              <a:t>1.1</a:t>
            </a:r>
            <a:r>
              <a:rPr lang="en-US" altLang="zh-CN" dirty="0"/>
              <a:t>7</a:t>
            </a:r>
            <a:r>
              <a:rPr lang="zh-CN" altLang="en" dirty="0"/>
              <a:t>）</a:t>
            </a:r>
            <a:r>
              <a:rPr lang="zh-CN" altLang="en-US" dirty="0"/>
              <a:t>提供了</a:t>
            </a:r>
            <a:r>
              <a:rPr lang="en-US" altLang="zh-CN" dirty="0"/>
              <a:t>25</a:t>
            </a:r>
            <a:r>
              <a:rPr lang="zh-CN" altLang="en-US" dirty="0"/>
              <a:t>个关键字，它们分别是：</a:t>
            </a:r>
          </a:p>
          <a:p>
            <a:endParaRPr lang="zh-CN" altLang="en-US" b="1" i="0" dirty="0">
              <a:solidFill>
                <a:srgbClr val="A9B7C6"/>
              </a:solidFill>
              <a:effectLst/>
              <a:latin typeface="Helvetica" pitchFamily="2" charset="0"/>
            </a:endParaRPr>
          </a:p>
        </p:txBody>
      </p:sp>
    </p:spTree>
    <p:extLst>
      <p:ext uri="{BB962C8B-B14F-4D97-AF65-F5344CB8AC3E}">
        <p14:creationId xmlns:p14="http://schemas.microsoft.com/office/powerpoint/2010/main" val="8495270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872C4995-FBAC-7648-B0B2-A8685F2B57D1}"/>
              </a:ext>
            </a:extLst>
          </p:cNvPr>
          <p:cNvSpPr>
            <a:spLocks noGrp="1"/>
          </p:cNvSpPr>
          <p:nvPr>
            <p:ph idx="1"/>
          </p:nvPr>
        </p:nvSpPr>
        <p:spPr>
          <a:xfrm>
            <a:off x="310084" y="2044189"/>
            <a:ext cx="11571832" cy="884992"/>
          </a:xfrm>
        </p:spPr>
        <p:txBody>
          <a:bodyPr>
            <a:normAutofit/>
          </a:bodyPr>
          <a:lstStyle/>
          <a:p>
            <a:r>
              <a:rPr lang="zh-CN" altLang="en-US" dirty="0"/>
              <a:t>类似其他语言中的库和模块的概念，目的都是为了支持模块化、封装、单独编译和代码重用。每一个 </a:t>
            </a:r>
            <a:r>
              <a:rPr lang="en" altLang="zh-CN" dirty="0"/>
              <a:t>Go </a:t>
            </a:r>
            <a:r>
              <a:rPr lang="zh-CN" altLang="en-US" dirty="0"/>
              <a:t>文件都属于且仅属于一个包，每个包可以有多个 </a:t>
            </a:r>
            <a:r>
              <a:rPr lang="en" altLang="zh-CN" dirty="0"/>
              <a:t>Go </a:t>
            </a:r>
            <a:r>
              <a:rPr lang="zh-CN" altLang="en-US" dirty="0"/>
              <a:t>文件。每个包中的程序可以使用自身的包或者导入其他包。</a:t>
            </a:r>
            <a:endParaRPr lang="en-US" altLang="zh-CN" dirty="0"/>
          </a:p>
        </p:txBody>
      </p:sp>
      <p:sp>
        <p:nvSpPr>
          <p:cNvPr id="8" name="标题 1">
            <a:extLst>
              <a:ext uri="{FF2B5EF4-FFF2-40B4-BE49-F238E27FC236}">
                <a16:creationId xmlns:a16="http://schemas.microsoft.com/office/drawing/2014/main" id="{020C67EA-4AF9-6A44-B499-D6B72915BF65}"/>
              </a:ext>
            </a:extLst>
          </p:cNvPr>
          <p:cNvSpPr>
            <a:spLocks noGrp="1"/>
          </p:cNvSpPr>
          <p:nvPr>
            <p:ph type="title"/>
          </p:nvPr>
        </p:nvSpPr>
        <p:spPr>
          <a:xfrm>
            <a:off x="604434" y="0"/>
            <a:ext cx="6214055" cy="1208868"/>
          </a:xfrm>
        </p:spPr>
        <p:txBody>
          <a:bodyPr/>
          <a:lstStyle/>
          <a:p>
            <a:r>
              <a:rPr kumimoji="1" lang="zh-CN" altLang="en-US" dirty="0"/>
              <a:t>主要特性介绍</a:t>
            </a:r>
          </a:p>
        </p:txBody>
      </p:sp>
      <p:sp>
        <p:nvSpPr>
          <p:cNvPr id="9" name="文本框 8">
            <a:extLst>
              <a:ext uri="{FF2B5EF4-FFF2-40B4-BE49-F238E27FC236}">
                <a16:creationId xmlns:a16="http://schemas.microsoft.com/office/drawing/2014/main" id="{364AE198-C767-3D4D-9394-A3CDA2ED1DA9}"/>
              </a:ext>
            </a:extLst>
          </p:cNvPr>
          <p:cNvSpPr txBox="1"/>
          <p:nvPr/>
        </p:nvSpPr>
        <p:spPr>
          <a:xfrm>
            <a:off x="9222917" y="898862"/>
            <a:ext cx="2969083" cy="646331"/>
          </a:xfrm>
          <a:prstGeom prst="rect">
            <a:avLst/>
          </a:prstGeom>
          <a:noFill/>
        </p:spPr>
        <p:txBody>
          <a:bodyPr wrap="none" rtlCol="0">
            <a:spAutoFit/>
          </a:bodyPr>
          <a:lstStyle/>
          <a:p>
            <a:pPr marL="685800" lvl="1"/>
            <a:r>
              <a:rPr lang="zh-CN" altLang="en-US" b="1" dirty="0">
                <a:solidFill>
                  <a:schemeClr val="bg1"/>
                </a:solidFill>
              </a:rPr>
              <a:t>基本数据类型和要素</a:t>
            </a:r>
            <a:endParaRPr kumimoji="1" lang="en-US" altLang="zh-CN" dirty="0">
              <a:solidFill>
                <a:schemeClr val="bg1"/>
              </a:solidFill>
            </a:endParaRPr>
          </a:p>
          <a:p>
            <a:endParaRPr kumimoji="1" lang="zh-CN" altLang="en-US" dirty="0">
              <a:solidFill>
                <a:schemeClr val="bg1"/>
              </a:solidFill>
            </a:endParaRPr>
          </a:p>
        </p:txBody>
      </p:sp>
      <p:sp>
        <p:nvSpPr>
          <p:cNvPr id="2" name="矩形 1">
            <a:extLst>
              <a:ext uri="{FF2B5EF4-FFF2-40B4-BE49-F238E27FC236}">
                <a16:creationId xmlns:a16="http://schemas.microsoft.com/office/drawing/2014/main" id="{2B56CA27-C14C-7D4F-B2EF-EAFC85AA470A}"/>
              </a:ext>
            </a:extLst>
          </p:cNvPr>
          <p:cNvSpPr/>
          <p:nvPr/>
        </p:nvSpPr>
        <p:spPr>
          <a:xfrm>
            <a:off x="163446" y="1532033"/>
            <a:ext cx="2031325" cy="646331"/>
          </a:xfrm>
          <a:prstGeom prst="rect">
            <a:avLst/>
          </a:prstGeom>
        </p:spPr>
        <p:txBody>
          <a:bodyPr wrap="square">
            <a:spAutoFit/>
          </a:bodyPr>
          <a:lstStyle/>
          <a:p>
            <a:r>
              <a:rPr lang="zh-CN" altLang="en-US" b="1" dirty="0"/>
              <a:t>包的概念</a:t>
            </a:r>
          </a:p>
          <a:p>
            <a:endParaRPr lang="zh-CN" altLang="en-US" b="1" i="0" dirty="0">
              <a:solidFill>
                <a:srgbClr val="A9B7C6"/>
              </a:solidFill>
              <a:effectLst/>
              <a:latin typeface="Helvetica" pitchFamily="2" charset="0"/>
            </a:endParaRPr>
          </a:p>
        </p:txBody>
      </p:sp>
      <p:sp>
        <p:nvSpPr>
          <p:cNvPr id="10" name="矩形 9">
            <a:extLst>
              <a:ext uri="{FF2B5EF4-FFF2-40B4-BE49-F238E27FC236}">
                <a16:creationId xmlns:a16="http://schemas.microsoft.com/office/drawing/2014/main" id="{0236038A-2395-074C-A845-DA0FE4EDE004}"/>
              </a:ext>
            </a:extLst>
          </p:cNvPr>
          <p:cNvSpPr/>
          <p:nvPr/>
        </p:nvSpPr>
        <p:spPr>
          <a:xfrm>
            <a:off x="163446" y="2841461"/>
            <a:ext cx="2031325" cy="646331"/>
          </a:xfrm>
          <a:prstGeom prst="rect">
            <a:avLst/>
          </a:prstGeom>
        </p:spPr>
        <p:txBody>
          <a:bodyPr wrap="square">
            <a:spAutoFit/>
          </a:bodyPr>
          <a:lstStyle/>
          <a:p>
            <a:r>
              <a:rPr lang="zh-CN" altLang="en-US" dirty="0"/>
              <a:t>导入多个包</a:t>
            </a:r>
            <a:endParaRPr lang="zh-CN" altLang="en-US" b="1" dirty="0"/>
          </a:p>
          <a:p>
            <a:endParaRPr lang="zh-CN" altLang="en-US" b="1" i="0" dirty="0">
              <a:solidFill>
                <a:srgbClr val="A9B7C6"/>
              </a:solidFill>
              <a:effectLst/>
              <a:latin typeface="Helvetica" pitchFamily="2" charset="0"/>
            </a:endParaRPr>
          </a:p>
        </p:txBody>
      </p:sp>
      <p:pic>
        <p:nvPicPr>
          <p:cNvPr id="11" name="图片 10">
            <a:extLst>
              <a:ext uri="{FF2B5EF4-FFF2-40B4-BE49-F238E27FC236}">
                <a16:creationId xmlns:a16="http://schemas.microsoft.com/office/drawing/2014/main" id="{21784ACA-62B0-BE43-92F1-E387D35A2F52}"/>
              </a:ext>
            </a:extLst>
          </p:cNvPr>
          <p:cNvPicPr>
            <a:picLocks noChangeAspect="1"/>
          </p:cNvPicPr>
          <p:nvPr/>
        </p:nvPicPr>
        <p:blipFill>
          <a:blip r:embed="rId2"/>
          <a:stretch>
            <a:fillRect/>
          </a:stretch>
        </p:blipFill>
        <p:spPr>
          <a:xfrm>
            <a:off x="6818489" y="3416227"/>
            <a:ext cx="2997200" cy="1638300"/>
          </a:xfrm>
          <a:prstGeom prst="rect">
            <a:avLst/>
          </a:prstGeom>
        </p:spPr>
      </p:pic>
      <p:pic>
        <p:nvPicPr>
          <p:cNvPr id="12" name="图片 11">
            <a:extLst>
              <a:ext uri="{FF2B5EF4-FFF2-40B4-BE49-F238E27FC236}">
                <a16:creationId xmlns:a16="http://schemas.microsoft.com/office/drawing/2014/main" id="{48E3937B-4474-C34E-9998-1C5308D8D477}"/>
              </a:ext>
            </a:extLst>
          </p:cNvPr>
          <p:cNvPicPr>
            <a:picLocks noChangeAspect="1"/>
          </p:cNvPicPr>
          <p:nvPr/>
        </p:nvPicPr>
        <p:blipFill>
          <a:blip r:embed="rId3"/>
          <a:stretch>
            <a:fillRect/>
          </a:stretch>
        </p:blipFill>
        <p:spPr>
          <a:xfrm>
            <a:off x="288597" y="3429000"/>
            <a:ext cx="1638300" cy="596900"/>
          </a:xfrm>
          <a:prstGeom prst="rect">
            <a:avLst/>
          </a:prstGeom>
        </p:spPr>
      </p:pic>
      <p:pic>
        <p:nvPicPr>
          <p:cNvPr id="13" name="图片 12">
            <a:extLst>
              <a:ext uri="{FF2B5EF4-FFF2-40B4-BE49-F238E27FC236}">
                <a16:creationId xmlns:a16="http://schemas.microsoft.com/office/drawing/2014/main" id="{9D8EBA36-DB9F-3B43-9F32-42568075FB77}"/>
              </a:ext>
            </a:extLst>
          </p:cNvPr>
          <p:cNvPicPr>
            <a:picLocks noChangeAspect="1"/>
          </p:cNvPicPr>
          <p:nvPr/>
        </p:nvPicPr>
        <p:blipFill>
          <a:blip r:embed="rId4"/>
          <a:stretch>
            <a:fillRect/>
          </a:stretch>
        </p:blipFill>
        <p:spPr>
          <a:xfrm>
            <a:off x="2554745" y="3429000"/>
            <a:ext cx="1689100" cy="1117600"/>
          </a:xfrm>
          <a:prstGeom prst="rect">
            <a:avLst/>
          </a:prstGeom>
        </p:spPr>
      </p:pic>
      <p:sp>
        <p:nvSpPr>
          <p:cNvPr id="14" name="文本框 13">
            <a:extLst>
              <a:ext uri="{FF2B5EF4-FFF2-40B4-BE49-F238E27FC236}">
                <a16:creationId xmlns:a16="http://schemas.microsoft.com/office/drawing/2014/main" id="{E5E0BD43-4E4B-5A46-8A3F-E15777431935}"/>
              </a:ext>
            </a:extLst>
          </p:cNvPr>
          <p:cNvSpPr txBox="1"/>
          <p:nvPr/>
        </p:nvSpPr>
        <p:spPr>
          <a:xfrm>
            <a:off x="2052048" y="3338647"/>
            <a:ext cx="428322" cy="369332"/>
          </a:xfrm>
          <a:prstGeom prst="rect">
            <a:avLst/>
          </a:prstGeom>
          <a:noFill/>
        </p:spPr>
        <p:txBody>
          <a:bodyPr wrap="none" rtlCol="0">
            <a:spAutoFit/>
          </a:bodyPr>
          <a:lstStyle/>
          <a:p>
            <a:r>
              <a:rPr kumimoji="1" lang="zh-CN" altLang="en-US" dirty="0"/>
              <a:t>或</a:t>
            </a:r>
          </a:p>
        </p:txBody>
      </p:sp>
      <p:sp>
        <p:nvSpPr>
          <p:cNvPr id="15" name="矩形 14">
            <a:extLst>
              <a:ext uri="{FF2B5EF4-FFF2-40B4-BE49-F238E27FC236}">
                <a16:creationId xmlns:a16="http://schemas.microsoft.com/office/drawing/2014/main" id="{10D36491-CAB7-2143-9994-D95C68DD35D3}"/>
              </a:ext>
            </a:extLst>
          </p:cNvPr>
          <p:cNvSpPr/>
          <p:nvPr/>
        </p:nvSpPr>
        <p:spPr>
          <a:xfrm>
            <a:off x="6684048" y="2838229"/>
            <a:ext cx="5344506" cy="369332"/>
          </a:xfrm>
          <a:prstGeom prst="rect">
            <a:avLst/>
          </a:prstGeom>
        </p:spPr>
        <p:txBody>
          <a:bodyPr wrap="square">
            <a:spAutoFit/>
          </a:bodyPr>
          <a:lstStyle/>
          <a:p>
            <a:r>
              <a:rPr lang="zh-CN" altLang="en-US" dirty="0"/>
              <a:t>别名</a:t>
            </a:r>
            <a:endParaRPr lang="zh-CN" altLang="en-US" b="1" i="0" dirty="0">
              <a:solidFill>
                <a:srgbClr val="A9B7C6"/>
              </a:solidFill>
              <a:effectLst/>
              <a:latin typeface="Helvetica" pitchFamily="2" charset="0"/>
            </a:endParaRPr>
          </a:p>
        </p:txBody>
      </p:sp>
      <p:sp>
        <p:nvSpPr>
          <p:cNvPr id="16" name="圆角矩形 15">
            <a:extLst>
              <a:ext uri="{FF2B5EF4-FFF2-40B4-BE49-F238E27FC236}">
                <a16:creationId xmlns:a16="http://schemas.microsoft.com/office/drawing/2014/main" id="{1AF05318-E44F-DC42-9BE1-2B09AE005E41}"/>
              </a:ext>
            </a:extLst>
          </p:cNvPr>
          <p:cNvSpPr/>
          <p:nvPr/>
        </p:nvSpPr>
        <p:spPr>
          <a:xfrm>
            <a:off x="6262032" y="5793632"/>
            <a:ext cx="5503241" cy="70910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dirty="0"/>
              <a:t>用于包名冲突的情况，冲突的包使用随意的别名代替即可</a:t>
            </a:r>
          </a:p>
        </p:txBody>
      </p:sp>
      <p:cxnSp>
        <p:nvCxnSpPr>
          <p:cNvPr id="17" name="曲线连接符 16">
            <a:extLst>
              <a:ext uri="{FF2B5EF4-FFF2-40B4-BE49-F238E27FC236}">
                <a16:creationId xmlns:a16="http://schemas.microsoft.com/office/drawing/2014/main" id="{348696F6-1781-3647-9AC6-A69B3579ADEF}"/>
              </a:ext>
            </a:extLst>
          </p:cNvPr>
          <p:cNvCxnSpPr>
            <a:cxnSpLocks/>
          </p:cNvCxnSpPr>
          <p:nvPr/>
        </p:nvCxnSpPr>
        <p:spPr>
          <a:xfrm rot="5400000">
            <a:off x="8092526" y="5424080"/>
            <a:ext cx="739103" cy="1"/>
          </a:xfrm>
          <a:prstGeom prst="curvedConnector3">
            <a:avLst/>
          </a:prstGeom>
          <a:ln w="444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26681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872C4995-FBAC-7648-B0B2-A8685F2B57D1}"/>
              </a:ext>
            </a:extLst>
          </p:cNvPr>
          <p:cNvSpPr>
            <a:spLocks noGrp="1"/>
          </p:cNvSpPr>
          <p:nvPr>
            <p:ph idx="1"/>
          </p:nvPr>
        </p:nvSpPr>
        <p:spPr>
          <a:xfrm>
            <a:off x="310084" y="2044189"/>
            <a:ext cx="3672980" cy="1551418"/>
          </a:xfrm>
        </p:spPr>
        <p:txBody>
          <a:bodyPr>
            <a:normAutofit/>
          </a:bodyPr>
          <a:lstStyle/>
          <a:p>
            <a:r>
              <a:rPr lang="zh-CN" altLang="en" dirty="0"/>
              <a:t>常量</a:t>
            </a:r>
            <a:r>
              <a:rPr lang="zh-CN" altLang="en-US" dirty="0"/>
              <a:t>是编译期就可以确认的值，</a:t>
            </a:r>
            <a:r>
              <a:rPr lang="en" altLang="zh-CN" dirty="0"/>
              <a:t>Go </a:t>
            </a:r>
            <a:r>
              <a:rPr lang="zh-CN" altLang="en-US" dirty="0"/>
              <a:t>的常量使用 </a:t>
            </a:r>
            <a:r>
              <a:rPr lang="en" altLang="zh-CN" dirty="0"/>
              <a:t>const </a:t>
            </a:r>
            <a:r>
              <a:rPr lang="zh-CN" altLang="en-US" dirty="0"/>
              <a:t>关键字定义，常量的数据类型只可以是布尔型、数字型和字符串类型</a:t>
            </a:r>
            <a:endParaRPr lang="en-US" altLang="zh-CN" dirty="0"/>
          </a:p>
        </p:txBody>
      </p:sp>
      <p:sp>
        <p:nvSpPr>
          <p:cNvPr id="8" name="标题 1">
            <a:extLst>
              <a:ext uri="{FF2B5EF4-FFF2-40B4-BE49-F238E27FC236}">
                <a16:creationId xmlns:a16="http://schemas.microsoft.com/office/drawing/2014/main" id="{020C67EA-4AF9-6A44-B499-D6B72915BF65}"/>
              </a:ext>
            </a:extLst>
          </p:cNvPr>
          <p:cNvSpPr>
            <a:spLocks noGrp="1"/>
          </p:cNvSpPr>
          <p:nvPr>
            <p:ph type="title"/>
          </p:nvPr>
        </p:nvSpPr>
        <p:spPr>
          <a:xfrm>
            <a:off x="604434" y="0"/>
            <a:ext cx="6214055" cy="1208868"/>
          </a:xfrm>
        </p:spPr>
        <p:txBody>
          <a:bodyPr/>
          <a:lstStyle/>
          <a:p>
            <a:r>
              <a:rPr kumimoji="1" lang="zh-CN" altLang="en-US" dirty="0"/>
              <a:t>主要特性介绍</a:t>
            </a:r>
          </a:p>
        </p:txBody>
      </p:sp>
      <p:sp>
        <p:nvSpPr>
          <p:cNvPr id="2" name="矩形 1">
            <a:extLst>
              <a:ext uri="{FF2B5EF4-FFF2-40B4-BE49-F238E27FC236}">
                <a16:creationId xmlns:a16="http://schemas.microsoft.com/office/drawing/2014/main" id="{2B56CA27-C14C-7D4F-B2EF-EAFC85AA470A}"/>
              </a:ext>
            </a:extLst>
          </p:cNvPr>
          <p:cNvSpPr/>
          <p:nvPr/>
        </p:nvSpPr>
        <p:spPr>
          <a:xfrm>
            <a:off x="163446" y="1532033"/>
            <a:ext cx="2031325" cy="646331"/>
          </a:xfrm>
          <a:prstGeom prst="rect">
            <a:avLst/>
          </a:prstGeom>
        </p:spPr>
        <p:txBody>
          <a:bodyPr wrap="square">
            <a:spAutoFit/>
          </a:bodyPr>
          <a:lstStyle/>
          <a:p>
            <a:r>
              <a:rPr lang="zh-CN" altLang="en-US" b="1" dirty="0"/>
              <a:t>常量</a:t>
            </a:r>
          </a:p>
          <a:p>
            <a:endParaRPr lang="zh-CN" altLang="en-US" b="1" i="0" dirty="0">
              <a:solidFill>
                <a:srgbClr val="A9B7C6"/>
              </a:solidFill>
              <a:effectLst/>
              <a:latin typeface="Helvetica" pitchFamily="2" charset="0"/>
            </a:endParaRPr>
          </a:p>
        </p:txBody>
      </p:sp>
      <p:pic>
        <p:nvPicPr>
          <p:cNvPr id="4" name="图片 3">
            <a:extLst>
              <a:ext uri="{FF2B5EF4-FFF2-40B4-BE49-F238E27FC236}">
                <a16:creationId xmlns:a16="http://schemas.microsoft.com/office/drawing/2014/main" id="{5C09796D-677A-8046-AD30-CE4F146F6283}"/>
              </a:ext>
            </a:extLst>
          </p:cNvPr>
          <p:cNvPicPr>
            <a:picLocks noChangeAspect="1"/>
          </p:cNvPicPr>
          <p:nvPr/>
        </p:nvPicPr>
        <p:blipFill>
          <a:blip r:embed="rId2"/>
          <a:stretch>
            <a:fillRect/>
          </a:stretch>
        </p:blipFill>
        <p:spPr>
          <a:xfrm>
            <a:off x="310084" y="3719728"/>
            <a:ext cx="2882900" cy="711200"/>
          </a:xfrm>
          <a:prstGeom prst="rect">
            <a:avLst/>
          </a:prstGeom>
        </p:spPr>
      </p:pic>
      <p:pic>
        <p:nvPicPr>
          <p:cNvPr id="5" name="图片 4">
            <a:extLst>
              <a:ext uri="{FF2B5EF4-FFF2-40B4-BE49-F238E27FC236}">
                <a16:creationId xmlns:a16="http://schemas.microsoft.com/office/drawing/2014/main" id="{5C7D9EDD-743B-C24E-9817-75BFC6A0546D}"/>
              </a:ext>
            </a:extLst>
          </p:cNvPr>
          <p:cNvPicPr>
            <a:picLocks noChangeAspect="1"/>
          </p:cNvPicPr>
          <p:nvPr/>
        </p:nvPicPr>
        <p:blipFill>
          <a:blip r:embed="rId3"/>
          <a:stretch>
            <a:fillRect/>
          </a:stretch>
        </p:blipFill>
        <p:spPr>
          <a:xfrm>
            <a:off x="310084" y="4800080"/>
            <a:ext cx="2527300" cy="1181100"/>
          </a:xfrm>
          <a:prstGeom prst="rect">
            <a:avLst/>
          </a:prstGeom>
        </p:spPr>
      </p:pic>
      <p:sp>
        <p:nvSpPr>
          <p:cNvPr id="16" name="圆角矩形 15">
            <a:extLst>
              <a:ext uri="{FF2B5EF4-FFF2-40B4-BE49-F238E27FC236}">
                <a16:creationId xmlns:a16="http://schemas.microsoft.com/office/drawing/2014/main" id="{CE6CB0D8-E7EA-644D-A99C-2B3E28419CF7}"/>
              </a:ext>
            </a:extLst>
          </p:cNvPr>
          <p:cNvSpPr/>
          <p:nvPr/>
        </p:nvSpPr>
        <p:spPr>
          <a:xfrm>
            <a:off x="3344379" y="5649132"/>
            <a:ext cx="2751621" cy="120886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 altLang="zh-CN" sz="1600" dirty="0"/>
              <a:t>Go</a:t>
            </a:r>
            <a:r>
              <a:rPr lang="zh-CN" altLang="en" sz="1600" dirty="0"/>
              <a:t>中</a:t>
            </a:r>
            <a:r>
              <a:rPr lang="zh-CN" altLang="en-US" sz="1600" dirty="0"/>
              <a:t>是没有枚举类型的，但是我们可以使用常量代替枚举，达到相同的效果</a:t>
            </a:r>
          </a:p>
        </p:txBody>
      </p:sp>
      <p:cxnSp>
        <p:nvCxnSpPr>
          <p:cNvPr id="7" name="曲线连接符 6">
            <a:extLst>
              <a:ext uri="{FF2B5EF4-FFF2-40B4-BE49-F238E27FC236}">
                <a16:creationId xmlns:a16="http://schemas.microsoft.com/office/drawing/2014/main" id="{16CD6596-9BEB-734C-9551-4F1333454C6A}"/>
              </a:ext>
            </a:extLst>
          </p:cNvPr>
          <p:cNvCxnSpPr>
            <a:cxnSpLocks/>
            <a:stCxn id="5" idx="3"/>
            <a:endCxn id="16" idx="1"/>
          </p:cNvCxnSpPr>
          <p:nvPr/>
        </p:nvCxnSpPr>
        <p:spPr>
          <a:xfrm>
            <a:off x="2837384" y="5390630"/>
            <a:ext cx="506995" cy="862936"/>
          </a:xfrm>
          <a:prstGeom prst="curvedConnector3">
            <a:avLst/>
          </a:prstGeom>
          <a:ln w="44450">
            <a:tailEnd type="triangle"/>
          </a:ln>
        </p:spPr>
        <p:style>
          <a:lnRef idx="1">
            <a:schemeClr val="accent1"/>
          </a:lnRef>
          <a:fillRef idx="0">
            <a:schemeClr val="accent1"/>
          </a:fillRef>
          <a:effectRef idx="0">
            <a:schemeClr val="accent1"/>
          </a:effectRef>
          <a:fontRef idx="minor">
            <a:schemeClr val="tx1"/>
          </a:fontRef>
        </p:style>
      </p:cxnSp>
      <p:sp>
        <p:nvSpPr>
          <p:cNvPr id="17" name="文本框 16">
            <a:extLst>
              <a:ext uri="{FF2B5EF4-FFF2-40B4-BE49-F238E27FC236}">
                <a16:creationId xmlns:a16="http://schemas.microsoft.com/office/drawing/2014/main" id="{2A661CA8-444D-CC43-8A8C-0FEBD3CB3C82}"/>
              </a:ext>
            </a:extLst>
          </p:cNvPr>
          <p:cNvSpPr txBox="1"/>
          <p:nvPr/>
        </p:nvSpPr>
        <p:spPr>
          <a:xfrm>
            <a:off x="9222917" y="898862"/>
            <a:ext cx="2969083" cy="646331"/>
          </a:xfrm>
          <a:prstGeom prst="rect">
            <a:avLst/>
          </a:prstGeom>
          <a:noFill/>
        </p:spPr>
        <p:txBody>
          <a:bodyPr wrap="none" rtlCol="0">
            <a:spAutoFit/>
          </a:bodyPr>
          <a:lstStyle/>
          <a:p>
            <a:pPr marL="685800" lvl="1"/>
            <a:r>
              <a:rPr lang="zh-CN" altLang="en-US" b="1" dirty="0">
                <a:solidFill>
                  <a:schemeClr val="bg1"/>
                </a:solidFill>
              </a:rPr>
              <a:t>基本数据类型和要素</a:t>
            </a:r>
            <a:endParaRPr kumimoji="1" lang="en-US" altLang="zh-CN" dirty="0">
              <a:solidFill>
                <a:schemeClr val="bg1"/>
              </a:solidFill>
            </a:endParaRPr>
          </a:p>
          <a:p>
            <a:endParaRPr kumimoji="1" lang="zh-CN" altLang="en-US" dirty="0">
              <a:solidFill>
                <a:schemeClr val="bg1"/>
              </a:solidFill>
            </a:endParaRPr>
          </a:p>
        </p:txBody>
      </p:sp>
      <p:sp>
        <p:nvSpPr>
          <p:cNvPr id="19" name="矩形 18">
            <a:extLst>
              <a:ext uri="{FF2B5EF4-FFF2-40B4-BE49-F238E27FC236}">
                <a16:creationId xmlns:a16="http://schemas.microsoft.com/office/drawing/2014/main" id="{18AB6D95-2C68-2543-B316-8F73B8C9D509}"/>
              </a:ext>
            </a:extLst>
          </p:cNvPr>
          <p:cNvSpPr/>
          <p:nvPr/>
        </p:nvSpPr>
        <p:spPr>
          <a:xfrm>
            <a:off x="8062300" y="1498833"/>
            <a:ext cx="2031325" cy="369332"/>
          </a:xfrm>
          <a:prstGeom prst="rect">
            <a:avLst/>
          </a:prstGeom>
        </p:spPr>
        <p:txBody>
          <a:bodyPr wrap="square">
            <a:spAutoFit/>
          </a:bodyPr>
          <a:lstStyle/>
          <a:p>
            <a:r>
              <a:rPr lang="zh-CN" altLang="en-US" b="1" dirty="0"/>
              <a:t>变量</a:t>
            </a:r>
          </a:p>
        </p:txBody>
      </p:sp>
      <p:pic>
        <p:nvPicPr>
          <p:cNvPr id="20" name="图片 19">
            <a:extLst>
              <a:ext uri="{FF2B5EF4-FFF2-40B4-BE49-F238E27FC236}">
                <a16:creationId xmlns:a16="http://schemas.microsoft.com/office/drawing/2014/main" id="{83F10991-C6A7-724B-A02D-CB728FEF4BC0}"/>
              </a:ext>
            </a:extLst>
          </p:cNvPr>
          <p:cNvPicPr>
            <a:picLocks noChangeAspect="1"/>
          </p:cNvPicPr>
          <p:nvPr/>
        </p:nvPicPr>
        <p:blipFill>
          <a:blip r:embed="rId4"/>
          <a:stretch>
            <a:fillRect/>
          </a:stretch>
        </p:blipFill>
        <p:spPr>
          <a:xfrm>
            <a:off x="8208938" y="3227876"/>
            <a:ext cx="2768600" cy="1676400"/>
          </a:xfrm>
          <a:prstGeom prst="rect">
            <a:avLst/>
          </a:prstGeom>
        </p:spPr>
      </p:pic>
      <p:pic>
        <p:nvPicPr>
          <p:cNvPr id="21" name="图片 20">
            <a:extLst>
              <a:ext uri="{FF2B5EF4-FFF2-40B4-BE49-F238E27FC236}">
                <a16:creationId xmlns:a16="http://schemas.microsoft.com/office/drawing/2014/main" id="{6FA4EE94-F3BF-DF42-9257-CD9BE6C3114E}"/>
              </a:ext>
            </a:extLst>
          </p:cNvPr>
          <p:cNvPicPr>
            <a:picLocks noChangeAspect="1"/>
          </p:cNvPicPr>
          <p:nvPr/>
        </p:nvPicPr>
        <p:blipFill>
          <a:blip r:embed="rId5"/>
          <a:stretch>
            <a:fillRect/>
          </a:stretch>
        </p:blipFill>
        <p:spPr>
          <a:xfrm>
            <a:off x="8208938" y="2527814"/>
            <a:ext cx="1866900" cy="419100"/>
          </a:xfrm>
          <a:prstGeom prst="rect">
            <a:avLst/>
          </a:prstGeom>
        </p:spPr>
      </p:pic>
      <p:sp>
        <p:nvSpPr>
          <p:cNvPr id="22" name="内容占位符 2">
            <a:extLst>
              <a:ext uri="{FF2B5EF4-FFF2-40B4-BE49-F238E27FC236}">
                <a16:creationId xmlns:a16="http://schemas.microsoft.com/office/drawing/2014/main" id="{AF37B997-5D0B-5544-8D26-387F66D6303A}"/>
              </a:ext>
            </a:extLst>
          </p:cNvPr>
          <p:cNvSpPr txBox="1">
            <a:spLocks/>
          </p:cNvSpPr>
          <p:nvPr/>
        </p:nvSpPr>
        <p:spPr>
          <a:xfrm>
            <a:off x="8208936" y="1995292"/>
            <a:ext cx="3672980" cy="419100"/>
          </a:xfrm>
          <a:prstGeom prst="rect">
            <a:avLst/>
          </a:prstGeom>
        </p:spPr>
        <p:txBody>
          <a:bodyPr vert="horz" lIns="0" tIns="0" rIns="0" bIns="0" rtlCol="0">
            <a:normAutofit/>
          </a:bodyPr>
          <a:lstStyle>
            <a:lvl1pPr marL="0" indent="0" algn="l" defTabSz="914400" rtl="0" eaLnBrk="1" latinLnBrk="0" hangingPunct="1">
              <a:lnSpc>
                <a:spcPct val="130000"/>
              </a:lnSpc>
              <a:spcBef>
                <a:spcPts val="500"/>
              </a:spcBef>
              <a:spcAft>
                <a:spcPts val="1000"/>
              </a:spcAft>
              <a:buFont typeface="Arial" panose="020B0604020202020204" pitchFamily="34" charset="0"/>
              <a:buNone/>
              <a:defRPr sz="16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1pPr>
            <a:lvl2pPr marL="685800" indent="-228600" algn="l" defTabSz="914400" rtl="0" eaLnBrk="1" latinLnBrk="0" hangingPunct="1">
              <a:lnSpc>
                <a:spcPct val="130000"/>
              </a:lnSpc>
              <a:spcBef>
                <a:spcPts val="500"/>
              </a:spcBef>
              <a:spcAft>
                <a:spcPts val="1000"/>
              </a:spcAft>
              <a:buFont typeface="Arial" panose="020B0604020202020204" pitchFamily="34" charset="0"/>
              <a:buChar char="•"/>
              <a:defRPr sz="14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2pPr>
            <a:lvl3pPr marL="1143000" indent="-228600" algn="l" defTabSz="914400" rtl="0" eaLnBrk="1" latinLnBrk="0" hangingPunct="1">
              <a:lnSpc>
                <a:spcPct val="130000"/>
              </a:lnSpc>
              <a:spcBef>
                <a:spcPct val="30000"/>
              </a:spcBef>
              <a:spcAft>
                <a:spcPts val="1000"/>
              </a:spcAft>
              <a:buFont typeface="Arial" panose="020B0604020202020204" pitchFamily="34" charset="0"/>
              <a:buChar char="•"/>
              <a:defRPr sz="12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3pPr>
            <a:lvl4pPr marL="1600200" indent="-228600" algn="l" defTabSz="914400" rtl="0" eaLnBrk="1" latinLnBrk="0" hangingPunct="1">
              <a:lnSpc>
                <a:spcPct val="130000"/>
              </a:lnSpc>
              <a:spcBef>
                <a:spcPct val="30000"/>
              </a:spcBef>
              <a:spcAft>
                <a:spcPts val="1000"/>
              </a:spcAft>
              <a:buFont typeface="Arial" panose="020B0604020202020204" pitchFamily="34" charset="0"/>
              <a:buChar char="•"/>
              <a:defRPr sz="11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4pPr>
            <a:lvl5pPr marL="2057400" indent="-228600" algn="l" defTabSz="914400" rtl="0" eaLnBrk="1" latinLnBrk="0" hangingPunct="1">
              <a:lnSpc>
                <a:spcPct val="130000"/>
              </a:lnSpc>
              <a:spcBef>
                <a:spcPct val="30000"/>
              </a:spcBef>
              <a:spcAft>
                <a:spcPts val="1000"/>
              </a:spcAft>
              <a:buFont typeface="Arial" panose="020B0604020202020204" pitchFamily="34" charset="0"/>
              <a:buChar char="•"/>
              <a:defRPr sz="11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t>Go</a:t>
            </a:r>
            <a:r>
              <a:rPr lang="zh-CN" altLang="en-US" dirty="0"/>
              <a:t>变量使用</a:t>
            </a:r>
            <a:r>
              <a:rPr lang="en-US" altLang="zh-CN" dirty="0"/>
              <a:t>var</a:t>
            </a:r>
            <a:r>
              <a:rPr lang="zh-CN" altLang="en-US" dirty="0"/>
              <a:t>来声明</a:t>
            </a:r>
            <a:endParaRPr lang="en-US" altLang="zh-CN" dirty="0"/>
          </a:p>
        </p:txBody>
      </p:sp>
      <p:pic>
        <p:nvPicPr>
          <p:cNvPr id="26" name="图片 25">
            <a:extLst>
              <a:ext uri="{FF2B5EF4-FFF2-40B4-BE49-F238E27FC236}">
                <a16:creationId xmlns:a16="http://schemas.microsoft.com/office/drawing/2014/main" id="{DCEAEC1A-D057-874C-81E7-3D2D5EFAD6BF}"/>
              </a:ext>
            </a:extLst>
          </p:cNvPr>
          <p:cNvPicPr>
            <a:picLocks noChangeAspect="1"/>
          </p:cNvPicPr>
          <p:nvPr/>
        </p:nvPicPr>
        <p:blipFill>
          <a:blip r:embed="rId6"/>
          <a:stretch>
            <a:fillRect/>
          </a:stretch>
        </p:blipFill>
        <p:spPr>
          <a:xfrm>
            <a:off x="8120038" y="5711488"/>
            <a:ext cx="2946400" cy="495300"/>
          </a:xfrm>
          <a:prstGeom prst="rect">
            <a:avLst/>
          </a:prstGeom>
        </p:spPr>
      </p:pic>
      <p:sp>
        <p:nvSpPr>
          <p:cNvPr id="28" name="圆角矩形 27">
            <a:extLst>
              <a:ext uri="{FF2B5EF4-FFF2-40B4-BE49-F238E27FC236}">
                <a16:creationId xmlns:a16="http://schemas.microsoft.com/office/drawing/2014/main" id="{FCC3328E-021A-0A4C-A701-085E04503B2A}"/>
              </a:ext>
            </a:extLst>
          </p:cNvPr>
          <p:cNvSpPr/>
          <p:nvPr/>
        </p:nvSpPr>
        <p:spPr>
          <a:xfrm>
            <a:off x="4502950" y="3918876"/>
            <a:ext cx="3350388" cy="120886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 altLang="zh-CN" sz="1600" dirty="0"/>
              <a:t>Go </a:t>
            </a:r>
            <a:r>
              <a:rPr lang="zh-CN" altLang="en-US" sz="1600" dirty="0"/>
              <a:t>还提供简短声明语法 </a:t>
            </a:r>
            <a:r>
              <a:rPr lang="en-US" altLang="zh-CN" sz="1600" b="1" dirty="0">
                <a:solidFill>
                  <a:schemeClr val="tx1"/>
                </a:solidFill>
              </a:rPr>
              <a:t>:=</a:t>
            </a:r>
            <a:r>
              <a:rPr lang="zh-CN" altLang="en-US" sz="1600" b="1" dirty="0">
                <a:solidFill>
                  <a:schemeClr val="tx1"/>
                </a:solidFill>
              </a:rPr>
              <a:t> </a:t>
            </a:r>
            <a:r>
              <a:rPr lang="zh-CN" altLang="en-US" sz="1600" b="1" dirty="0">
                <a:solidFill>
                  <a:schemeClr val="bg1"/>
                </a:solidFill>
              </a:rPr>
              <a:t>声明变量</a:t>
            </a:r>
            <a:r>
              <a:rPr lang="en-US" altLang="zh-CN" sz="1600" b="1" dirty="0"/>
              <a:t> </a:t>
            </a:r>
            <a:r>
              <a:rPr lang="zh-CN" altLang="en-US" sz="1600" dirty="0"/>
              <a:t>，</a:t>
            </a:r>
            <a:endParaRPr lang="en-US" altLang="zh-CN" sz="1600" dirty="0"/>
          </a:p>
          <a:p>
            <a:r>
              <a:rPr lang="zh-CN" altLang="en-US" sz="1600" dirty="0"/>
              <a:t>不过只可以用于声明函数体内的局部变量，不能用在全局变量的声明与赋值</a:t>
            </a:r>
          </a:p>
        </p:txBody>
      </p:sp>
      <p:cxnSp>
        <p:nvCxnSpPr>
          <p:cNvPr id="29" name="曲线连接符 28">
            <a:extLst>
              <a:ext uri="{FF2B5EF4-FFF2-40B4-BE49-F238E27FC236}">
                <a16:creationId xmlns:a16="http://schemas.microsoft.com/office/drawing/2014/main" id="{AEAC938A-CB3F-6F42-ADB9-313F50C8CC2F}"/>
              </a:ext>
            </a:extLst>
          </p:cNvPr>
          <p:cNvCxnSpPr>
            <a:cxnSpLocks/>
            <a:stCxn id="26" idx="1"/>
            <a:endCxn id="28" idx="2"/>
          </p:cNvCxnSpPr>
          <p:nvPr/>
        </p:nvCxnSpPr>
        <p:spPr>
          <a:xfrm rot="10800000">
            <a:off x="6178144" y="5127744"/>
            <a:ext cx="1941894" cy="831394"/>
          </a:xfrm>
          <a:prstGeom prst="curvedConnector2">
            <a:avLst/>
          </a:prstGeom>
          <a:ln w="444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483029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67BEA9-EA2C-2742-B56D-A0B5467CE6A7}"/>
              </a:ext>
            </a:extLst>
          </p:cNvPr>
          <p:cNvSpPr>
            <a:spLocks noGrp="1"/>
          </p:cNvSpPr>
          <p:nvPr>
            <p:ph type="title"/>
          </p:nvPr>
        </p:nvSpPr>
        <p:spPr/>
        <p:txBody>
          <a:bodyPr/>
          <a:lstStyle/>
          <a:p>
            <a:r>
              <a:rPr kumimoji="1" lang="zh-CN" altLang="en-US" dirty="0"/>
              <a:t>主题</a:t>
            </a:r>
          </a:p>
        </p:txBody>
      </p:sp>
      <p:sp>
        <p:nvSpPr>
          <p:cNvPr id="3" name="内容占位符 2">
            <a:extLst>
              <a:ext uri="{FF2B5EF4-FFF2-40B4-BE49-F238E27FC236}">
                <a16:creationId xmlns:a16="http://schemas.microsoft.com/office/drawing/2014/main" id="{36EAD6A8-CB49-EB4E-A84D-048E1B3B2371}"/>
              </a:ext>
            </a:extLst>
          </p:cNvPr>
          <p:cNvSpPr>
            <a:spLocks noGrp="1"/>
          </p:cNvSpPr>
          <p:nvPr>
            <p:ph idx="1"/>
          </p:nvPr>
        </p:nvSpPr>
        <p:spPr>
          <a:xfrm>
            <a:off x="838201" y="1825625"/>
            <a:ext cx="8503507" cy="4351338"/>
          </a:xfrm>
        </p:spPr>
        <p:txBody>
          <a:bodyPr/>
          <a:lstStyle/>
          <a:p>
            <a:pPr marL="342900" indent="-342900">
              <a:buAutoNum type="arabicPeriod"/>
            </a:pPr>
            <a:r>
              <a:rPr kumimoji="1" lang="en-US" altLang="zh-CN" b="1" dirty="0">
                <a:solidFill>
                  <a:srgbClr val="0070C0"/>
                </a:solidFill>
              </a:rPr>
              <a:t>Go</a:t>
            </a:r>
            <a:r>
              <a:rPr kumimoji="1" lang="zh-CN" altLang="en-US" b="1" dirty="0">
                <a:solidFill>
                  <a:srgbClr val="0070C0"/>
                </a:solidFill>
              </a:rPr>
              <a:t> 简要入门</a:t>
            </a:r>
            <a:endParaRPr kumimoji="1" lang="en-US" altLang="zh-CN" b="1" dirty="0">
              <a:solidFill>
                <a:srgbClr val="0070C0"/>
              </a:solidFill>
            </a:endParaRPr>
          </a:p>
          <a:p>
            <a:pPr marL="342900" indent="-342900">
              <a:buAutoNum type="arabicPeriod"/>
            </a:pPr>
            <a:r>
              <a:rPr kumimoji="1" lang="en-US" altLang="zh-CN" dirty="0"/>
              <a:t>Go-Micro</a:t>
            </a:r>
            <a:r>
              <a:rPr kumimoji="1" lang="zh-CN" altLang="en-US" dirty="0"/>
              <a:t> 微服务框架</a:t>
            </a:r>
            <a:endParaRPr kumimoji="1" lang="en-US" altLang="zh-CN" dirty="0"/>
          </a:p>
          <a:p>
            <a:pPr marL="342900" indent="-342900">
              <a:buAutoNum type="arabicPeriod"/>
            </a:pPr>
            <a:endParaRPr kumimoji="1" lang="zh-CN" altLang="en-US" dirty="0"/>
          </a:p>
        </p:txBody>
      </p:sp>
      <p:sp>
        <p:nvSpPr>
          <p:cNvPr id="4" name="Google Shape;310;p32">
            <a:extLst>
              <a:ext uri="{FF2B5EF4-FFF2-40B4-BE49-F238E27FC236}">
                <a16:creationId xmlns:a16="http://schemas.microsoft.com/office/drawing/2014/main" id="{51521ECE-19B0-4749-8640-391626CD6093}"/>
              </a:ext>
            </a:extLst>
          </p:cNvPr>
          <p:cNvSpPr txBox="1">
            <a:spLocks noGrp="1"/>
          </p:cNvSpPr>
          <p:nvPr>
            <p:ph type="sldNum" idx="12"/>
          </p:nvPr>
        </p:nvSpPr>
        <p:spPr>
          <a:xfrm>
            <a:off x="223977" y="6147405"/>
            <a:ext cx="731600" cy="524800"/>
          </a:xfrm>
          <a:prstGeom prst="rect">
            <a:avLst/>
          </a:prstGeom>
          <a:noFill/>
          <a:ln>
            <a:noFill/>
          </a:ln>
        </p:spPr>
        <p:txBody>
          <a:bodyPr spcFirstLastPara="1" vert="horz" wrap="square" lIns="121900" tIns="121900" rIns="121900" bIns="121900" rtlCol="0" anchor="ctr" anchorCtr="0">
            <a:noAutofit/>
          </a:bodyPr>
          <a:lstStyle/>
          <a:p>
            <a:fld id="{00000000-1234-1234-1234-123412341234}" type="slidenum">
              <a:rPr lang="en-US" smtClean="0"/>
              <a:pPr/>
              <a:t>2</a:t>
            </a:fld>
            <a:endParaRPr lang="en-US" dirty="0"/>
          </a:p>
        </p:txBody>
      </p:sp>
      <p:sp>
        <p:nvSpPr>
          <p:cNvPr id="5" name="文本框 4">
            <a:extLst>
              <a:ext uri="{FF2B5EF4-FFF2-40B4-BE49-F238E27FC236}">
                <a16:creationId xmlns:a16="http://schemas.microsoft.com/office/drawing/2014/main" id="{6F64239A-31C3-E546-A04A-76CF470A9A57}"/>
              </a:ext>
            </a:extLst>
          </p:cNvPr>
          <p:cNvSpPr txBox="1"/>
          <p:nvPr/>
        </p:nvSpPr>
        <p:spPr>
          <a:xfrm>
            <a:off x="693683" y="6453352"/>
            <a:ext cx="184731" cy="369332"/>
          </a:xfrm>
          <a:prstGeom prst="rect">
            <a:avLst/>
          </a:prstGeom>
          <a:noFill/>
        </p:spPr>
        <p:txBody>
          <a:bodyPr wrap="none" rtlCol="0">
            <a:spAutoFit/>
          </a:bodyPr>
          <a:lstStyle/>
          <a:p>
            <a:endParaRPr kumimoji="1" lang="zh-CN" altLang="en-US" dirty="0"/>
          </a:p>
        </p:txBody>
      </p:sp>
    </p:spTree>
    <p:extLst>
      <p:ext uri="{BB962C8B-B14F-4D97-AF65-F5344CB8AC3E}">
        <p14:creationId xmlns:p14="http://schemas.microsoft.com/office/powerpoint/2010/main" val="37819114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872C4995-FBAC-7648-B0B2-A8685F2B57D1}"/>
              </a:ext>
            </a:extLst>
          </p:cNvPr>
          <p:cNvSpPr>
            <a:spLocks noGrp="1"/>
          </p:cNvSpPr>
          <p:nvPr>
            <p:ph idx="1"/>
          </p:nvPr>
        </p:nvSpPr>
        <p:spPr>
          <a:xfrm>
            <a:off x="310084" y="2044189"/>
            <a:ext cx="3672980" cy="419100"/>
          </a:xfrm>
        </p:spPr>
        <p:txBody>
          <a:bodyPr>
            <a:normAutofit/>
          </a:bodyPr>
          <a:lstStyle/>
          <a:p>
            <a:r>
              <a:rPr lang="en-US" altLang="zh-CN" dirty="0"/>
              <a:t>Go</a:t>
            </a:r>
            <a:r>
              <a:rPr lang="zh-CN" altLang="en-US" dirty="0"/>
              <a:t>中变量使用</a:t>
            </a:r>
            <a:r>
              <a:rPr lang="en-US" altLang="zh-CN" dirty="0"/>
              <a:t>var</a:t>
            </a:r>
            <a:r>
              <a:rPr lang="zh-CN" altLang="en-US" dirty="0"/>
              <a:t>来声明</a:t>
            </a:r>
            <a:endParaRPr lang="en-US" altLang="zh-CN" dirty="0"/>
          </a:p>
        </p:txBody>
      </p:sp>
      <p:sp>
        <p:nvSpPr>
          <p:cNvPr id="8" name="标题 1">
            <a:extLst>
              <a:ext uri="{FF2B5EF4-FFF2-40B4-BE49-F238E27FC236}">
                <a16:creationId xmlns:a16="http://schemas.microsoft.com/office/drawing/2014/main" id="{020C67EA-4AF9-6A44-B499-D6B72915BF65}"/>
              </a:ext>
            </a:extLst>
          </p:cNvPr>
          <p:cNvSpPr>
            <a:spLocks noGrp="1"/>
          </p:cNvSpPr>
          <p:nvPr>
            <p:ph type="title"/>
          </p:nvPr>
        </p:nvSpPr>
        <p:spPr>
          <a:xfrm>
            <a:off x="604434" y="0"/>
            <a:ext cx="6214055" cy="1208868"/>
          </a:xfrm>
        </p:spPr>
        <p:txBody>
          <a:bodyPr/>
          <a:lstStyle/>
          <a:p>
            <a:r>
              <a:rPr kumimoji="1" lang="zh-CN" altLang="en-US" dirty="0"/>
              <a:t>主要特性介绍</a:t>
            </a:r>
          </a:p>
        </p:txBody>
      </p:sp>
      <p:sp>
        <p:nvSpPr>
          <p:cNvPr id="2" name="矩形 1">
            <a:extLst>
              <a:ext uri="{FF2B5EF4-FFF2-40B4-BE49-F238E27FC236}">
                <a16:creationId xmlns:a16="http://schemas.microsoft.com/office/drawing/2014/main" id="{2B56CA27-C14C-7D4F-B2EF-EAFC85AA470A}"/>
              </a:ext>
            </a:extLst>
          </p:cNvPr>
          <p:cNvSpPr/>
          <p:nvPr/>
        </p:nvSpPr>
        <p:spPr>
          <a:xfrm>
            <a:off x="163446" y="1532033"/>
            <a:ext cx="2031325" cy="369332"/>
          </a:xfrm>
          <a:prstGeom prst="rect">
            <a:avLst/>
          </a:prstGeom>
        </p:spPr>
        <p:txBody>
          <a:bodyPr wrap="square">
            <a:spAutoFit/>
          </a:bodyPr>
          <a:lstStyle/>
          <a:p>
            <a:r>
              <a:rPr lang="zh-CN" altLang="en-US" b="1" dirty="0"/>
              <a:t>变量</a:t>
            </a:r>
          </a:p>
        </p:txBody>
      </p:sp>
      <p:sp>
        <p:nvSpPr>
          <p:cNvPr id="11" name="文本框 10">
            <a:extLst>
              <a:ext uri="{FF2B5EF4-FFF2-40B4-BE49-F238E27FC236}">
                <a16:creationId xmlns:a16="http://schemas.microsoft.com/office/drawing/2014/main" id="{8CB6020C-9B17-FE48-ACF0-2D13B7CE8AF9}"/>
              </a:ext>
            </a:extLst>
          </p:cNvPr>
          <p:cNvSpPr txBox="1"/>
          <p:nvPr/>
        </p:nvSpPr>
        <p:spPr>
          <a:xfrm>
            <a:off x="9222917" y="898862"/>
            <a:ext cx="2969083" cy="646331"/>
          </a:xfrm>
          <a:prstGeom prst="rect">
            <a:avLst/>
          </a:prstGeom>
          <a:noFill/>
        </p:spPr>
        <p:txBody>
          <a:bodyPr wrap="none" rtlCol="0">
            <a:spAutoFit/>
          </a:bodyPr>
          <a:lstStyle/>
          <a:p>
            <a:pPr marL="685800" lvl="1"/>
            <a:r>
              <a:rPr lang="zh-CN" altLang="en-US" b="1" dirty="0">
                <a:solidFill>
                  <a:schemeClr val="bg1"/>
                </a:solidFill>
              </a:rPr>
              <a:t>基本数据类型和要素</a:t>
            </a:r>
            <a:endParaRPr kumimoji="1" lang="en-US" altLang="zh-CN" dirty="0">
              <a:solidFill>
                <a:schemeClr val="bg1"/>
              </a:solidFill>
            </a:endParaRPr>
          </a:p>
          <a:p>
            <a:endParaRPr kumimoji="1" lang="zh-CN" altLang="en-US" dirty="0">
              <a:solidFill>
                <a:schemeClr val="bg1"/>
              </a:solidFill>
            </a:endParaRPr>
          </a:p>
        </p:txBody>
      </p:sp>
      <p:pic>
        <p:nvPicPr>
          <p:cNvPr id="6" name="图片 5">
            <a:extLst>
              <a:ext uri="{FF2B5EF4-FFF2-40B4-BE49-F238E27FC236}">
                <a16:creationId xmlns:a16="http://schemas.microsoft.com/office/drawing/2014/main" id="{1F89E1F1-F260-D747-9F0E-A82BA28F30A6}"/>
              </a:ext>
            </a:extLst>
          </p:cNvPr>
          <p:cNvPicPr>
            <a:picLocks noChangeAspect="1"/>
          </p:cNvPicPr>
          <p:nvPr/>
        </p:nvPicPr>
        <p:blipFill>
          <a:blip r:embed="rId2"/>
          <a:stretch>
            <a:fillRect/>
          </a:stretch>
        </p:blipFill>
        <p:spPr>
          <a:xfrm>
            <a:off x="310084" y="3261076"/>
            <a:ext cx="2768600" cy="1676400"/>
          </a:xfrm>
          <a:prstGeom prst="rect">
            <a:avLst/>
          </a:prstGeom>
        </p:spPr>
      </p:pic>
      <p:pic>
        <p:nvPicPr>
          <p:cNvPr id="12" name="图片 11">
            <a:extLst>
              <a:ext uri="{FF2B5EF4-FFF2-40B4-BE49-F238E27FC236}">
                <a16:creationId xmlns:a16="http://schemas.microsoft.com/office/drawing/2014/main" id="{16214060-8FAF-4148-92D5-0FC1BD01E248}"/>
              </a:ext>
            </a:extLst>
          </p:cNvPr>
          <p:cNvPicPr>
            <a:picLocks noChangeAspect="1"/>
          </p:cNvPicPr>
          <p:nvPr/>
        </p:nvPicPr>
        <p:blipFill>
          <a:blip r:embed="rId3"/>
          <a:stretch>
            <a:fillRect/>
          </a:stretch>
        </p:blipFill>
        <p:spPr>
          <a:xfrm>
            <a:off x="310084" y="2561014"/>
            <a:ext cx="1866900" cy="419100"/>
          </a:xfrm>
          <a:prstGeom prst="rect">
            <a:avLst/>
          </a:prstGeom>
        </p:spPr>
      </p:pic>
    </p:spTree>
    <p:extLst>
      <p:ext uri="{BB962C8B-B14F-4D97-AF65-F5344CB8AC3E}">
        <p14:creationId xmlns:p14="http://schemas.microsoft.com/office/powerpoint/2010/main" val="8788557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872C4995-FBAC-7648-B0B2-A8685F2B57D1}"/>
              </a:ext>
            </a:extLst>
          </p:cNvPr>
          <p:cNvSpPr>
            <a:spLocks noGrp="1"/>
          </p:cNvSpPr>
          <p:nvPr>
            <p:ph idx="1"/>
          </p:nvPr>
        </p:nvSpPr>
        <p:spPr>
          <a:xfrm>
            <a:off x="310084" y="2044189"/>
            <a:ext cx="1270743" cy="419100"/>
          </a:xfrm>
        </p:spPr>
        <p:txBody>
          <a:bodyPr>
            <a:normAutofit/>
          </a:bodyPr>
          <a:lstStyle/>
          <a:p>
            <a:r>
              <a:rPr lang="zh-CN" altLang="en-US" b="1" dirty="0"/>
              <a:t>布尔类型</a:t>
            </a:r>
          </a:p>
        </p:txBody>
      </p:sp>
      <p:sp>
        <p:nvSpPr>
          <p:cNvPr id="8" name="标题 1">
            <a:extLst>
              <a:ext uri="{FF2B5EF4-FFF2-40B4-BE49-F238E27FC236}">
                <a16:creationId xmlns:a16="http://schemas.microsoft.com/office/drawing/2014/main" id="{020C67EA-4AF9-6A44-B499-D6B72915BF65}"/>
              </a:ext>
            </a:extLst>
          </p:cNvPr>
          <p:cNvSpPr>
            <a:spLocks noGrp="1"/>
          </p:cNvSpPr>
          <p:nvPr>
            <p:ph type="title"/>
          </p:nvPr>
        </p:nvSpPr>
        <p:spPr>
          <a:xfrm>
            <a:off x="604434" y="0"/>
            <a:ext cx="6214055" cy="1208868"/>
          </a:xfrm>
        </p:spPr>
        <p:txBody>
          <a:bodyPr/>
          <a:lstStyle/>
          <a:p>
            <a:r>
              <a:rPr kumimoji="1" lang="zh-CN" altLang="en-US" dirty="0"/>
              <a:t>主要特性介绍</a:t>
            </a:r>
          </a:p>
        </p:txBody>
      </p:sp>
      <p:sp>
        <p:nvSpPr>
          <p:cNvPr id="2" name="矩形 1">
            <a:extLst>
              <a:ext uri="{FF2B5EF4-FFF2-40B4-BE49-F238E27FC236}">
                <a16:creationId xmlns:a16="http://schemas.microsoft.com/office/drawing/2014/main" id="{2B56CA27-C14C-7D4F-B2EF-EAFC85AA470A}"/>
              </a:ext>
            </a:extLst>
          </p:cNvPr>
          <p:cNvSpPr/>
          <p:nvPr/>
        </p:nvSpPr>
        <p:spPr>
          <a:xfrm>
            <a:off x="163446" y="1532033"/>
            <a:ext cx="2486764" cy="646331"/>
          </a:xfrm>
          <a:prstGeom prst="rect">
            <a:avLst/>
          </a:prstGeom>
        </p:spPr>
        <p:txBody>
          <a:bodyPr wrap="square">
            <a:spAutoFit/>
          </a:bodyPr>
          <a:lstStyle/>
          <a:p>
            <a:r>
              <a:rPr lang="zh-CN" altLang="en-US" b="1" dirty="0"/>
              <a:t>基本类型和运算符</a:t>
            </a:r>
          </a:p>
          <a:p>
            <a:endParaRPr lang="zh-CN" altLang="en-US" b="1" dirty="0"/>
          </a:p>
        </p:txBody>
      </p:sp>
      <p:sp>
        <p:nvSpPr>
          <p:cNvPr id="11" name="文本框 10">
            <a:extLst>
              <a:ext uri="{FF2B5EF4-FFF2-40B4-BE49-F238E27FC236}">
                <a16:creationId xmlns:a16="http://schemas.microsoft.com/office/drawing/2014/main" id="{8CB6020C-9B17-FE48-ACF0-2D13B7CE8AF9}"/>
              </a:ext>
            </a:extLst>
          </p:cNvPr>
          <p:cNvSpPr txBox="1"/>
          <p:nvPr/>
        </p:nvSpPr>
        <p:spPr>
          <a:xfrm>
            <a:off x="9222917" y="898862"/>
            <a:ext cx="2969083" cy="646331"/>
          </a:xfrm>
          <a:prstGeom prst="rect">
            <a:avLst/>
          </a:prstGeom>
          <a:noFill/>
        </p:spPr>
        <p:txBody>
          <a:bodyPr wrap="none" rtlCol="0">
            <a:spAutoFit/>
          </a:bodyPr>
          <a:lstStyle/>
          <a:p>
            <a:pPr marL="685800" lvl="1"/>
            <a:r>
              <a:rPr lang="zh-CN" altLang="en-US" b="1" dirty="0">
                <a:solidFill>
                  <a:schemeClr val="bg1"/>
                </a:solidFill>
              </a:rPr>
              <a:t>基本数据类型和要素</a:t>
            </a:r>
            <a:endParaRPr kumimoji="1" lang="en-US" altLang="zh-CN" dirty="0">
              <a:solidFill>
                <a:schemeClr val="bg1"/>
              </a:solidFill>
            </a:endParaRPr>
          </a:p>
          <a:p>
            <a:endParaRPr kumimoji="1" lang="zh-CN" altLang="en-US" dirty="0">
              <a:solidFill>
                <a:schemeClr val="bg1"/>
              </a:solidFill>
            </a:endParaRPr>
          </a:p>
        </p:txBody>
      </p:sp>
      <p:pic>
        <p:nvPicPr>
          <p:cNvPr id="4" name="图片 3">
            <a:extLst>
              <a:ext uri="{FF2B5EF4-FFF2-40B4-BE49-F238E27FC236}">
                <a16:creationId xmlns:a16="http://schemas.microsoft.com/office/drawing/2014/main" id="{8AE4A1F2-D625-E747-BC82-64BE550E88EE}"/>
              </a:ext>
            </a:extLst>
          </p:cNvPr>
          <p:cNvPicPr>
            <a:picLocks noChangeAspect="1"/>
          </p:cNvPicPr>
          <p:nvPr/>
        </p:nvPicPr>
        <p:blipFill>
          <a:blip r:embed="rId2"/>
          <a:stretch>
            <a:fillRect/>
          </a:stretch>
        </p:blipFill>
        <p:spPr>
          <a:xfrm>
            <a:off x="310084" y="2581745"/>
            <a:ext cx="1968500" cy="393700"/>
          </a:xfrm>
          <a:prstGeom prst="rect">
            <a:avLst/>
          </a:prstGeom>
        </p:spPr>
      </p:pic>
      <p:sp>
        <p:nvSpPr>
          <p:cNvPr id="9" name="内容占位符 2">
            <a:extLst>
              <a:ext uri="{FF2B5EF4-FFF2-40B4-BE49-F238E27FC236}">
                <a16:creationId xmlns:a16="http://schemas.microsoft.com/office/drawing/2014/main" id="{1B6589C0-A77E-F749-94E5-51A1258AE368}"/>
              </a:ext>
            </a:extLst>
          </p:cNvPr>
          <p:cNvSpPr txBox="1">
            <a:spLocks/>
          </p:cNvSpPr>
          <p:nvPr/>
        </p:nvSpPr>
        <p:spPr>
          <a:xfrm>
            <a:off x="310084" y="3192850"/>
            <a:ext cx="1270743" cy="419100"/>
          </a:xfrm>
          <a:prstGeom prst="rect">
            <a:avLst/>
          </a:prstGeom>
        </p:spPr>
        <p:txBody>
          <a:bodyPr vert="horz" lIns="0" tIns="0" rIns="0" bIns="0" rtlCol="0">
            <a:normAutofit/>
          </a:bodyPr>
          <a:lstStyle>
            <a:lvl1pPr marL="0" indent="0" algn="l" defTabSz="914400" rtl="0" eaLnBrk="1" latinLnBrk="0" hangingPunct="1">
              <a:lnSpc>
                <a:spcPct val="130000"/>
              </a:lnSpc>
              <a:spcBef>
                <a:spcPts val="500"/>
              </a:spcBef>
              <a:spcAft>
                <a:spcPts val="1000"/>
              </a:spcAft>
              <a:buFont typeface="Arial" panose="020B0604020202020204" pitchFamily="34" charset="0"/>
              <a:buNone/>
              <a:defRPr sz="16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1pPr>
            <a:lvl2pPr marL="685800" indent="-228600" algn="l" defTabSz="914400" rtl="0" eaLnBrk="1" latinLnBrk="0" hangingPunct="1">
              <a:lnSpc>
                <a:spcPct val="130000"/>
              </a:lnSpc>
              <a:spcBef>
                <a:spcPts val="500"/>
              </a:spcBef>
              <a:spcAft>
                <a:spcPts val="1000"/>
              </a:spcAft>
              <a:buFont typeface="Arial" panose="020B0604020202020204" pitchFamily="34" charset="0"/>
              <a:buChar char="•"/>
              <a:defRPr sz="14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2pPr>
            <a:lvl3pPr marL="1143000" indent="-228600" algn="l" defTabSz="914400" rtl="0" eaLnBrk="1" latinLnBrk="0" hangingPunct="1">
              <a:lnSpc>
                <a:spcPct val="130000"/>
              </a:lnSpc>
              <a:spcBef>
                <a:spcPct val="30000"/>
              </a:spcBef>
              <a:spcAft>
                <a:spcPts val="1000"/>
              </a:spcAft>
              <a:buFont typeface="Arial" panose="020B0604020202020204" pitchFamily="34" charset="0"/>
              <a:buChar char="•"/>
              <a:defRPr sz="12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3pPr>
            <a:lvl4pPr marL="1600200" indent="-228600" algn="l" defTabSz="914400" rtl="0" eaLnBrk="1" latinLnBrk="0" hangingPunct="1">
              <a:lnSpc>
                <a:spcPct val="130000"/>
              </a:lnSpc>
              <a:spcBef>
                <a:spcPct val="30000"/>
              </a:spcBef>
              <a:spcAft>
                <a:spcPts val="1000"/>
              </a:spcAft>
              <a:buFont typeface="Arial" panose="020B0604020202020204" pitchFamily="34" charset="0"/>
              <a:buChar char="•"/>
              <a:defRPr sz="11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4pPr>
            <a:lvl5pPr marL="2057400" indent="-228600" algn="l" defTabSz="914400" rtl="0" eaLnBrk="1" latinLnBrk="0" hangingPunct="1">
              <a:lnSpc>
                <a:spcPct val="130000"/>
              </a:lnSpc>
              <a:spcBef>
                <a:spcPct val="30000"/>
              </a:spcBef>
              <a:spcAft>
                <a:spcPts val="1000"/>
              </a:spcAft>
              <a:buFont typeface="Arial" panose="020B0604020202020204" pitchFamily="34" charset="0"/>
              <a:buChar char="•"/>
              <a:defRPr sz="11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r>
              <a:rPr lang="zh-CN" altLang="en-US" b="1" dirty="0"/>
              <a:t>数字类型</a:t>
            </a:r>
          </a:p>
        </p:txBody>
      </p:sp>
      <p:sp>
        <p:nvSpPr>
          <p:cNvPr id="10" name="内容占位符 2">
            <a:extLst>
              <a:ext uri="{FF2B5EF4-FFF2-40B4-BE49-F238E27FC236}">
                <a16:creationId xmlns:a16="http://schemas.microsoft.com/office/drawing/2014/main" id="{4189F1BB-BCBC-4941-8D10-D87FE79FC627}"/>
              </a:ext>
            </a:extLst>
          </p:cNvPr>
          <p:cNvSpPr txBox="1">
            <a:spLocks/>
          </p:cNvSpPr>
          <p:nvPr/>
        </p:nvSpPr>
        <p:spPr>
          <a:xfrm>
            <a:off x="380052" y="3696580"/>
            <a:ext cx="1270743" cy="419100"/>
          </a:xfrm>
          <a:prstGeom prst="rect">
            <a:avLst/>
          </a:prstGeom>
        </p:spPr>
        <p:txBody>
          <a:bodyPr vert="horz" lIns="0" tIns="0" rIns="0" bIns="0" rtlCol="0">
            <a:normAutofit/>
          </a:bodyPr>
          <a:lstStyle>
            <a:lvl1pPr marL="0" indent="0" algn="l" defTabSz="914400" rtl="0" eaLnBrk="1" latinLnBrk="0" hangingPunct="1">
              <a:lnSpc>
                <a:spcPct val="130000"/>
              </a:lnSpc>
              <a:spcBef>
                <a:spcPts val="500"/>
              </a:spcBef>
              <a:spcAft>
                <a:spcPts val="1000"/>
              </a:spcAft>
              <a:buFont typeface="Arial" panose="020B0604020202020204" pitchFamily="34" charset="0"/>
              <a:buNone/>
              <a:defRPr sz="16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1pPr>
            <a:lvl2pPr marL="685800" indent="-228600" algn="l" defTabSz="914400" rtl="0" eaLnBrk="1" latinLnBrk="0" hangingPunct="1">
              <a:lnSpc>
                <a:spcPct val="130000"/>
              </a:lnSpc>
              <a:spcBef>
                <a:spcPts val="500"/>
              </a:spcBef>
              <a:spcAft>
                <a:spcPts val="1000"/>
              </a:spcAft>
              <a:buFont typeface="Arial" panose="020B0604020202020204" pitchFamily="34" charset="0"/>
              <a:buChar char="•"/>
              <a:defRPr sz="14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2pPr>
            <a:lvl3pPr marL="1143000" indent="-228600" algn="l" defTabSz="914400" rtl="0" eaLnBrk="1" latinLnBrk="0" hangingPunct="1">
              <a:lnSpc>
                <a:spcPct val="130000"/>
              </a:lnSpc>
              <a:spcBef>
                <a:spcPct val="30000"/>
              </a:spcBef>
              <a:spcAft>
                <a:spcPts val="1000"/>
              </a:spcAft>
              <a:buFont typeface="Arial" panose="020B0604020202020204" pitchFamily="34" charset="0"/>
              <a:buChar char="•"/>
              <a:defRPr sz="12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3pPr>
            <a:lvl4pPr marL="1600200" indent="-228600" algn="l" defTabSz="914400" rtl="0" eaLnBrk="1" latinLnBrk="0" hangingPunct="1">
              <a:lnSpc>
                <a:spcPct val="130000"/>
              </a:lnSpc>
              <a:spcBef>
                <a:spcPct val="30000"/>
              </a:spcBef>
              <a:spcAft>
                <a:spcPts val="1000"/>
              </a:spcAft>
              <a:buFont typeface="Arial" panose="020B0604020202020204" pitchFamily="34" charset="0"/>
              <a:buChar char="•"/>
              <a:defRPr sz="11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4pPr>
            <a:lvl5pPr marL="2057400" indent="-228600" algn="l" defTabSz="914400" rtl="0" eaLnBrk="1" latinLnBrk="0" hangingPunct="1">
              <a:lnSpc>
                <a:spcPct val="130000"/>
              </a:lnSpc>
              <a:spcBef>
                <a:spcPct val="30000"/>
              </a:spcBef>
              <a:spcAft>
                <a:spcPts val="1000"/>
              </a:spcAft>
              <a:buFont typeface="Arial" panose="020B0604020202020204" pitchFamily="34" charset="0"/>
              <a:buChar char="•"/>
              <a:defRPr sz="11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r>
              <a:rPr lang="zh-CN" altLang="en-US" sz="1400" b="1" dirty="0"/>
              <a:t>整形</a:t>
            </a:r>
          </a:p>
        </p:txBody>
      </p:sp>
      <p:pic>
        <p:nvPicPr>
          <p:cNvPr id="5" name="图片 4">
            <a:extLst>
              <a:ext uri="{FF2B5EF4-FFF2-40B4-BE49-F238E27FC236}">
                <a16:creationId xmlns:a16="http://schemas.microsoft.com/office/drawing/2014/main" id="{DD834CFB-D6CE-DD4F-920E-02CE5D850D38}"/>
              </a:ext>
            </a:extLst>
          </p:cNvPr>
          <p:cNvPicPr>
            <a:picLocks noChangeAspect="1"/>
          </p:cNvPicPr>
          <p:nvPr/>
        </p:nvPicPr>
        <p:blipFill>
          <a:blip r:embed="rId3"/>
          <a:stretch>
            <a:fillRect/>
          </a:stretch>
        </p:blipFill>
        <p:spPr>
          <a:xfrm>
            <a:off x="380052" y="4015331"/>
            <a:ext cx="2717800" cy="584200"/>
          </a:xfrm>
          <a:prstGeom prst="rect">
            <a:avLst/>
          </a:prstGeom>
        </p:spPr>
      </p:pic>
      <p:pic>
        <p:nvPicPr>
          <p:cNvPr id="7" name="图片 6">
            <a:extLst>
              <a:ext uri="{FF2B5EF4-FFF2-40B4-BE49-F238E27FC236}">
                <a16:creationId xmlns:a16="http://schemas.microsoft.com/office/drawing/2014/main" id="{1648043D-5DF8-5143-B1D9-E394BD6EC1CF}"/>
              </a:ext>
            </a:extLst>
          </p:cNvPr>
          <p:cNvPicPr>
            <a:picLocks noChangeAspect="1"/>
          </p:cNvPicPr>
          <p:nvPr/>
        </p:nvPicPr>
        <p:blipFill>
          <a:blip r:embed="rId4"/>
          <a:stretch>
            <a:fillRect/>
          </a:stretch>
        </p:blipFill>
        <p:spPr>
          <a:xfrm>
            <a:off x="380052" y="5062055"/>
            <a:ext cx="1549400" cy="635000"/>
          </a:xfrm>
          <a:prstGeom prst="rect">
            <a:avLst/>
          </a:prstGeom>
        </p:spPr>
      </p:pic>
      <p:sp>
        <p:nvSpPr>
          <p:cNvPr id="13" name="内容占位符 2">
            <a:extLst>
              <a:ext uri="{FF2B5EF4-FFF2-40B4-BE49-F238E27FC236}">
                <a16:creationId xmlns:a16="http://schemas.microsoft.com/office/drawing/2014/main" id="{D044C205-2441-BF41-BBA6-4A9EB8B07E0E}"/>
              </a:ext>
            </a:extLst>
          </p:cNvPr>
          <p:cNvSpPr txBox="1">
            <a:spLocks/>
          </p:cNvSpPr>
          <p:nvPr/>
        </p:nvSpPr>
        <p:spPr>
          <a:xfrm>
            <a:off x="403583" y="4708732"/>
            <a:ext cx="1270743" cy="419100"/>
          </a:xfrm>
          <a:prstGeom prst="rect">
            <a:avLst/>
          </a:prstGeom>
        </p:spPr>
        <p:txBody>
          <a:bodyPr vert="horz" lIns="0" tIns="0" rIns="0" bIns="0" rtlCol="0">
            <a:normAutofit/>
          </a:bodyPr>
          <a:lstStyle>
            <a:lvl1pPr marL="0" indent="0" algn="l" defTabSz="914400" rtl="0" eaLnBrk="1" latinLnBrk="0" hangingPunct="1">
              <a:lnSpc>
                <a:spcPct val="130000"/>
              </a:lnSpc>
              <a:spcBef>
                <a:spcPts val="500"/>
              </a:spcBef>
              <a:spcAft>
                <a:spcPts val="1000"/>
              </a:spcAft>
              <a:buFont typeface="Arial" panose="020B0604020202020204" pitchFamily="34" charset="0"/>
              <a:buNone/>
              <a:defRPr sz="16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1pPr>
            <a:lvl2pPr marL="685800" indent="-228600" algn="l" defTabSz="914400" rtl="0" eaLnBrk="1" latinLnBrk="0" hangingPunct="1">
              <a:lnSpc>
                <a:spcPct val="130000"/>
              </a:lnSpc>
              <a:spcBef>
                <a:spcPts val="500"/>
              </a:spcBef>
              <a:spcAft>
                <a:spcPts val="1000"/>
              </a:spcAft>
              <a:buFont typeface="Arial" panose="020B0604020202020204" pitchFamily="34" charset="0"/>
              <a:buChar char="•"/>
              <a:defRPr sz="14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2pPr>
            <a:lvl3pPr marL="1143000" indent="-228600" algn="l" defTabSz="914400" rtl="0" eaLnBrk="1" latinLnBrk="0" hangingPunct="1">
              <a:lnSpc>
                <a:spcPct val="130000"/>
              </a:lnSpc>
              <a:spcBef>
                <a:spcPct val="30000"/>
              </a:spcBef>
              <a:spcAft>
                <a:spcPts val="1000"/>
              </a:spcAft>
              <a:buFont typeface="Arial" panose="020B0604020202020204" pitchFamily="34" charset="0"/>
              <a:buChar char="•"/>
              <a:defRPr sz="12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3pPr>
            <a:lvl4pPr marL="1600200" indent="-228600" algn="l" defTabSz="914400" rtl="0" eaLnBrk="1" latinLnBrk="0" hangingPunct="1">
              <a:lnSpc>
                <a:spcPct val="130000"/>
              </a:lnSpc>
              <a:spcBef>
                <a:spcPct val="30000"/>
              </a:spcBef>
              <a:spcAft>
                <a:spcPts val="1000"/>
              </a:spcAft>
              <a:buFont typeface="Arial" panose="020B0604020202020204" pitchFamily="34" charset="0"/>
              <a:buChar char="•"/>
              <a:defRPr sz="11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4pPr>
            <a:lvl5pPr marL="2057400" indent="-228600" algn="l" defTabSz="914400" rtl="0" eaLnBrk="1" latinLnBrk="0" hangingPunct="1">
              <a:lnSpc>
                <a:spcPct val="130000"/>
              </a:lnSpc>
              <a:spcBef>
                <a:spcPct val="30000"/>
              </a:spcBef>
              <a:spcAft>
                <a:spcPts val="1000"/>
              </a:spcAft>
              <a:buFont typeface="Arial" panose="020B0604020202020204" pitchFamily="34" charset="0"/>
              <a:buChar char="•"/>
              <a:defRPr sz="11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r>
              <a:rPr lang="zh-CN" altLang="en-US" sz="1400" b="1" dirty="0"/>
              <a:t>浮点</a:t>
            </a:r>
          </a:p>
        </p:txBody>
      </p:sp>
      <p:pic>
        <p:nvPicPr>
          <p:cNvPr id="14" name="图片 13">
            <a:extLst>
              <a:ext uri="{FF2B5EF4-FFF2-40B4-BE49-F238E27FC236}">
                <a16:creationId xmlns:a16="http://schemas.microsoft.com/office/drawing/2014/main" id="{D7B4BB8F-FA0C-8440-9E4E-2147048D7ECC}"/>
              </a:ext>
            </a:extLst>
          </p:cNvPr>
          <p:cNvPicPr>
            <a:picLocks noChangeAspect="1"/>
          </p:cNvPicPr>
          <p:nvPr/>
        </p:nvPicPr>
        <p:blipFill>
          <a:blip r:embed="rId5"/>
          <a:stretch>
            <a:fillRect/>
          </a:stretch>
        </p:blipFill>
        <p:spPr>
          <a:xfrm>
            <a:off x="380052" y="6050378"/>
            <a:ext cx="1638300" cy="596900"/>
          </a:xfrm>
          <a:prstGeom prst="rect">
            <a:avLst/>
          </a:prstGeom>
        </p:spPr>
      </p:pic>
      <p:sp>
        <p:nvSpPr>
          <p:cNvPr id="15" name="内容占位符 2">
            <a:extLst>
              <a:ext uri="{FF2B5EF4-FFF2-40B4-BE49-F238E27FC236}">
                <a16:creationId xmlns:a16="http://schemas.microsoft.com/office/drawing/2014/main" id="{27098EE1-33B3-1A42-9C3E-AA6A9EAF4D5B}"/>
              </a:ext>
            </a:extLst>
          </p:cNvPr>
          <p:cNvSpPr txBox="1">
            <a:spLocks/>
          </p:cNvSpPr>
          <p:nvPr/>
        </p:nvSpPr>
        <p:spPr>
          <a:xfrm>
            <a:off x="380561" y="5740479"/>
            <a:ext cx="1270743" cy="419100"/>
          </a:xfrm>
          <a:prstGeom prst="rect">
            <a:avLst/>
          </a:prstGeom>
        </p:spPr>
        <p:txBody>
          <a:bodyPr vert="horz" lIns="0" tIns="0" rIns="0" bIns="0" rtlCol="0">
            <a:normAutofit/>
          </a:bodyPr>
          <a:lstStyle>
            <a:lvl1pPr marL="0" indent="0" algn="l" defTabSz="914400" rtl="0" eaLnBrk="1" latinLnBrk="0" hangingPunct="1">
              <a:lnSpc>
                <a:spcPct val="130000"/>
              </a:lnSpc>
              <a:spcBef>
                <a:spcPts val="500"/>
              </a:spcBef>
              <a:spcAft>
                <a:spcPts val="1000"/>
              </a:spcAft>
              <a:buFont typeface="Arial" panose="020B0604020202020204" pitchFamily="34" charset="0"/>
              <a:buNone/>
              <a:defRPr sz="16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1pPr>
            <a:lvl2pPr marL="685800" indent="-228600" algn="l" defTabSz="914400" rtl="0" eaLnBrk="1" latinLnBrk="0" hangingPunct="1">
              <a:lnSpc>
                <a:spcPct val="130000"/>
              </a:lnSpc>
              <a:spcBef>
                <a:spcPts val="500"/>
              </a:spcBef>
              <a:spcAft>
                <a:spcPts val="1000"/>
              </a:spcAft>
              <a:buFont typeface="Arial" panose="020B0604020202020204" pitchFamily="34" charset="0"/>
              <a:buChar char="•"/>
              <a:defRPr sz="14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2pPr>
            <a:lvl3pPr marL="1143000" indent="-228600" algn="l" defTabSz="914400" rtl="0" eaLnBrk="1" latinLnBrk="0" hangingPunct="1">
              <a:lnSpc>
                <a:spcPct val="130000"/>
              </a:lnSpc>
              <a:spcBef>
                <a:spcPct val="30000"/>
              </a:spcBef>
              <a:spcAft>
                <a:spcPts val="1000"/>
              </a:spcAft>
              <a:buFont typeface="Arial" panose="020B0604020202020204" pitchFamily="34" charset="0"/>
              <a:buChar char="•"/>
              <a:defRPr sz="12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3pPr>
            <a:lvl4pPr marL="1600200" indent="-228600" algn="l" defTabSz="914400" rtl="0" eaLnBrk="1" latinLnBrk="0" hangingPunct="1">
              <a:lnSpc>
                <a:spcPct val="130000"/>
              </a:lnSpc>
              <a:spcBef>
                <a:spcPct val="30000"/>
              </a:spcBef>
              <a:spcAft>
                <a:spcPts val="1000"/>
              </a:spcAft>
              <a:buFont typeface="Arial" panose="020B0604020202020204" pitchFamily="34" charset="0"/>
              <a:buChar char="•"/>
              <a:defRPr sz="11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4pPr>
            <a:lvl5pPr marL="2057400" indent="-228600" algn="l" defTabSz="914400" rtl="0" eaLnBrk="1" latinLnBrk="0" hangingPunct="1">
              <a:lnSpc>
                <a:spcPct val="130000"/>
              </a:lnSpc>
              <a:spcBef>
                <a:spcPct val="30000"/>
              </a:spcBef>
              <a:spcAft>
                <a:spcPts val="1000"/>
              </a:spcAft>
              <a:buFont typeface="Arial" panose="020B0604020202020204" pitchFamily="34" charset="0"/>
              <a:buChar char="•"/>
              <a:defRPr sz="11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r>
              <a:rPr lang="zh-CN" altLang="en-US" sz="1400" b="1" dirty="0"/>
              <a:t>复数</a:t>
            </a:r>
          </a:p>
        </p:txBody>
      </p:sp>
      <p:sp>
        <p:nvSpPr>
          <p:cNvPr id="16" name="圆角矩形 15">
            <a:extLst>
              <a:ext uri="{FF2B5EF4-FFF2-40B4-BE49-F238E27FC236}">
                <a16:creationId xmlns:a16="http://schemas.microsoft.com/office/drawing/2014/main" id="{8B9E5E11-A919-FF47-86CA-9E9B0E2D6B37}"/>
              </a:ext>
            </a:extLst>
          </p:cNvPr>
          <p:cNvSpPr/>
          <p:nvPr/>
        </p:nvSpPr>
        <p:spPr>
          <a:xfrm>
            <a:off x="3819563" y="4959164"/>
            <a:ext cx="2751621" cy="84465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dirty="0"/>
              <a:t>使用</a:t>
            </a:r>
            <a:r>
              <a:rPr lang="en-US" altLang="zh-CN" sz="1600" dirty="0"/>
              <a:t>complex</a:t>
            </a:r>
            <a:r>
              <a:rPr lang="zh-CN" altLang="en-US" sz="1600" dirty="0"/>
              <a:t>构建复数</a:t>
            </a:r>
            <a:r>
              <a:rPr lang="en-US" altLang="zh-CN" sz="1600" dirty="0"/>
              <a:t>,</a:t>
            </a:r>
            <a:r>
              <a:rPr lang="zh-CN" altLang="en-US" sz="1600" dirty="0"/>
              <a:t>内建的 </a:t>
            </a:r>
            <a:r>
              <a:rPr lang="en" altLang="zh-CN" sz="1600" dirty="0"/>
              <a:t>real </a:t>
            </a:r>
            <a:r>
              <a:rPr lang="zh-CN" altLang="en-US" sz="1600" dirty="0"/>
              <a:t>和 </a:t>
            </a:r>
            <a:r>
              <a:rPr lang="en" altLang="zh-CN" sz="1600" dirty="0" err="1"/>
              <a:t>imag</a:t>
            </a:r>
            <a:r>
              <a:rPr lang="en" altLang="zh-CN" sz="1600" dirty="0"/>
              <a:t> </a:t>
            </a:r>
            <a:r>
              <a:rPr lang="zh-CN" altLang="en-US" sz="1600" dirty="0"/>
              <a:t>函数分别返回复数的实部和虚部</a:t>
            </a:r>
          </a:p>
        </p:txBody>
      </p:sp>
      <p:pic>
        <p:nvPicPr>
          <p:cNvPr id="17" name="图片 16">
            <a:extLst>
              <a:ext uri="{FF2B5EF4-FFF2-40B4-BE49-F238E27FC236}">
                <a16:creationId xmlns:a16="http://schemas.microsoft.com/office/drawing/2014/main" id="{7CDB8127-EB0F-4C4D-8333-18D2F2E4C1CF}"/>
              </a:ext>
            </a:extLst>
          </p:cNvPr>
          <p:cNvPicPr>
            <a:picLocks noChangeAspect="1"/>
          </p:cNvPicPr>
          <p:nvPr/>
        </p:nvPicPr>
        <p:blipFill>
          <a:blip r:embed="rId6"/>
          <a:stretch>
            <a:fillRect/>
          </a:stretch>
        </p:blipFill>
        <p:spPr>
          <a:xfrm>
            <a:off x="2278584" y="6163454"/>
            <a:ext cx="4292600" cy="482600"/>
          </a:xfrm>
          <a:prstGeom prst="rect">
            <a:avLst/>
          </a:prstGeom>
        </p:spPr>
      </p:pic>
      <p:cxnSp>
        <p:nvCxnSpPr>
          <p:cNvPr id="18" name="曲线连接符 17">
            <a:extLst>
              <a:ext uri="{FF2B5EF4-FFF2-40B4-BE49-F238E27FC236}">
                <a16:creationId xmlns:a16="http://schemas.microsoft.com/office/drawing/2014/main" id="{EB26B7A6-32F3-5D42-AC22-B703B610AA1D}"/>
              </a:ext>
            </a:extLst>
          </p:cNvPr>
          <p:cNvCxnSpPr>
            <a:cxnSpLocks/>
            <a:endCxn id="16" idx="1"/>
          </p:cNvCxnSpPr>
          <p:nvPr/>
        </p:nvCxnSpPr>
        <p:spPr>
          <a:xfrm rot="5400000" flipH="1" flipV="1">
            <a:off x="3069664" y="5409681"/>
            <a:ext cx="778086" cy="721711"/>
          </a:xfrm>
          <a:prstGeom prst="curvedConnector2">
            <a:avLst/>
          </a:prstGeom>
          <a:ln w="44450">
            <a:tailEnd type="triangle"/>
          </a:ln>
        </p:spPr>
        <p:style>
          <a:lnRef idx="1">
            <a:schemeClr val="accent1"/>
          </a:lnRef>
          <a:fillRef idx="0">
            <a:schemeClr val="accent1"/>
          </a:fillRef>
          <a:effectRef idx="0">
            <a:schemeClr val="accent1"/>
          </a:effectRef>
          <a:fontRef idx="minor">
            <a:schemeClr val="tx1"/>
          </a:fontRef>
        </p:style>
      </p:cxnSp>
      <p:sp>
        <p:nvSpPr>
          <p:cNvPr id="22" name="内容占位符 2">
            <a:extLst>
              <a:ext uri="{FF2B5EF4-FFF2-40B4-BE49-F238E27FC236}">
                <a16:creationId xmlns:a16="http://schemas.microsoft.com/office/drawing/2014/main" id="{249EFAE0-8CC8-C144-AA85-5BB91417A06F}"/>
              </a:ext>
            </a:extLst>
          </p:cNvPr>
          <p:cNvSpPr txBox="1">
            <a:spLocks/>
          </p:cNvSpPr>
          <p:nvPr/>
        </p:nvSpPr>
        <p:spPr>
          <a:xfrm>
            <a:off x="7297237" y="2044189"/>
            <a:ext cx="1270743" cy="419100"/>
          </a:xfrm>
          <a:prstGeom prst="rect">
            <a:avLst/>
          </a:prstGeom>
        </p:spPr>
        <p:txBody>
          <a:bodyPr vert="horz" lIns="0" tIns="0" rIns="0" bIns="0" rtlCol="0">
            <a:normAutofit/>
          </a:bodyPr>
          <a:lstStyle>
            <a:lvl1pPr marL="0" indent="0" algn="l" defTabSz="914400" rtl="0" eaLnBrk="1" latinLnBrk="0" hangingPunct="1">
              <a:lnSpc>
                <a:spcPct val="130000"/>
              </a:lnSpc>
              <a:spcBef>
                <a:spcPts val="500"/>
              </a:spcBef>
              <a:spcAft>
                <a:spcPts val="1000"/>
              </a:spcAft>
              <a:buFont typeface="Arial" panose="020B0604020202020204" pitchFamily="34" charset="0"/>
              <a:buNone/>
              <a:defRPr sz="16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1pPr>
            <a:lvl2pPr marL="685800" indent="-228600" algn="l" defTabSz="914400" rtl="0" eaLnBrk="1" latinLnBrk="0" hangingPunct="1">
              <a:lnSpc>
                <a:spcPct val="130000"/>
              </a:lnSpc>
              <a:spcBef>
                <a:spcPts val="500"/>
              </a:spcBef>
              <a:spcAft>
                <a:spcPts val="1000"/>
              </a:spcAft>
              <a:buFont typeface="Arial" panose="020B0604020202020204" pitchFamily="34" charset="0"/>
              <a:buChar char="•"/>
              <a:defRPr sz="14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2pPr>
            <a:lvl3pPr marL="1143000" indent="-228600" algn="l" defTabSz="914400" rtl="0" eaLnBrk="1" latinLnBrk="0" hangingPunct="1">
              <a:lnSpc>
                <a:spcPct val="130000"/>
              </a:lnSpc>
              <a:spcBef>
                <a:spcPct val="30000"/>
              </a:spcBef>
              <a:spcAft>
                <a:spcPts val="1000"/>
              </a:spcAft>
              <a:buFont typeface="Arial" panose="020B0604020202020204" pitchFamily="34" charset="0"/>
              <a:buChar char="•"/>
              <a:defRPr sz="12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3pPr>
            <a:lvl4pPr marL="1600200" indent="-228600" algn="l" defTabSz="914400" rtl="0" eaLnBrk="1" latinLnBrk="0" hangingPunct="1">
              <a:lnSpc>
                <a:spcPct val="130000"/>
              </a:lnSpc>
              <a:spcBef>
                <a:spcPct val="30000"/>
              </a:spcBef>
              <a:spcAft>
                <a:spcPts val="1000"/>
              </a:spcAft>
              <a:buFont typeface="Arial" panose="020B0604020202020204" pitchFamily="34" charset="0"/>
              <a:buChar char="•"/>
              <a:defRPr sz="11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4pPr>
            <a:lvl5pPr marL="2057400" indent="-228600" algn="l" defTabSz="914400" rtl="0" eaLnBrk="1" latinLnBrk="0" hangingPunct="1">
              <a:lnSpc>
                <a:spcPct val="130000"/>
              </a:lnSpc>
              <a:spcBef>
                <a:spcPct val="30000"/>
              </a:spcBef>
              <a:spcAft>
                <a:spcPts val="1000"/>
              </a:spcAft>
              <a:buFont typeface="Arial" panose="020B0604020202020204" pitchFamily="34" charset="0"/>
              <a:buChar char="•"/>
              <a:defRPr sz="11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r>
              <a:rPr lang="zh-CN" altLang="en-US" b="1" dirty="0"/>
              <a:t>字符类型</a:t>
            </a:r>
          </a:p>
        </p:txBody>
      </p:sp>
      <p:pic>
        <p:nvPicPr>
          <p:cNvPr id="23" name="图片 22">
            <a:extLst>
              <a:ext uri="{FF2B5EF4-FFF2-40B4-BE49-F238E27FC236}">
                <a16:creationId xmlns:a16="http://schemas.microsoft.com/office/drawing/2014/main" id="{58CCE8EA-D433-1E49-943A-9EDAC024C72A}"/>
              </a:ext>
            </a:extLst>
          </p:cNvPr>
          <p:cNvPicPr>
            <a:picLocks noChangeAspect="1"/>
          </p:cNvPicPr>
          <p:nvPr/>
        </p:nvPicPr>
        <p:blipFill>
          <a:blip r:embed="rId7"/>
          <a:stretch>
            <a:fillRect/>
          </a:stretch>
        </p:blipFill>
        <p:spPr>
          <a:xfrm>
            <a:off x="7297237" y="2463289"/>
            <a:ext cx="1917700" cy="558800"/>
          </a:xfrm>
          <a:prstGeom prst="rect">
            <a:avLst/>
          </a:prstGeom>
        </p:spPr>
      </p:pic>
      <p:sp>
        <p:nvSpPr>
          <p:cNvPr id="25" name="圆角矩形 24">
            <a:extLst>
              <a:ext uri="{FF2B5EF4-FFF2-40B4-BE49-F238E27FC236}">
                <a16:creationId xmlns:a16="http://schemas.microsoft.com/office/drawing/2014/main" id="{4F804CD9-DD86-3C4D-9136-1DB44A65D080}"/>
              </a:ext>
            </a:extLst>
          </p:cNvPr>
          <p:cNvSpPr/>
          <p:nvPr/>
        </p:nvSpPr>
        <p:spPr>
          <a:xfrm>
            <a:off x="9282099" y="1409081"/>
            <a:ext cx="2751621" cy="84465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dirty="0"/>
              <a:t>字符类型 </a:t>
            </a:r>
            <a:r>
              <a:rPr lang="en" altLang="zh-CN" sz="1600" dirty="0"/>
              <a:t>byte </a:t>
            </a:r>
            <a:r>
              <a:rPr lang="zh-CN" altLang="en-US" sz="1600" dirty="0"/>
              <a:t>只是整数的特殊用例，</a:t>
            </a:r>
            <a:r>
              <a:rPr lang="en" altLang="zh-CN" sz="1600" dirty="0"/>
              <a:t>byte </a:t>
            </a:r>
            <a:r>
              <a:rPr lang="zh-CN" altLang="en-US" sz="1600" dirty="0"/>
              <a:t>类型是 </a:t>
            </a:r>
            <a:r>
              <a:rPr lang="en" altLang="zh-CN" sz="1600" dirty="0"/>
              <a:t>uint8 </a:t>
            </a:r>
            <a:r>
              <a:rPr lang="zh-CN" altLang="en-US" sz="1600" dirty="0"/>
              <a:t>的别名。</a:t>
            </a:r>
          </a:p>
        </p:txBody>
      </p:sp>
      <p:cxnSp>
        <p:nvCxnSpPr>
          <p:cNvPr id="27" name="曲线连接符 26">
            <a:extLst>
              <a:ext uri="{FF2B5EF4-FFF2-40B4-BE49-F238E27FC236}">
                <a16:creationId xmlns:a16="http://schemas.microsoft.com/office/drawing/2014/main" id="{CF07FB5C-72E6-A844-B7B0-8FDFD8130348}"/>
              </a:ext>
            </a:extLst>
          </p:cNvPr>
          <p:cNvCxnSpPr>
            <a:cxnSpLocks/>
          </p:cNvCxnSpPr>
          <p:nvPr/>
        </p:nvCxnSpPr>
        <p:spPr>
          <a:xfrm rot="5400000" flipH="1" flipV="1">
            <a:off x="8544179" y="1713390"/>
            <a:ext cx="778086" cy="721711"/>
          </a:xfrm>
          <a:prstGeom prst="curvedConnector2">
            <a:avLst/>
          </a:prstGeom>
          <a:ln w="44450">
            <a:tailEnd type="triangle"/>
          </a:ln>
        </p:spPr>
        <p:style>
          <a:lnRef idx="1">
            <a:schemeClr val="accent1"/>
          </a:lnRef>
          <a:fillRef idx="0">
            <a:schemeClr val="accent1"/>
          </a:fillRef>
          <a:effectRef idx="0">
            <a:schemeClr val="accent1"/>
          </a:effectRef>
          <a:fontRef idx="minor">
            <a:schemeClr val="tx1"/>
          </a:fontRef>
        </p:style>
      </p:cxnSp>
      <p:sp>
        <p:nvSpPr>
          <p:cNvPr id="28" name="内容占位符 2">
            <a:extLst>
              <a:ext uri="{FF2B5EF4-FFF2-40B4-BE49-F238E27FC236}">
                <a16:creationId xmlns:a16="http://schemas.microsoft.com/office/drawing/2014/main" id="{EBFEB0A4-CCD0-7546-9556-8F2342729874}"/>
              </a:ext>
            </a:extLst>
          </p:cNvPr>
          <p:cNvSpPr txBox="1">
            <a:spLocks/>
          </p:cNvSpPr>
          <p:nvPr/>
        </p:nvSpPr>
        <p:spPr>
          <a:xfrm>
            <a:off x="7297236" y="3231639"/>
            <a:ext cx="1270743" cy="419100"/>
          </a:xfrm>
          <a:prstGeom prst="rect">
            <a:avLst/>
          </a:prstGeom>
        </p:spPr>
        <p:txBody>
          <a:bodyPr vert="horz" lIns="0" tIns="0" rIns="0" bIns="0" rtlCol="0">
            <a:normAutofit/>
          </a:bodyPr>
          <a:lstStyle>
            <a:lvl1pPr marL="0" indent="0" algn="l" defTabSz="914400" rtl="0" eaLnBrk="1" latinLnBrk="0" hangingPunct="1">
              <a:lnSpc>
                <a:spcPct val="130000"/>
              </a:lnSpc>
              <a:spcBef>
                <a:spcPts val="500"/>
              </a:spcBef>
              <a:spcAft>
                <a:spcPts val="1000"/>
              </a:spcAft>
              <a:buFont typeface="Arial" panose="020B0604020202020204" pitchFamily="34" charset="0"/>
              <a:buNone/>
              <a:defRPr sz="16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1pPr>
            <a:lvl2pPr marL="685800" indent="-228600" algn="l" defTabSz="914400" rtl="0" eaLnBrk="1" latinLnBrk="0" hangingPunct="1">
              <a:lnSpc>
                <a:spcPct val="130000"/>
              </a:lnSpc>
              <a:spcBef>
                <a:spcPts val="500"/>
              </a:spcBef>
              <a:spcAft>
                <a:spcPts val="1000"/>
              </a:spcAft>
              <a:buFont typeface="Arial" panose="020B0604020202020204" pitchFamily="34" charset="0"/>
              <a:buChar char="•"/>
              <a:defRPr sz="14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2pPr>
            <a:lvl3pPr marL="1143000" indent="-228600" algn="l" defTabSz="914400" rtl="0" eaLnBrk="1" latinLnBrk="0" hangingPunct="1">
              <a:lnSpc>
                <a:spcPct val="130000"/>
              </a:lnSpc>
              <a:spcBef>
                <a:spcPct val="30000"/>
              </a:spcBef>
              <a:spcAft>
                <a:spcPts val="1000"/>
              </a:spcAft>
              <a:buFont typeface="Arial" panose="020B0604020202020204" pitchFamily="34" charset="0"/>
              <a:buChar char="•"/>
              <a:defRPr sz="12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3pPr>
            <a:lvl4pPr marL="1600200" indent="-228600" algn="l" defTabSz="914400" rtl="0" eaLnBrk="1" latinLnBrk="0" hangingPunct="1">
              <a:lnSpc>
                <a:spcPct val="130000"/>
              </a:lnSpc>
              <a:spcBef>
                <a:spcPct val="30000"/>
              </a:spcBef>
              <a:spcAft>
                <a:spcPts val="1000"/>
              </a:spcAft>
              <a:buFont typeface="Arial" panose="020B0604020202020204" pitchFamily="34" charset="0"/>
              <a:buChar char="•"/>
              <a:defRPr sz="11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4pPr>
            <a:lvl5pPr marL="2057400" indent="-228600" algn="l" defTabSz="914400" rtl="0" eaLnBrk="1" latinLnBrk="0" hangingPunct="1">
              <a:lnSpc>
                <a:spcPct val="130000"/>
              </a:lnSpc>
              <a:spcBef>
                <a:spcPct val="30000"/>
              </a:spcBef>
              <a:spcAft>
                <a:spcPts val="1000"/>
              </a:spcAft>
              <a:buFont typeface="Arial" panose="020B0604020202020204" pitchFamily="34" charset="0"/>
              <a:buChar char="•"/>
              <a:defRPr sz="11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r>
              <a:rPr lang="zh-CN" altLang="en-US" b="1" dirty="0"/>
              <a:t>字符串</a:t>
            </a:r>
          </a:p>
        </p:txBody>
      </p:sp>
      <p:pic>
        <p:nvPicPr>
          <p:cNvPr id="29" name="图片 28">
            <a:extLst>
              <a:ext uri="{FF2B5EF4-FFF2-40B4-BE49-F238E27FC236}">
                <a16:creationId xmlns:a16="http://schemas.microsoft.com/office/drawing/2014/main" id="{0FE7B7BE-7C0C-8940-8B65-881E8B31CF02}"/>
              </a:ext>
            </a:extLst>
          </p:cNvPr>
          <p:cNvPicPr>
            <a:picLocks noChangeAspect="1"/>
          </p:cNvPicPr>
          <p:nvPr/>
        </p:nvPicPr>
        <p:blipFill>
          <a:blip r:embed="rId8"/>
          <a:stretch>
            <a:fillRect/>
          </a:stretch>
        </p:blipFill>
        <p:spPr>
          <a:xfrm>
            <a:off x="7297236" y="3650739"/>
            <a:ext cx="2743200" cy="863600"/>
          </a:xfrm>
          <a:prstGeom prst="rect">
            <a:avLst/>
          </a:prstGeom>
        </p:spPr>
      </p:pic>
      <p:sp>
        <p:nvSpPr>
          <p:cNvPr id="32" name="圆角矩形 31">
            <a:extLst>
              <a:ext uri="{FF2B5EF4-FFF2-40B4-BE49-F238E27FC236}">
                <a16:creationId xmlns:a16="http://schemas.microsoft.com/office/drawing/2014/main" id="{A33ADEF5-76ED-CF40-8CCA-765C6D72275E}"/>
              </a:ext>
            </a:extLst>
          </p:cNvPr>
          <p:cNvSpPr/>
          <p:nvPr/>
        </p:nvSpPr>
        <p:spPr>
          <a:xfrm>
            <a:off x="9036796" y="5026590"/>
            <a:ext cx="2751621" cy="84465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 altLang="zh-CN" sz="1600" dirty="0"/>
              <a:t>Go </a:t>
            </a:r>
            <a:r>
              <a:rPr lang="zh-CN" altLang="en-US" sz="1600" dirty="0"/>
              <a:t>语言的字符串是一个以</a:t>
            </a:r>
            <a:r>
              <a:rPr lang="en" altLang="zh-CN" sz="1600" dirty="0"/>
              <a:t>UTF8</a:t>
            </a:r>
            <a:r>
              <a:rPr lang="zh-CN" altLang="en-US" sz="1600" dirty="0"/>
              <a:t>编码的字节序列</a:t>
            </a:r>
          </a:p>
        </p:txBody>
      </p:sp>
      <p:cxnSp>
        <p:nvCxnSpPr>
          <p:cNvPr id="33" name="曲线连接符 32">
            <a:extLst>
              <a:ext uri="{FF2B5EF4-FFF2-40B4-BE49-F238E27FC236}">
                <a16:creationId xmlns:a16="http://schemas.microsoft.com/office/drawing/2014/main" id="{D736FC1F-5895-5C4A-B4FF-4CD8890338FF}"/>
              </a:ext>
            </a:extLst>
          </p:cNvPr>
          <p:cNvCxnSpPr>
            <a:cxnSpLocks/>
            <a:stCxn id="29" idx="2"/>
            <a:endCxn id="32" idx="1"/>
          </p:cNvCxnSpPr>
          <p:nvPr/>
        </p:nvCxnSpPr>
        <p:spPr>
          <a:xfrm rot="16200000" flipH="1">
            <a:off x="8385526" y="4797649"/>
            <a:ext cx="934580" cy="367960"/>
          </a:xfrm>
          <a:prstGeom prst="curvedConnector2">
            <a:avLst/>
          </a:prstGeom>
          <a:ln w="444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70347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872C4995-FBAC-7648-B0B2-A8685F2B57D1}"/>
              </a:ext>
            </a:extLst>
          </p:cNvPr>
          <p:cNvSpPr>
            <a:spLocks noGrp="1"/>
          </p:cNvSpPr>
          <p:nvPr>
            <p:ph idx="1"/>
          </p:nvPr>
        </p:nvSpPr>
        <p:spPr>
          <a:xfrm>
            <a:off x="310083" y="2044189"/>
            <a:ext cx="4122431" cy="419100"/>
          </a:xfrm>
        </p:spPr>
        <p:txBody>
          <a:bodyPr>
            <a:normAutofit fontScale="92500"/>
          </a:bodyPr>
          <a:lstStyle/>
          <a:p>
            <a:r>
              <a:rPr lang="zh-CN" altLang="en-US" dirty="0"/>
              <a:t>数组是一个有固定长度的且类型唯一的数据序列</a:t>
            </a:r>
            <a:endParaRPr lang="zh-CN" altLang="en-US" b="1" dirty="0"/>
          </a:p>
        </p:txBody>
      </p:sp>
      <p:sp>
        <p:nvSpPr>
          <p:cNvPr id="8" name="标题 1">
            <a:extLst>
              <a:ext uri="{FF2B5EF4-FFF2-40B4-BE49-F238E27FC236}">
                <a16:creationId xmlns:a16="http://schemas.microsoft.com/office/drawing/2014/main" id="{020C67EA-4AF9-6A44-B499-D6B72915BF65}"/>
              </a:ext>
            </a:extLst>
          </p:cNvPr>
          <p:cNvSpPr>
            <a:spLocks noGrp="1"/>
          </p:cNvSpPr>
          <p:nvPr>
            <p:ph type="title"/>
          </p:nvPr>
        </p:nvSpPr>
        <p:spPr>
          <a:xfrm>
            <a:off x="604434" y="0"/>
            <a:ext cx="6214055" cy="1208868"/>
          </a:xfrm>
        </p:spPr>
        <p:txBody>
          <a:bodyPr/>
          <a:lstStyle/>
          <a:p>
            <a:r>
              <a:rPr kumimoji="1" lang="zh-CN" altLang="en-US" dirty="0"/>
              <a:t>主要特性介绍</a:t>
            </a:r>
          </a:p>
        </p:txBody>
      </p:sp>
      <p:sp>
        <p:nvSpPr>
          <p:cNvPr id="2" name="矩形 1">
            <a:extLst>
              <a:ext uri="{FF2B5EF4-FFF2-40B4-BE49-F238E27FC236}">
                <a16:creationId xmlns:a16="http://schemas.microsoft.com/office/drawing/2014/main" id="{2B56CA27-C14C-7D4F-B2EF-EAFC85AA470A}"/>
              </a:ext>
            </a:extLst>
          </p:cNvPr>
          <p:cNvSpPr/>
          <p:nvPr/>
        </p:nvSpPr>
        <p:spPr>
          <a:xfrm>
            <a:off x="163446" y="1532033"/>
            <a:ext cx="2486764" cy="369332"/>
          </a:xfrm>
          <a:prstGeom prst="rect">
            <a:avLst/>
          </a:prstGeom>
        </p:spPr>
        <p:txBody>
          <a:bodyPr wrap="square">
            <a:spAutoFit/>
          </a:bodyPr>
          <a:lstStyle/>
          <a:p>
            <a:r>
              <a:rPr lang="zh-CN" altLang="en-US" b="1" dirty="0"/>
              <a:t>数组（</a:t>
            </a:r>
            <a:r>
              <a:rPr lang="en-US" altLang="zh-CN" b="1" dirty="0"/>
              <a:t>array</a:t>
            </a:r>
            <a:r>
              <a:rPr lang="zh-CN" altLang="en-US" b="1" dirty="0"/>
              <a:t>）</a:t>
            </a:r>
          </a:p>
        </p:txBody>
      </p:sp>
      <p:sp>
        <p:nvSpPr>
          <p:cNvPr id="11" name="文本框 10">
            <a:extLst>
              <a:ext uri="{FF2B5EF4-FFF2-40B4-BE49-F238E27FC236}">
                <a16:creationId xmlns:a16="http://schemas.microsoft.com/office/drawing/2014/main" id="{8CB6020C-9B17-FE48-ACF0-2D13B7CE8AF9}"/>
              </a:ext>
            </a:extLst>
          </p:cNvPr>
          <p:cNvSpPr txBox="1"/>
          <p:nvPr/>
        </p:nvSpPr>
        <p:spPr>
          <a:xfrm>
            <a:off x="9222917" y="898862"/>
            <a:ext cx="2969083" cy="646331"/>
          </a:xfrm>
          <a:prstGeom prst="rect">
            <a:avLst/>
          </a:prstGeom>
          <a:noFill/>
        </p:spPr>
        <p:txBody>
          <a:bodyPr wrap="none" rtlCol="0">
            <a:spAutoFit/>
          </a:bodyPr>
          <a:lstStyle/>
          <a:p>
            <a:pPr marL="685800" lvl="1"/>
            <a:r>
              <a:rPr lang="zh-CN" altLang="en-US" b="1" dirty="0">
                <a:solidFill>
                  <a:schemeClr val="bg1"/>
                </a:solidFill>
              </a:rPr>
              <a:t>基本数据类型和要素</a:t>
            </a:r>
            <a:endParaRPr kumimoji="1" lang="en-US" altLang="zh-CN" dirty="0">
              <a:solidFill>
                <a:schemeClr val="bg1"/>
              </a:solidFill>
            </a:endParaRPr>
          </a:p>
          <a:p>
            <a:endParaRPr kumimoji="1" lang="zh-CN" altLang="en-US" dirty="0">
              <a:solidFill>
                <a:schemeClr val="bg1"/>
              </a:solidFill>
            </a:endParaRPr>
          </a:p>
        </p:txBody>
      </p:sp>
      <p:pic>
        <p:nvPicPr>
          <p:cNvPr id="6" name="图片 5">
            <a:extLst>
              <a:ext uri="{FF2B5EF4-FFF2-40B4-BE49-F238E27FC236}">
                <a16:creationId xmlns:a16="http://schemas.microsoft.com/office/drawing/2014/main" id="{DA6CEF15-CB61-B441-8F52-6EDD9B96066C}"/>
              </a:ext>
            </a:extLst>
          </p:cNvPr>
          <p:cNvPicPr>
            <a:picLocks noChangeAspect="1"/>
          </p:cNvPicPr>
          <p:nvPr/>
        </p:nvPicPr>
        <p:blipFill>
          <a:blip r:embed="rId2"/>
          <a:stretch>
            <a:fillRect/>
          </a:stretch>
        </p:blipFill>
        <p:spPr>
          <a:xfrm>
            <a:off x="310083" y="2463289"/>
            <a:ext cx="4610100" cy="901700"/>
          </a:xfrm>
          <a:prstGeom prst="rect">
            <a:avLst/>
          </a:prstGeom>
        </p:spPr>
      </p:pic>
      <p:pic>
        <p:nvPicPr>
          <p:cNvPr id="12" name="图片 11">
            <a:extLst>
              <a:ext uri="{FF2B5EF4-FFF2-40B4-BE49-F238E27FC236}">
                <a16:creationId xmlns:a16="http://schemas.microsoft.com/office/drawing/2014/main" id="{153D3330-7C67-F142-8E59-DF6BB3E592BF}"/>
              </a:ext>
            </a:extLst>
          </p:cNvPr>
          <p:cNvPicPr>
            <a:picLocks noChangeAspect="1"/>
          </p:cNvPicPr>
          <p:nvPr/>
        </p:nvPicPr>
        <p:blipFill>
          <a:blip r:embed="rId3"/>
          <a:stretch>
            <a:fillRect/>
          </a:stretch>
        </p:blipFill>
        <p:spPr>
          <a:xfrm>
            <a:off x="310083" y="3498905"/>
            <a:ext cx="3098800" cy="596900"/>
          </a:xfrm>
          <a:prstGeom prst="rect">
            <a:avLst/>
          </a:prstGeom>
        </p:spPr>
      </p:pic>
      <p:sp>
        <p:nvSpPr>
          <p:cNvPr id="30" name="矩形 29">
            <a:extLst>
              <a:ext uri="{FF2B5EF4-FFF2-40B4-BE49-F238E27FC236}">
                <a16:creationId xmlns:a16="http://schemas.microsoft.com/office/drawing/2014/main" id="{00A05ED6-CC98-EF4E-AAA8-E17EC4D03339}"/>
              </a:ext>
            </a:extLst>
          </p:cNvPr>
          <p:cNvSpPr/>
          <p:nvPr/>
        </p:nvSpPr>
        <p:spPr>
          <a:xfrm>
            <a:off x="8220694" y="1545193"/>
            <a:ext cx="2486764" cy="369332"/>
          </a:xfrm>
          <a:prstGeom prst="rect">
            <a:avLst/>
          </a:prstGeom>
        </p:spPr>
        <p:txBody>
          <a:bodyPr wrap="square">
            <a:spAutoFit/>
          </a:bodyPr>
          <a:lstStyle/>
          <a:p>
            <a:r>
              <a:rPr lang="zh-CN" altLang="en-US" b="1" dirty="0"/>
              <a:t>切片（</a:t>
            </a:r>
            <a:r>
              <a:rPr lang="en" altLang="zh-CN" b="1" dirty="0"/>
              <a:t>slice</a:t>
            </a:r>
            <a:r>
              <a:rPr lang="zh-CN" altLang="en-US" b="1" dirty="0"/>
              <a:t>）</a:t>
            </a:r>
          </a:p>
        </p:txBody>
      </p:sp>
      <p:pic>
        <p:nvPicPr>
          <p:cNvPr id="19" name="图片 18">
            <a:extLst>
              <a:ext uri="{FF2B5EF4-FFF2-40B4-BE49-F238E27FC236}">
                <a16:creationId xmlns:a16="http://schemas.microsoft.com/office/drawing/2014/main" id="{9D0B8B3E-B216-D04A-BD0D-D63077B1DDDF}"/>
              </a:ext>
            </a:extLst>
          </p:cNvPr>
          <p:cNvPicPr>
            <a:picLocks noChangeAspect="1"/>
          </p:cNvPicPr>
          <p:nvPr/>
        </p:nvPicPr>
        <p:blipFill>
          <a:blip r:embed="rId4"/>
          <a:stretch>
            <a:fillRect/>
          </a:stretch>
        </p:blipFill>
        <p:spPr>
          <a:xfrm>
            <a:off x="8243658" y="2139439"/>
            <a:ext cx="2463800" cy="647700"/>
          </a:xfrm>
          <a:prstGeom prst="rect">
            <a:avLst/>
          </a:prstGeom>
        </p:spPr>
      </p:pic>
      <p:sp>
        <p:nvSpPr>
          <p:cNvPr id="31" name="圆角矩形 30">
            <a:extLst>
              <a:ext uri="{FF2B5EF4-FFF2-40B4-BE49-F238E27FC236}">
                <a16:creationId xmlns:a16="http://schemas.microsoft.com/office/drawing/2014/main" id="{3C7FFD59-13B5-3B4C-9B5C-F02868EAE7AB}"/>
              </a:ext>
            </a:extLst>
          </p:cNvPr>
          <p:cNvSpPr/>
          <p:nvPr/>
        </p:nvSpPr>
        <p:spPr>
          <a:xfrm>
            <a:off x="8243658" y="3428999"/>
            <a:ext cx="2751621" cy="104090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dirty="0"/>
              <a:t>切片是一个长度可变的数组，语法和数组很像，只是切片没有限定固定长度。</a:t>
            </a:r>
          </a:p>
        </p:txBody>
      </p:sp>
      <p:cxnSp>
        <p:nvCxnSpPr>
          <p:cNvPr id="34" name="曲线连接符 33">
            <a:extLst>
              <a:ext uri="{FF2B5EF4-FFF2-40B4-BE49-F238E27FC236}">
                <a16:creationId xmlns:a16="http://schemas.microsoft.com/office/drawing/2014/main" id="{894A6301-A159-674A-91C6-417D61FDD80B}"/>
              </a:ext>
            </a:extLst>
          </p:cNvPr>
          <p:cNvCxnSpPr>
            <a:cxnSpLocks/>
            <a:stCxn id="19" idx="2"/>
          </p:cNvCxnSpPr>
          <p:nvPr/>
        </p:nvCxnSpPr>
        <p:spPr>
          <a:xfrm rot="5400000">
            <a:off x="9054282" y="3049053"/>
            <a:ext cx="683190" cy="159362"/>
          </a:xfrm>
          <a:prstGeom prst="curvedConnector3">
            <a:avLst>
              <a:gd name="adj1" fmla="val 50000"/>
            </a:avLst>
          </a:prstGeom>
          <a:ln w="44450">
            <a:tailEnd type="triangle"/>
          </a:ln>
        </p:spPr>
        <p:style>
          <a:lnRef idx="1">
            <a:schemeClr val="accent1"/>
          </a:lnRef>
          <a:fillRef idx="0">
            <a:schemeClr val="accent1"/>
          </a:fillRef>
          <a:effectRef idx="0">
            <a:schemeClr val="accent1"/>
          </a:effectRef>
          <a:fontRef idx="minor">
            <a:schemeClr val="tx1"/>
          </a:fontRef>
        </p:style>
      </p:cxnSp>
      <p:pic>
        <p:nvPicPr>
          <p:cNvPr id="26" name="图片 25">
            <a:extLst>
              <a:ext uri="{FF2B5EF4-FFF2-40B4-BE49-F238E27FC236}">
                <a16:creationId xmlns:a16="http://schemas.microsoft.com/office/drawing/2014/main" id="{D2F0E825-087E-A547-8455-514A44A56498}"/>
              </a:ext>
            </a:extLst>
          </p:cNvPr>
          <p:cNvPicPr>
            <a:picLocks noChangeAspect="1"/>
          </p:cNvPicPr>
          <p:nvPr/>
        </p:nvPicPr>
        <p:blipFill>
          <a:blip r:embed="rId5"/>
          <a:stretch>
            <a:fillRect/>
          </a:stretch>
        </p:blipFill>
        <p:spPr>
          <a:xfrm>
            <a:off x="8276767" y="4942185"/>
            <a:ext cx="1892300" cy="584200"/>
          </a:xfrm>
          <a:prstGeom prst="rect">
            <a:avLst/>
          </a:prstGeom>
        </p:spPr>
      </p:pic>
      <p:sp>
        <p:nvSpPr>
          <p:cNvPr id="36" name="圆角矩形 35">
            <a:extLst>
              <a:ext uri="{FF2B5EF4-FFF2-40B4-BE49-F238E27FC236}">
                <a16:creationId xmlns:a16="http://schemas.microsoft.com/office/drawing/2014/main" id="{4CF313D3-F272-9144-8C4B-422FE77A6A99}"/>
              </a:ext>
            </a:extLst>
          </p:cNvPr>
          <p:cNvSpPr/>
          <p:nvPr/>
        </p:nvSpPr>
        <p:spPr>
          <a:xfrm>
            <a:off x="8276767" y="5817092"/>
            <a:ext cx="2751621" cy="64633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 altLang="zh-CN" sz="1600" dirty="0"/>
              <a:t>Go </a:t>
            </a:r>
            <a:r>
              <a:rPr lang="zh-CN" altLang="en-US" sz="1600" dirty="0"/>
              <a:t>内置的 </a:t>
            </a:r>
            <a:r>
              <a:rPr lang="en" altLang="zh-CN" sz="1600" dirty="0"/>
              <a:t>append </a:t>
            </a:r>
            <a:r>
              <a:rPr lang="zh-CN" altLang="en-US" sz="1600" dirty="0"/>
              <a:t>函数可以向切片追加元素。</a:t>
            </a:r>
          </a:p>
        </p:txBody>
      </p:sp>
      <p:cxnSp>
        <p:nvCxnSpPr>
          <p:cNvPr id="37" name="曲线连接符 36">
            <a:extLst>
              <a:ext uri="{FF2B5EF4-FFF2-40B4-BE49-F238E27FC236}">
                <a16:creationId xmlns:a16="http://schemas.microsoft.com/office/drawing/2014/main" id="{C6DCEC8D-01BF-444A-8943-555B94580978}"/>
              </a:ext>
            </a:extLst>
          </p:cNvPr>
          <p:cNvCxnSpPr>
            <a:cxnSpLocks/>
            <a:stCxn id="36" idx="3"/>
            <a:endCxn id="26" idx="3"/>
          </p:cNvCxnSpPr>
          <p:nvPr/>
        </p:nvCxnSpPr>
        <p:spPr>
          <a:xfrm flipH="1" flipV="1">
            <a:off x="10169067" y="5234285"/>
            <a:ext cx="859321" cy="905973"/>
          </a:xfrm>
          <a:prstGeom prst="curvedConnector3">
            <a:avLst>
              <a:gd name="adj1" fmla="val -26602"/>
            </a:avLst>
          </a:prstGeom>
          <a:ln w="444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25991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872C4995-FBAC-7648-B0B2-A8685F2B57D1}"/>
              </a:ext>
            </a:extLst>
          </p:cNvPr>
          <p:cNvSpPr>
            <a:spLocks noGrp="1"/>
          </p:cNvSpPr>
          <p:nvPr>
            <p:ph idx="1"/>
          </p:nvPr>
        </p:nvSpPr>
        <p:spPr>
          <a:xfrm>
            <a:off x="310083" y="2044189"/>
            <a:ext cx="4122431" cy="419100"/>
          </a:xfrm>
        </p:spPr>
        <p:txBody>
          <a:bodyPr>
            <a:normAutofit fontScale="92500"/>
          </a:bodyPr>
          <a:lstStyle/>
          <a:p>
            <a:r>
              <a:rPr lang="zh-CN" altLang="en-US" dirty="0"/>
              <a:t>数组是一个有固定长度的且类型唯一的数据序列</a:t>
            </a:r>
            <a:endParaRPr lang="zh-CN" altLang="en-US" b="1" dirty="0"/>
          </a:p>
        </p:txBody>
      </p:sp>
      <p:sp>
        <p:nvSpPr>
          <p:cNvPr id="8" name="标题 1">
            <a:extLst>
              <a:ext uri="{FF2B5EF4-FFF2-40B4-BE49-F238E27FC236}">
                <a16:creationId xmlns:a16="http://schemas.microsoft.com/office/drawing/2014/main" id="{020C67EA-4AF9-6A44-B499-D6B72915BF65}"/>
              </a:ext>
            </a:extLst>
          </p:cNvPr>
          <p:cNvSpPr>
            <a:spLocks noGrp="1"/>
          </p:cNvSpPr>
          <p:nvPr>
            <p:ph type="title"/>
          </p:nvPr>
        </p:nvSpPr>
        <p:spPr>
          <a:xfrm>
            <a:off x="604434" y="0"/>
            <a:ext cx="6214055" cy="1208868"/>
          </a:xfrm>
        </p:spPr>
        <p:txBody>
          <a:bodyPr/>
          <a:lstStyle/>
          <a:p>
            <a:r>
              <a:rPr kumimoji="1" lang="zh-CN" altLang="en-US" dirty="0"/>
              <a:t>主要特性介绍</a:t>
            </a:r>
          </a:p>
        </p:txBody>
      </p:sp>
      <p:sp>
        <p:nvSpPr>
          <p:cNvPr id="2" name="矩形 1">
            <a:extLst>
              <a:ext uri="{FF2B5EF4-FFF2-40B4-BE49-F238E27FC236}">
                <a16:creationId xmlns:a16="http://schemas.microsoft.com/office/drawing/2014/main" id="{2B56CA27-C14C-7D4F-B2EF-EAFC85AA470A}"/>
              </a:ext>
            </a:extLst>
          </p:cNvPr>
          <p:cNvSpPr/>
          <p:nvPr/>
        </p:nvSpPr>
        <p:spPr>
          <a:xfrm>
            <a:off x="163446" y="1532033"/>
            <a:ext cx="2486764" cy="369332"/>
          </a:xfrm>
          <a:prstGeom prst="rect">
            <a:avLst/>
          </a:prstGeom>
        </p:spPr>
        <p:txBody>
          <a:bodyPr wrap="square">
            <a:spAutoFit/>
          </a:bodyPr>
          <a:lstStyle/>
          <a:p>
            <a:r>
              <a:rPr lang="zh-CN" altLang="en-US" b="1" dirty="0"/>
              <a:t>数组（</a:t>
            </a:r>
            <a:r>
              <a:rPr lang="en-US" altLang="zh-CN" b="1" dirty="0"/>
              <a:t>array</a:t>
            </a:r>
            <a:r>
              <a:rPr lang="zh-CN" altLang="en-US" b="1" dirty="0"/>
              <a:t>）</a:t>
            </a:r>
          </a:p>
        </p:txBody>
      </p:sp>
      <p:sp>
        <p:nvSpPr>
          <p:cNvPr id="11" name="文本框 10">
            <a:extLst>
              <a:ext uri="{FF2B5EF4-FFF2-40B4-BE49-F238E27FC236}">
                <a16:creationId xmlns:a16="http://schemas.microsoft.com/office/drawing/2014/main" id="{8CB6020C-9B17-FE48-ACF0-2D13B7CE8AF9}"/>
              </a:ext>
            </a:extLst>
          </p:cNvPr>
          <p:cNvSpPr txBox="1"/>
          <p:nvPr/>
        </p:nvSpPr>
        <p:spPr>
          <a:xfrm>
            <a:off x="9222917" y="898862"/>
            <a:ext cx="2969083" cy="646331"/>
          </a:xfrm>
          <a:prstGeom prst="rect">
            <a:avLst/>
          </a:prstGeom>
          <a:noFill/>
        </p:spPr>
        <p:txBody>
          <a:bodyPr wrap="none" rtlCol="0">
            <a:spAutoFit/>
          </a:bodyPr>
          <a:lstStyle/>
          <a:p>
            <a:pPr marL="685800" lvl="1"/>
            <a:r>
              <a:rPr lang="zh-CN" altLang="en-US" b="1" dirty="0">
                <a:solidFill>
                  <a:schemeClr val="bg1"/>
                </a:solidFill>
              </a:rPr>
              <a:t>基本数据类型和要素</a:t>
            </a:r>
            <a:endParaRPr kumimoji="1" lang="en-US" altLang="zh-CN" dirty="0">
              <a:solidFill>
                <a:schemeClr val="bg1"/>
              </a:solidFill>
            </a:endParaRPr>
          </a:p>
          <a:p>
            <a:endParaRPr kumimoji="1" lang="zh-CN" altLang="en-US" dirty="0">
              <a:solidFill>
                <a:schemeClr val="bg1"/>
              </a:solidFill>
            </a:endParaRPr>
          </a:p>
        </p:txBody>
      </p:sp>
      <p:pic>
        <p:nvPicPr>
          <p:cNvPr id="6" name="图片 5">
            <a:extLst>
              <a:ext uri="{FF2B5EF4-FFF2-40B4-BE49-F238E27FC236}">
                <a16:creationId xmlns:a16="http://schemas.microsoft.com/office/drawing/2014/main" id="{DA6CEF15-CB61-B441-8F52-6EDD9B96066C}"/>
              </a:ext>
            </a:extLst>
          </p:cNvPr>
          <p:cNvPicPr>
            <a:picLocks noChangeAspect="1"/>
          </p:cNvPicPr>
          <p:nvPr/>
        </p:nvPicPr>
        <p:blipFill>
          <a:blip r:embed="rId2"/>
          <a:stretch>
            <a:fillRect/>
          </a:stretch>
        </p:blipFill>
        <p:spPr>
          <a:xfrm>
            <a:off x="310083" y="2463289"/>
            <a:ext cx="4610100" cy="901700"/>
          </a:xfrm>
          <a:prstGeom prst="rect">
            <a:avLst/>
          </a:prstGeom>
        </p:spPr>
      </p:pic>
      <p:pic>
        <p:nvPicPr>
          <p:cNvPr id="12" name="图片 11">
            <a:extLst>
              <a:ext uri="{FF2B5EF4-FFF2-40B4-BE49-F238E27FC236}">
                <a16:creationId xmlns:a16="http://schemas.microsoft.com/office/drawing/2014/main" id="{153D3330-7C67-F142-8E59-DF6BB3E592BF}"/>
              </a:ext>
            </a:extLst>
          </p:cNvPr>
          <p:cNvPicPr>
            <a:picLocks noChangeAspect="1"/>
          </p:cNvPicPr>
          <p:nvPr/>
        </p:nvPicPr>
        <p:blipFill>
          <a:blip r:embed="rId3"/>
          <a:stretch>
            <a:fillRect/>
          </a:stretch>
        </p:blipFill>
        <p:spPr>
          <a:xfrm>
            <a:off x="310083" y="3498905"/>
            <a:ext cx="3098800" cy="596900"/>
          </a:xfrm>
          <a:prstGeom prst="rect">
            <a:avLst/>
          </a:prstGeom>
        </p:spPr>
      </p:pic>
      <p:sp>
        <p:nvSpPr>
          <p:cNvPr id="30" name="矩形 29">
            <a:extLst>
              <a:ext uri="{FF2B5EF4-FFF2-40B4-BE49-F238E27FC236}">
                <a16:creationId xmlns:a16="http://schemas.microsoft.com/office/drawing/2014/main" id="{00A05ED6-CC98-EF4E-AAA8-E17EC4D03339}"/>
              </a:ext>
            </a:extLst>
          </p:cNvPr>
          <p:cNvSpPr/>
          <p:nvPr/>
        </p:nvSpPr>
        <p:spPr>
          <a:xfrm>
            <a:off x="8220694" y="1545193"/>
            <a:ext cx="2486764" cy="369332"/>
          </a:xfrm>
          <a:prstGeom prst="rect">
            <a:avLst/>
          </a:prstGeom>
        </p:spPr>
        <p:txBody>
          <a:bodyPr wrap="square">
            <a:spAutoFit/>
          </a:bodyPr>
          <a:lstStyle/>
          <a:p>
            <a:r>
              <a:rPr lang="zh-CN" altLang="en-US" b="1" dirty="0"/>
              <a:t>切片（</a:t>
            </a:r>
            <a:r>
              <a:rPr lang="en" altLang="zh-CN" b="1" dirty="0"/>
              <a:t>slice</a:t>
            </a:r>
            <a:r>
              <a:rPr lang="zh-CN" altLang="en-US" b="1" dirty="0"/>
              <a:t>）</a:t>
            </a:r>
          </a:p>
        </p:txBody>
      </p:sp>
      <p:pic>
        <p:nvPicPr>
          <p:cNvPr id="19" name="图片 18">
            <a:extLst>
              <a:ext uri="{FF2B5EF4-FFF2-40B4-BE49-F238E27FC236}">
                <a16:creationId xmlns:a16="http://schemas.microsoft.com/office/drawing/2014/main" id="{9D0B8B3E-B216-D04A-BD0D-D63077B1DDDF}"/>
              </a:ext>
            </a:extLst>
          </p:cNvPr>
          <p:cNvPicPr>
            <a:picLocks noChangeAspect="1"/>
          </p:cNvPicPr>
          <p:nvPr/>
        </p:nvPicPr>
        <p:blipFill>
          <a:blip r:embed="rId4"/>
          <a:stretch>
            <a:fillRect/>
          </a:stretch>
        </p:blipFill>
        <p:spPr>
          <a:xfrm>
            <a:off x="8243658" y="2139439"/>
            <a:ext cx="2463800" cy="647700"/>
          </a:xfrm>
          <a:prstGeom prst="rect">
            <a:avLst/>
          </a:prstGeom>
        </p:spPr>
      </p:pic>
      <p:sp>
        <p:nvSpPr>
          <p:cNvPr id="31" name="圆角矩形 30">
            <a:extLst>
              <a:ext uri="{FF2B5EF4-FFF2-40B4-BE49-F238E27FC236}">
                <a16:creationId xmlns:a16="http://schemas.microsoft.com/office/drawing/2014/main" id="{3C7FFD59-13B5-3B4C-9B5C-F02868EAE7AB}"/>
              </a:ext>
            </a:extLst>
          </p:cNvPr>
          <p:cNvSpPr/>
          <p:nvPr/>
        </p:nvSpPr>
        <p:spPr>
          <a:xfrm>
            <a:off x="8243658" y="3428999"/>
            <a:ext cx="2751621" cy="104090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dirty="0"/>
              <a:t>切片是一个长度可变的数组，语法和数组很像，只是切片没有限定固定长度。</a:t>
            </a:r>
          </a:p>
        </p:txBody>
      </p:sp>
      <p:cxnSp>
        <p:nvCxnSpPr>
          <p:cNvPr id="34" name="曲线连接符 33">
            <a:extLst>
              <a:ext uri="{FF2B5EF4-FFF2-40B4-BE49-F238E27FC236}">
                <a16:creationId xmlns:a16="http://schemas.microsoft.com/office/drawing/2014/main" id="{894A6301-A159-674A-91C6-417D61FDD80B}"/>
              </a:ext>
            </a:extLst>
          </p:cNvPr>
          <p:cNvCxnSpPr>
            <a:cxnSpLocks/>
            <a:stCxn id="19" idx="2"/>
          </p:cNvCxnSpPr>
          <p:nvPr/>
        </p:nvCxnSpPr>
        <p:spPr>
          <a:xfrm rot="5400000">
            <a:off x="9054282" y="3049053"/>
            <a:ext cx="683190" cy="159362"/>
          </a:xfrm>
          <a:prstGeom prst="curvedConnector3">
            <a:avLst>
              <a:gd name="adj1" fmla="val 50000"/>
            </a:avLst>
          </a:prstGeom>
          <a:ln w="44450">
            <a:tailEnd type="triangle"/>
          </a:ln>
        </p:spPr>
        <p:style>
          <a:lnRef idx="1">
            <a:schemeClr val="accent1"/>
          </a:lnRef>
          <a:fillRef idx="0">
            <a:schemeClr val="accent1"/>
          </a:fillRef>
          <a:effectRef idx="0">
            <a:schemeClr val="accent1"/>
          </a:effectRef>
          <a:fontRef idx="minor">
            <a:schemeClr val="tx1"/>
          </a:fontRef>
        </p:style>
      </p:cxnSp>
      <p:pic>
        <p:nvPicPr>
          <p:cNvPr id="26" name="图片 25">
            <a:extLst>
              <a:ext uri="{FF2B5EF4-FFF2-40B4-BE49-F238E27FC236}">
                <a16:creationId xmlns:a16="http://schemas.microsoft.com/office/drawing/2014/main" id="{D2F0E825-087E-A547-8455-514A44A56498}"/>
              </a:ext>
            </a:extLst>
          </p:cNvPr>
          <p:cNvPicPr>
            <a:picLocks noChangeAspect="1"/>
          </p:cNvPicPr>
          <p:nvPr/>
        </p:nvPicPr>
        <p:blipFill>
          <a:blip r:embed="rId5"/>
          <a:stretch>
            <a:fillRect/>
          </a:stretch>
        </p:blipFill>
        <p:spPr>
          <a:xfrm>
            <a:off x="8276767" y="4942185"/>
            <a:ext cx="1892300" cy="584200"/>
          </a:xfrm>
          <a:prstGeom prst="rect">
            <a:avLst/>
          </a:prstGeom>
        </p:spPr>
      </p:pic>
      <p:sp>
        <p:nvSpPr>
          <p:cNvPr id="36" name="圆角矩形 35">
            <a:extLst>
              <a:ext uri="{FF2B5EF4-FFF2-40B4-BE49-F238E27FC236}">
                <a16:creationId xmlns:a16="http://schemas.microsoft.com/office/drawing/2014/main" id="{4CF313D3-F272-9144-8C4B-422FE77A6A99}"/>
              </a:ext>
            </a:extLst>
          </p:cNvPr>
          <p:cNvSpPr/>
          <p:nvPr/>
        </p:nvSpPr>
        <p:spPr>
          <a:xfrm>
            <a:off x="8276767" y="5817092"/>
            <a:ext cx="2751621" cy="64633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 altLang="zh-CN" sz="1600" dirty="0"/>
              <a:t>Go </a:t>
            </a:r>
            <a:r>
              <a:rPr lang="zh-CN" altLang="en-US" sz="1600" dirty="0"/>
              <a:t>内置的 </a:t>
            </a:r>
            <a:r>
              <a:rPr lang="en" altLang="zh-CN" sz="1600" dirty="0"/>
              <a:t>append </a:t>
            </a:r>
            <a:r>
              <a:rPr lang="zh-CN" altLang="en-US" sz="1600" dirty="0"/>
              <a:t>函数可以向切片追加元素。</a:t>
            </a:r>
          </a:p>
        </p:txBody>
      </p:sp>
      <p:cxnSp>
        <p:nvCxnSpPr>
          <p:cNvPr id="37" name="曲线连接符 36">
            <a:extLst>
              <a:ext uri="{FF2B5EF4-FFF2-40B4-BE49-F238E27FC236}">
                <a16:creationId xmlns:a16="http://schemas.microsoft.com/office/drawing/2014/main" id="{C6DCEC8D-01BF-444A-8943-555B94580978}"/>
              </a:ext>
            </a:extLst>
          </p:cNvPr>
          <p:cNvCxnSpPr>
            <a:cxnSpLocks/>
            <a:stCxn id="36" idx="3"/>
            <a:endCxn id="26" idx="3"/>
          </p:cNvCxnSpPr>
          <p:nvPr/>
        </p:nvCxnSpPr>
        <p:spPr>
          <a:xfrm flipH="1" flipV="1">
            <a:off x="10169067" y="5234285"/>
            <a:ext cx="859321" cy="905973"/>
          </a:xfrm>
          <a:prstGeom prst="curvedConnector3">
            <a:avLst>
              <a:gd name="adj1" fmla="val -26602"/>
            </a:avLst>
          </a:prstGeom>
          <a:ln w="444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843374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872C4995-FBAC-7648-B0B2-A8685F2B57D1}"/>
              </a:ext>
            </a:extLst>
          </p:cNvPr>
          <p:cNvSpPr>
            <a:spLocks noGrp="1"/>
          </p:cNvSpPr>
          <p:nvPr>
            <p:ph idx="1"/>
          </p:nvPr>
        </p:nvSpPr>
        <p:spPr>
          <a:xfrm>
            <a:off x="310083" y="2044189"/>
            <a:ext cx="5579273" cy="853994"/>
          </a:xfrm>
        </p:spPr>
        <p:txBody>
          <a:bodyPr>
            <a:normAutofit/>
          </a:bodyPr>
          <a:lstStyle/>
          <a:p>
            <a:r>
              <a:rPr lang="en" altLang="zh-CN" dirty="0"/>
              <a:t>Map </a:t>
            </a:r>
            <a:r>
              <a:rPr lang="zh-CN" altLang="en-US" dirty="0"/>
              <a:t>是一个无序的 </a:t>
            </a:r>
            <a:r>
              <a:rPr lang="en" altLang="zh-CN" dirty="0"/>
              <a:t>key/value </a:t>
            </a:r>
            <a:r>
              <a:rPr lang="zh-CN" altLang="en-US" dirty="0"/>
              <a:t>的集合，类似于其他编程语言中的字典，哈希表。</a:t>
            </a:r>
            <a:endParaRPr lang="zh-CN" altLang="en-US" b="1" dirty="0"/>
          </a:p>
        </p:txBody>
      </p:sp>
      <p:sp>
        <p:nvSpPr>
          <p:cNvPr id="8" name="标题 1">
            <a:extLst>
              <a:ext uri="{FF2B5EF4-FFF2-40B4-BE49-F238E27FC236}">
                <a16:creationId xmlns:a16="http://schemas.microsoft.com/office/drawing/2014/main" id="{020C67EA-4AF9-6A44-B499-D6B72915BF65}"/>
              </a:ext>
            </a:extLst>
          </p:cNvPr>
          <p:cNvSpPr>
            <a:spLocks noGrp="1"/>
          </p:cNvSpPr>
          <p:nvPr>
            <p:ph type="title"/>
          </p:nvPr>
        </p:nvSpPr>
        <p:spPr>
          <a:xfrm>
            <a:off x="604434" y="0"/>
            <a:ext cx="6214055" cy="1208868"/>
          </a:xfrm>
        </p:spPr>
        <p:txBody>
          <a:bodyPr/>
          <a:lstStyle/>
          <a:p>
            <a:r>
              <a:rPr kumimoji="1" lang="zh-CN" altLang="en-US" dirty="0"/>
              <a:t>主要特性介绍</a:t>
            </a:r>
          </a:p>
        </p:txBody>
      </p:sp>
      <p:sp>
        <p:nvSpPr>
          <p:cNvPr id="2" name="矩形 1">
            <a:extLst>
              <a:ext uri="{FF2B5EF4-FFF2-40B4-BE49-F238E27FC236}">
                <a16:creationId xmlns:a16="http://schemas.microsoft.com/office/drawing/2014/main" id="{2B56CA27-C14C-7D4F-B2EF-EAFC85AA470A}"/>
              </a:ext>
            </a:extLst>
          </p:cNvPr>
          <p:cNvSpPr/>
          <p:nvPr/>
        </p:nvSpPr>
        <p:spPr>
          <a:xfrm>
            <a:off x="163446" y="1532033"/>
            <a:ext cx="2486764" cy="369332"/>
          </a:xfrm>
          <a:prstGeom prst="rect">
            <a:avLst/>
          </a:prstGeom>
        </p:spPr>
        <p:txBody>
          <a:bodyPr wrap="square">
            <a:spAutoFit/>
          </a:bodyPr>
          <a:lstStyle/>
          <a:p>
            <a:r>
              <a:rPr lang="en" altLang="zh-CN" b="1" dirty="0"/>
              <a:t>Map</a:t>
            </a:r>
          </a:p>
        </p:txBody>
      </p:sp>
      <p:sp>
        <p:nvSpPr>
          <p:cNvPr id="11" name="文本框 10">
            <a:extLst>
              <a:ext uri="{FF2B5EF4-FFF2-40B4-BE49-F238E27FC236}">
                <a16:creationId xmlns:a16="http://schemas.microsoft.com/office/drawing/2014/main" id="{8CB6020C-9B17-FE48-ACF0-2D13B7CE8AF9}"/>
              </a:ext>
            </a:extLst>
          </p:cNvPr>
          <p:cNvSpPr txBox="1"/>
          <p:nvPr/>
        </p:nvSpPr>
        <p:spPr>
          <a:xfrm>
            <a:off x="9222917" y="898862"/>
            <a:ext cx="2969083" cy="646331"/>
          </a:xfrm>
          <a:prstGeom prst="rect">
            <a:avLst/>
          </a:prstGeom>
          <a:noFill/>
        </p:spPr>
        <p:txBody>
          <a:bodyPr wrap="none" rtlCol="0">
            <a:spAutoFit/>
          </a:bodyPr>
          <a:lstStyle/>
          <a:p>
            <a:pPr marL="685800" lvl="1"/>
            <a:r>
              <a:rPr lang="zh-CN" altLang="en-US" b="1" dirty="0">
                <a:solidFill>
                  <a:schemeClr val="bg1"/>
                </a:solidFill>
              </a:rPr>
              <a:t>基本数据类型和要素</a:t>
            </a:r>
            <a:endParaRPr kumimoji="1" lang="en-US" altLang="zh-CN" dirty="0">
              <a:solidFill>
                <a:schemeClr val="bg1"/>
              </a:solidFill>
            </a:endParaRPr>
          </a:p>
          <a:p>
            <a:endParaRPr kumimoji="1" lang="zh-CN" altLang="en-US" dirty="0">
              <a:solidFill>
                <a:schemeClr val="bg1"/>
              </a:solidFill>
            </a:endParaRPr>
          </a:p>
        </p:txBody>
      </p:sp>
      <p:pic>
        <p:nvPicPr>
          <p:cNvPr id="4" name="图片 3">
            <a:extLst>
              <a:ext uri="{FF2B5EF4-FFF2-40B4-BE49-F238E27FC236}">
                <a16:creationId xmlns:a16="http://schemas.microsoft.com/office/drawing/2014/main" id="{A815811B-35C3-5C41-9F92-A602250DEF55}"/>
              </a:ext>
            </a:extLst>
          </p:cNvPr>
          <p:cNvPicPr>
            <a:picLocks noChangeAspect="1"/>
          </p:cNvPicPr>
          <p:nvPr/>
        </p:nvPicPr>
        <p:blipFill>
          <a:blip r:embed="rId2"/>
          <a:stretch>
            <a:fillRect/>
          </a:stretch>
        </p:blipFill>
        <p:spPr>
          <a:xfrm>
            <a:off x="310083" y="2898183"/>
            <a:ext cx="5422900" cy="2641600"/>
          </a:xfrm>
          <a:prstGeom prst="rect">
            <a:avLst/>
          </a:prstGeom>
        </p:spPr>
      </p:pic>
      <p:pic>
        <p:nvPicPr>
          <p:cNvPr id="5" name="图片 4">
            <a:extLst>
              <a:ext uri="{FF2B5EF4-FFF2-40B4-BE49-F238E27FC236}">
                <a16:creationId xmlns:a16="http://schemas.microsoft.com/office/drawing/2014/main" id="{B1915A5B-92AB-1B44-99B7-2252F01A6D58}"/>
              </a:ext>
            </a:extLst>
          </p:cNvPr>
          <p:cNvPicPr>
            <a:picLocks noChangeAspect="1"/>
          </p:cNvPicPr>
          <p:nvPr/>
        </p:nvPicPr>
        <p:blipFill>
          <a:blip r:embed="rId3"/>
          <a:stretch>
            <a:fillRect/>
          </a:stretch>
        </p:blipFill>
        <p:spPr>
          <a:xfrm>
            <a:off x="7634058" y="2427255"/>
            <a:ext cx="3073400" cy="1460500"/>
          </a:xfrm>
          <a:prstGeom prst="rect">
            <a:avLst/>
          </a:prstGeom>
        </p:spPr>
      </p:pic>
      <p:sp>
        <p:nvSpPr>
          <p:cNvPr id="17" name="圆角矩形 16">
            <a:extLst>
              <a:ext uri="{FF2B5EF4-FFF2-40B4-BE49-F238E27FC236}">
                <a16:creationId xmlns:a16="http://schemas.microsoft.com/office/drawing/2014/main" id="{22BBF785-D1EF-9F49-9600-0DD39CE48E0B}"/>
              </a:ext>
            </a:extLst>
          </p:cNvPr>
          <p:cNvSpPr/>
          <p:nvPr/>
        </p:nvSpPr>
        <p:spPr>
          <a:xfrm>
            <a:off x="7416893" y="4769818"/>
            <a:ext cx="3612047" cy="14605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dirty="0"/>
              <a:t>由于</a:t>
            </a:r>
            <a:r>
              <a:rPr lang="en-US" altLang="zh-CN" sz="1600" dirty="0"/>
              <a:t>Go</a:t>
            </a:r>
            <a:r>
              <a:rPr lang="zh-CN" altLang="en-US" sz="1600" dirty="0"/>
              <a:t>有默认零值的特性，所以不能简单访问</a:t>
            </a:r>
            <a:r>
              <a:rPr lang="en-US" altLang="zh-CN" sz="1600" dirty="0"/>
              <a:t>Key</a:t>
            </a:r>
            <a:r>
              <a:rPr lang="zh-CN" altLang="en-US" sz="1600" dirty="0"/>
              <a:t>来判断，</a:t>
            </a:r>
            <a:r>
              <a:rPr lang="en-US" altLang="zh-CN" sz="1600" dirty="0"/>
              <a:t>Key</a:t>
            </a:r>
            <a:r>
              <a:rPr lang="zh-CN" altLang="en-US" sz="1600" dirty="0"/>
              <a:t>不存在时也会是零值。可以通过访问返回两个值来确认，第二个值就是</a:t>
            </a:r>
            <a:r>
              <a:rPr lang="en-US" altLang="zh-CN" sz="1600" dirty="0"/>
              <a:t>Key</a:t>
            </a:r>
            <a:r>
              <a:rPr lang="zh-CN" altLang="en-US" sz="1600" dirty="0"/>
              <a:t>是否存在的标识</a:t>
            </a:r>
          </a:p>
        </p:txBody>
      </p:sp>
      <p:cxnSp>
        <p:nvCxnSpPr>
          <p:cNvPr id="18" name="曲线连接符 17">
            <a:extLst>
              <a:ext uri="{FF2B5EF4-FFF2-40B4-BE49-F238E27FC236}">
                <a16:creationId xmlns:a16="http://schemas.microsoft.com/office/drawing/2014/main" id="{FA37CDAB-B1CB-5D47-8062-C01AF6FEDA82}"/>
              </a:ext>
            </a:extLst>
          </p:cNvPr>
          <p:cNvCxnSpPr>
            <a:cxnSpLocks/>
            <a:stCxn id="17" idx="0"/>
            <a:endCxn id="5" idx="3"/>
          </p:cNvCxnSpPr>
          <p:nvPr/>
        </p:nvCxnSpPr>
        <p:spPr>
          <a:xfrm rot="5400000" flipH="1" flipV="1">
            <a:off x="9159031" y="3221392"/>
            <a:ext cx="1612313" cy="1484541"/>
          </a:xfrm>
          <a:prstGeom prst="curvedConnector4">
            <a:avLst>
              <a:gd name="adj1" fmla="val 27354"/>
              <a:gd name="adj2" fmla="val 115399"/>
            </a:avLst>
          </a:prstGeom>
          <a:ln w="444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594934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872C4995-FBAC-7648-B0B2-A8685F2B57D1}"/>
              </a:ext>
            </a:extLst>
          </p:cNvPr>
          <p:cNvSpPr>
            <a:spLocks noGrp="1"/>
          </p:cNvSpPr>
          <p:nvPr>
            <p:ph idx="1"/>
          </p:nvPr>
        </p:nvSpPr>
        <p:spPr>
          <a:xfrm>
            <a:off x="310083" y="2044189"/>
            <a:ext cx="5579273" cy="586000"/>
          </a:xfrm>
        </p:spPr>
        <p:txBody>
          <a:bodyPr>
            <a:normAutofit lnSpcReduction="10000"/>
          </a:bodyPr>
          <a:lstStyle/>
          <a:p>
            <a:r>
              <a:rPr lang="zh-CN" altLang="en-US" dirty="0"/>
              <a:t>结构体是一种复合的数据类型，是由零个或多个任意类型的值聚合成的实体。</a:t>
            </a:r>
            <a:endParaRPr lang="zh-CN" altLang="en-US" b="1" dirty="0"/>
          </a:p>
        </p:txBody>
      </p:sp>
      <p:sp>
        <p:nvSpPr>
          <p:cNvPr id="8" name="标题 1">
            <a:extLst>
              <a:ext uri="{FF2B5EF4-FFF2-40B4-BE49-F238E27FC236}">
                <a16:creationId xmlns:a16="http://schemas.microsoft.com/office/drawing/2014/main" id="{020C67EA-4AF9-6A44-B499-D6B72915BF65}"/>
              </a:ext>
            </a:extLst>
          </p:cNvPr>
          <p:cNvSpPr>
            <a:spLocks noGrp="1"/>
          </p:cNvSpPr>
          <p:nvPr>
            <p:ph type="title"/>
          </p:nvPr>
        </p:nvSpPr>
        <p:spPr>
          <a:xfrm>
            <a:off x="604434" y="0"/>
            <a:ext cx="6214055" cy="1208868"/>
          </a:xfrm>
        </p:spPr>
        <p:txBody>
          <a:bodyPr/>
          <a:lstStyle/>
          <a:p>
            <a:r>
              <a:rPr kumimoji="1" lang="zh-CN" altLang="en-US" dirty="0"/>
              <a:t>主要特性介绍</a:t>
            </a:r>
          </a:p>
        </p:txBody>
      </p:sp>
      <p:sp>
        <p:nvSpPr>
          <p:cNvPr id="2" name="矩形 1">
            <a:extLst>
              <a:ext uri="{FF2B5EF4-FFF2-40B4-BE49-F238E27FC236}">
                <a16:creationId xmlns:a16="http://schemas.microsoft.com/office/drawing/2014/main" id="{2B56CA27-C14C-7D4F-B2EF-EAFC85AA470A}"/>
              </a:ext>
            </a:extLst>
          </p:cNvPr>
          <p:cNvSpPr/>
          <p:nvPr/>
        </p:nvSpPr>
        <p:spPr>
          <a:xfrm>
            <a:off x="163446" y="1532033"/>
            <a:ext cx="2486764" cy="369332"/>
          </a:xfrm>
          <a:prstGeom prst="rect">
            <a:avLst/>
          </a:prstGeom>
        </p:spPr>
        <p:txBody>
          <a:bodyPr wrap="square">
            <a:spAutoFit/>
          </a:bodyPr>
          <a:lstStyle/>
          <a:p>
            <a:r>
              <a:rPr lang="zh-CN" altLang="en-US" b="1" dirty="0"/>
              <a:t>结构体</a:t>
            </a:r>
          </a:p>
        </p:txBody>
      </p:sp>
      <p:sp>
        <p:nvSpPr>
          <p:cNvPr id="11" name="文本框 10">
            <a:extLst>
              <a:ext uri="{FF2B5EF4-FFF2-40B4-BE49-F238E27FC236}">
                <a16:creationId xmlns:a16="http://schemas.microsoft.com/office/drawing/2014/main" id="{8CB6020C-9B17-FE48-ACF0-2D13B7CE8AF9}"/>
              </a:ext>
            </a:extLst>
          </p:cNvPr>
          <p:cNvSpPr txBox="1"/>
          <p:nvPr/>
        </p:nvSpPr>
        <p:spPr>
          <a:xfrm>
            <a:off x="9222917" y="898862"/>
            <a:ext cx="2969083" cy="646331"/>
          </a:xfrm>
          <a:prstGeom prst="rect">
            <a:avLst/>
          </a:prstGeom>
          <a:noFill/>
        </p:spPr>
        <p:txBody>
          <a:bodyPr wrap="none" rtlCol="0">
            <a:spAutoFit/>
          </a:bodyPr>
          <a:lstStyle/>
          <a:p>
            <a:pPr marL="685800" lvl="1"/>
            <a:r>
              <a:rPr lang="zh-CN" altLang="en-US" b="1" dirty="0">
                <a:solidFill>
                  <a:schemeClr val="bg1"/>
                </a:solidFill>
              </a:rPr>
              <a:t>基本数据类型和要素</a:t>
            </a:r>
            <a:endParaRPr kumimoji="1" lang="en-US" altLang="zh-CN" dirty="0">
              <a:solidFill>
                <a:schemeClr val="bg1"/>
              </a:solidFill>
            </a:endParaRPr>
          </a:p>
          <a:p>
            <a:endParaRPr kumimoji="1" lang="zh-CN" altLang="en-US" dirty="0">
              <a:solidFill>
                <a:schemeClr val="bg1"/>
              </a:solidFill>
            </a:endParaRPr>
          </a:p>
        </p:txBody>
      </p:sp>
      <p:sp>
        <p:nvSpPr>
          <p:cNvPr id="17" name="圆角矩形 16">
            <a:extLst>
              <a:ext uri="{FF2B5EF4-FFF2-40B4-BE49-F238E27FC236}">
                <a16:creationId xmlns:a16="http://schemas.microsoft.com/office/drawing/2014/main" id="{22BBF785-D1EF-9F49-9600-0DD39CE48E0B}"/>
              </a:ext>
            </a:extLst>
          </p:cNvPr>
          <p:cNvSpPr/>
          <p:nvPr/>
        </p:nvSpPr>
        <p:spPr>
          <a:xfrm>
            <a:off x="295161" y="6199322"/>
            <a:ext cx="3612047" cy="586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dirty="0"/>
              <a:t>复合类型， </a:t>
            </a:r>
            <a:r>
              <a:rPr lang="en" altLang="zh-CN" sz="1600" dirty="0"/>
              <a:t>Go</a:t>
            </a:r>
            <a:r>
              <a:rPr lang="zh-CN" altLang="en-US" sz="1600" dirty="0"/>
              <a:t>会自动递归将其内每个元素初始化为其类型对应的零值</a:t>
            </a:r>
          </a:p>
        </p:txBody>
      </p:sp>
      <p:cxnSp>
        <p:nvCxnSpPr>
          <p:cNvPr id="18" name="曲线连接符 17">
            <a:extLst>
              <a:ext uri="{FF2B5EF4-FFF2-40B4-BE49-F238E27FC236}">
                <a16:creationId xmlns:a16="http://schemas.microsoft.com/office/drawing/2014/main" id="{FA37CDAB-B1CB-5D47-8062-C01AF6FEDA82}"/>
              </a:ext>
            </a:extLst>
          </p:cNvPr>
          <p:cNvCxnSpPr>
            <a:cxnSpLocks/>
            <a:stCxn id="17" idx="0"/>
            <a:endCxn id="13" idx="2"/>
          </p:cNvCxnSpPr>
          <p:nvPr/>
        </p:nvCxnSpPr>
        <p:spPr>
          <a:xfrm rot="16200000" flipV="1">
            <a:off x="1768730" y="5866867"/>
            <a:ext cx="567036" cy="97874"/>
          </a:xfrm>
          <a:prstGeom prst="curvedConnector3">
            <a:avLst>
              <a:gd name="adj1" fmla="val 50000"/>
            </a:avLst>
          </a:prstGeom>
          <a:ln w="44450">
            <a:tailEnd type="triangle"/>
          </a:ln>
        </p:spPr>
        <p:style>
          <a:lnRef idx="1">
            <a:schemeClr val="accent1"/>
          </a:lnRef>
          <a:fillRef idx="0">
            <a:schemeClr val="accent1"/>
          </a:fillRef>
          <a:effectRef idx="0">
            <a:schemeClr val="accent1"/>
          </a:effectRef>
          <a:fontRef idx="minor">
            <a:schemeClr val="tx1"/>
          </a:fontRef>
        </p:style>
      </p:cxnSp>
      <p:pic>
        <p:nvPicPr>
          <p:cNvPr id="13" name="图片 12">
            <a:extLst>
              <a:ext uri="{FF2B5EF4-FFF2-40B4-BE49-F238E27FC236}">
                <a16:creationId xmlns:a16="http://schemas.microsoft.com/office/drawing/2014/main" id="{9BED748E-CCA0-4D4F-968E-641BF693501C}"/>
              </a:ext>
            </a:extLst>
          </p:cNvPr>
          <p:cNvPicPr>
            <a:picLocks noChangeAspect="1"/>
          </p:cNvPicPr>
          <p:nvPr/>
        </p:nvPicPr>
        <p:blipFill>
          <a:blip r:embed="rId2"/>
          <a:stretch>
            <a:fillRect/>
          </a:stretch>
        </p:blipFill>
        <p:spPr>
          <a:xfrm>
            <a:off x="295161" y="2736686"/>
            <a:ext cx="3416300" cy="2895600"/>
          </a:xfrm>
          <a:prstGeom prst="rect">
            <a:avLst/>
          </a:prstGeom>
        </p:spPr>
      </p:pic>
      <p:pic>
        <p:nvPicPr>
          <p:cNvPr id="19" name="图片 18">
            <a:extLst>
              <a:ext uri="{FF2B5EF4-FFF2-40B4-BE49-F238E27FC236}">
                <a16:creationId xmlns:a16="http://schemas.microsoft.com/office/drawing/2014/main" id="{AD249ECD-9954-5A4F-A0AC-DE682CC8B27A}"/>
              </a:ext>
            </a:extLst>
          </p:cNvPr>
          <p:cNvPicPr>
            <a:picLocks noChangeAspect="1"/>
          </p:cNvPicPr>
          <p:nvPr/>
        </p:nvPicPr>
        <p:blipFill>
          <a:blip r:embed="rId3"/>
          <a:stretch>
            <a:fillRect/>
          </a:stretch>
        </p:blipFill>
        <p:spPr>
          <a:xfrm>
            <a:off x="7477503" y="1984376"/>
            <a:ext cx="2692400" cy="2959100"/>
          </a:xfrm>
          <a:prstGeom prst="rect">
            <a:avLst/>
          </a:prstGeom>
        </p:spPr>
      </p:pic>
      <p:sp>
        <p:nvSpPr>
          <p:cNvPr id="20" name="矩形 19">
            <a:extLst>
              <a:ext uri="{FF2B5EF4-FFF2-40B4-BE49-F238E27FC236}">
                <a16:creationId xmlns:a16="http://schemas.microsoft.com/office/drawing/2014/main" id="{97BD021F-C90D-D746-B8D5-2852DF7CE50E}"/>
              </a:ext>
            </a:extLst>
          </p:cNvPr>
          <p:cNvSpPr/>
          <p:nvPr/>
        </p:nvSpPr>
        <p:spPr>
          <a:xfrm>
            <a:off x="7369014" y="1545193"/>
            <a:ext cx="2486764" cy="369332"/>
          </a:xfrm>
          <a:prstGeom prst="rect">
            <a:avLst/>
          </a:prstGeom>
        </p:spPr>
        <p:txBody>
          <a:bodyPr wrap="square">
            <a:spAutoFit/>
          </a:bodyPr>
          <a:lstStyle/>
          <a:p>
            <a:r>
              <a:rPr lang="zh-CN" altLang="en-US" b="1" dirty="0"/>
              <a:t>结构体初始化</a:t>
            </a:r>
          </a:p>
        </p:txBody>
      </p:sp>
    </p:spTree>
    <p:extLst>
      <p:ext uri="{BB962C8B-B14F-4D97-AF65-F5344CB8AC3E}">
        <p14:creationId xmlns:p14="http://schemas.microsoft.com/office/powerpoint/2010/main" val="11462950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872C4995-FBAC-7648-B0B2-A8685F2B57D1}"/>
              </a:ext>
            </a:extLst>
          </p:cNvPr>
          <p:cNvSpPr>
            <a:spLocks noGrp="1"/>
          </p:cNvSpPr>
          <p:nvPr>
            <p:ph idx="1"/>
          </p:nvPr>
        </p:nvSpPr>
        <p:spPr>
          <a:xfrm>
            <a:off x="310083" y="2044189"/>
            <a:ext cx="5579273" cy="586000"/>
          </a:xfrm>
        </p:spPr>
        <p:txBody>
          <a:bodyPr>
            <a:normAutofit lnSpcReduction="10000"/>
          </a:bodyPr>
          <a:lstStyle/>
          <a:p>
            <a:r>
              <a:rPr lang="zh-CN" altLang="en-US" dirty="0"/>
              <a:t>结构体是一种复合的数据类型，是由零个或多个任意类型的值聚合成的实体。</a:t>
            </a:r>
            <a:endParaRPr lang="zh-CN" altLang="en-US" b="1" dirty="0"/>
          </a:p>
        </p:txBody>
      </p:sp>
      <p:sp>
        <p:nvSpPr>
          <p:cNvPr id="8" name="标题 1">
            <a:extLst>
              <a:ext uri="{FF2B5EF4-FFF2-40B4-BE49-F238E27FC236}">
                <a16:creationId xmlns:a16="http://schemas.microsoft.com/office/drawing/2014/main" id="{020C67EA-4AF9-6A44-B499-D6B72915BF65}"/>
              </a:ext>
            </a:extLst>
          </p:cNvPr>
          <p:cNvSpPr>
            <a:spLocks noGrp="1"/>
          </p:cNvSpPr>
          <p:nvPr>
            <p:ph type="title"/>
          </p:nvPr>
        </p:nvSpPr>
        <p:spPr>
          <a:xfrm>
            <a:off x="604434" y="0"/>
            <a:ext cx="6214055" cy="1208868"/>
          </a:xfrm>
        </p:spPr>
        <p:txBody>
          <a:bodyPr/>
          <a:lstStyle/>
          <a:p>
            <a:r>
              <a:rPr kumimoji="1" lang="zh-CN" altLang="en-US" dirty="0"/>
              <a:t>主要特性介绍</a:t>
            </a:r>
          </a:p>
        </p:txBody>
      </p:sp>
      <p:sp>
        <p:nvSpPr>
          <p:cNvPr id="2" name="矩形 1">
            <a:extLst>
              <a:ext uri="{FF2B5EF4-FFF2-40B4-BE49-F238E27FC236}">
                <a16:creationId xmlns:a16="http://schemas.microsoft.com/office/drawing/2014/main" id="{2B56CA27-C14C-7D4F-B2EF-EAFC85AA470A}"/>
              </a:ext>
            </a:extLst>
          </p:cNvPr>
          <p:cNvSpPr/>
          <p:nvPr/>
        </p:nvSpPr>
        <p:spPr>
          <a:xfrm>
            <a:off x="163446" y="1532033"/>
            <a:ext cx="2486764" cy="369332"/>
          </a:xfrm>
          <a:prstGeom prst="rect">
            <a:avLst/>
          </a:prstGeom>
        </p:spPr>
        <p:txBody>
          <a:bodyPr wrap="square">
            <a:spAutoFit/>
          </a:bodyPr>
          <a:lstStyle/>
          <a:p>
            <a:r>
              <a:rPr lang="zh-CN" altLang="en-US" b="1" dirty="0"/>
              <a:t>结构体</a:t>
            </a:r>
          </a:p>
        </p:txBody>
      </p:sp>
      <p:sp>
        <p:nvSpPr>
          <p:cNvPr id="11" name="文本框 10">
            <a:extLst>
              <a:ext uri="{FF2B5EF4-FFF2-40B4-BE49-F238E27FC236}">
                <a16:creationId xmlns:a16="http://schemas.microsoft.com/office/drawing/2014/main" id="{8CB6020C-9B17-FE48-ACF0-2D13B7CE8AF9}"/>
              </a:ext>
            </a:extLst>
          </p:cNvPr>
          <p:cNvSpPr txBox="1"/>
          <p:nvPr/>
        </p:nvSpPr>
        <p:spPr>
          <a:xfrm>
            <a:off x="9222917" y="898862"/>
            <a:ext cx="2969083" cy="646331"/>
          </a:xfrm>
          <a:prstGeom prst="rect">
            <a:avLst/>
          </a:prstGeom>
          <a:noFill/>
        </p:spPr>
        <p:txBody>
          <a:bodyPr wrap="none" rtlCol="0">
            <a:spAutoFit/>
          </a:bodyPr>
          <a:lstStyle/>
          <a:p>
            <a:pPr marL="685800" lvl="1"/>
            <a:r>
              <a:rPr lang="zh-CN" altLang="en-US" b="1" dirty="0">
                <a:solidFill>
                  <a:schemeClr val="bg1"/>
                </a:solidFill>
              </a:rPr>
              <a:t>基本数据类型和要素</a:t>
            </a:r>
            <a:endParaRPr kumimoji="1" lang="en-US" altLang="zh-CN" dirty="0">
              <a:solidFill>
                <a:schemeClr val="bg1"/>
              </a:solidFill>
            </a:endParaRPr>
          </a:p>
          <a:p>
            <a:endParaRPr kumimoji="1" lang="zh-CN" altLang="en-US" dirty="0">
              <a:solidFill>
                <a:schemeClr val="bg1"/>
              </a:solidFill>
            </a:endParaRPr>
          </a:p>
        </p:txBody>
      </p:sp>
      <p:sp>
        <p:nvSpPr>
          <p:cNvPr id="17" name="圆角矩形 16">
            <a:extLst>
              <a:ext uri="{FF2B5EF4-FFF2-40B4-BE49-F238E27FC236}">
                <a16:creationId xmlns:a16="http://schemas.microsoft.com/office/drawing/2014/main" id="{22BBF785-D1EF-9F49-9600-0DD39CE48E0B}"/>
              </a:ext>
            </a:extLst>
          </p:cNvPr>
          <p:cNvSpPr/>
          <p:nvPr/>
        </p:nvSpPr>
        <p:spPr>
          <a:xfrm>
            <a:off x="295161" y="6199322"/>
            <a:ext cx="3612047" cy="586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dirty="0"/>
              <a:t>复合类型， </a:t>
            </a:r>
            <a:r>
              <a:rPr lang="en" altLang="zh-CN" sz="1600" dirty="0"/>
              <a:t>Go</a:t>
            </a:r>
            <a:r>
              <a:rPr lang="zh-CN" altLang="en-US" sz="1600" dirty="0"/>
              <a:t>会自动递归将其内每个元素初始化为其类型对应的零值</a:t>
            </a:r>
          </a:p>
        </p:txBody>
      </p:sp>
      <p:cxnSp>
        <p:nvCxnSpPr>
          <p:cNvPr id="18" name="曲线连接符 17">
            <a:extLst>
              <a:ext uri="{FF2B5EF4-FFF2-40B4-BE49-F238E27FC236}">
                <a16:creationId xmlns:a16="http://schemas.microsoft.com/office/drawing/2014/main" id="{FA37CDAB-B1CB-5D47-8062-C01AF6FEDA82}"/>
              </a:ext>
            </a:extLst>
          </p:cNvPr>
          <p:cNvCxnSpPr>
            <a:cxnSpLocks/>
            <a:stCxn id="17" idx="0"/>
            <a:endCxn id="13" idx="2"/>
          </p:cNvCxnSpPr>
          <p:nvPr/>
        </p:nvCxnSpPr>
        <p:spPr>
          <a:xfrm rot="16200000" flipV="1">
            <a:off x="1768730" y="5866867"/>
            <a:ext cx="567036" cy="97874"/>
          </a:xfrm>
          <a:prstGeom prst="curvedConnector3">
            <a:avLst>
              <a:gd name="adj1" fmla="val 50000"/>
            </a:avLst>
          </a:prstGeom>
          <a:ln w="44450">
            <a:tailEnd type="triangle"/>
          </a:ln>
        </p:spPr>
        <p:style>
          <a:lnRef idx="1">
            <a:schemeClr val="accent1"/>
          </a:lnRef>
          <a:fillRef idx="0">
            <a:schemeClr val="accent1"/>
          </a:fillRef>
          <a:effectRef idx="0">
            <a:schemeClr val="accent1"/>
          </a:effectRef>
          <a:fontRef idx="minor">
            <a:schemeClr val="tx1"/>
          </a:fontRef>
        </p:style>
      </p:cxnSp>
      <p:pic>
        <p:nvPicPr>
          <p:cNvPr id="13" name="图片 12">
            <a:extLst>
              <a:ext uri="{FF2B5EF4-FFF2-40B4-BE49-F238E27FC236}">
                <a16:creationId xmlns:a16="http://schemas.microsoft.com/office/drawing/2014/main" id="{9BED748E-CCA0-4D4F-968E-641BF693501C}"/>
              </a:ext>
            </a:extLst>
          </p:cNvPr>
          <p:cNvPicPr>
            <a:picLocks noChangeAspect="1"/>
          </p:cNvPicPr>
          <p:nvPr/>
        </p:nvPicPr>
        <p:blipFill>
          <a:blip r:embed="rId2"/>
          <a:stretch>
            <a:fillRect/>
          </a:stretch>
        </p:blipFill>
        <p:spPr>
          <a:xfrm>
            <a:off x="295161" y="2736686"/>
            <a:ext cx="3416300" cy="2895600"/>
          </a:xfrm>
          <a:prstGeom prst="rect">
            <a:avLst/>
          </a:prstGeom>
        </p:spPr>
      </p:pic>
      <p:pic>
        <p:nvPicPr>
          <p:cNvPr id="19" name="图片 18">
            <a:extLst>
              <a:ext uri="{FF2B5EF4-FFF2-40B4-BE49-F238E27FC236}">
                <a16:creationId xmlns:a16="http://schemas.microsoft.com/office/drawing/2014/main" id="{AD249ECD-9954-5A4F-A0AC-DE682CC8B27A}"/>
              </a:ext>
            </a:extLst>
          </p:cNvPr>
          <p:cNvPicPr>
            <a:picLocks noChangeAspect="1"/>
          </p:cNvPicPr>
          <p:nvPr/>
        </p:nvPicPr>
        <p:blipFill>
          <a:blip r:embed="rId3"/>
          <a:stretch>
            <a:fillRect/>
          </a:stretch>
        </p:blipFill>
        <p:spPr>
          <a:xfrm>
            <a:off x="7477503" y="1984376"/>
            <a:ext cx="2692400" cy="2959100"/>
          </a:xfrm>
          <a:prstGeom prst="rect">
            <a:avLst/>
          </a:prstGeom>
        </p:spPr>
      </p:pic>
      <p:sp>
        <p:nvSpPr>
          <p:cNvPr id="20" name="矩形 19">
            <a:extLst>
              <a:ext uri="{FF2B5EF4-FFF2-40B4-BE49-F238E27FC236}">
                <a16:creationId xmlns:a16="http://schemas.microsoft.com/office/drawing/2014/main" id="{97BD021F-C90D-D746-B8D5-2852DF7CE50E}"/>
              </a:ext>
            </a:extLst>
          </p:cNvPr>
          <p:cNvSpPr/>
          <p:nvPr/>
        </p:nvSpPr>
        <p:spPr>
          <a:xfrm>
            <a:off x="7369014" y="1545193"/>
            <a:ext cx="2486764" cy="369332"/>
          </a:xfrm>
          <a:prstGeom prst="rect">
            <a:avLst/>
          </a:prstGeom>
        </p:spPr>
        <p:txBody>
          <a:bodyPr wrap="square">
            <a:spAutoFit/>
          </a:bodyPr>
          <a:lstStyle/>
          <a:p>
            <a:r>
              <a:rPr lang="zh-CN" altLang="en-US" b="1" dirty="0"/>
              <a:t>结构体初始化</a:t>
            </a:r>
          </a:p>
        </p:txBody>
      </p:sp>
    </p:spTree>
    <p:extLst>
      <p:ext uri="{BB962C8B-B14F-4D97-AF65-F5344CB8AC3E}">
        <p14:creationId xmlns:p14="http://schemas.microsoft.com/office/powerpoint/2010/main" val="23431734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872C4995-FBAC-7648-B0B2-A8685F2B57D1}"/>
              </a:ext>
            </a:extLst>
          </p:cNvPr>
          <p:cNvSpPr>
            <a:spLocks noGrp="1"/>
          </p:cNvSpPr>
          <p:nvPr>
            <p:ph idx="1"/>
          </p:nvPr>
        </p:nvSpPr>
        <p:spPr>
          <a:xfrm>
            <a:off x="310083" y="2044189"/>
            <a:ext cx="5579273" cy="586000"/>
          </a:xfrm>
        </p:spPr>
        <p:txBody>
          <a:bodyPr>
            <a:normAutofit lnSpcReduction="10000"/>
          </a:bodyPr>
          <a:lstStyle/>
          <a:p>
            <a:r>
              <a:rPr lang="en" altLang="zh-CN" dirty="0"/>
              <a:t>Go</a:t>
            </a:r>
            <a:r>
              <a:rPr lang="zh-CN" altLang="en-US" dirty="0"/>
              <a:t>的逻辑运算符，和其他语言的用法相同，运算结果总是为布尔值。</a:t>
            </a:r>
            <a:endParaRPr lang="zh-CN" altLang="en-US" b="1" dirty="0"/>
          </a:p>
        </p:txBody>
      </p:sp>
      <p:sp>
        <p:nvSpPr>
          <p:cNvPr id="8" name="标题 1">
            <a:extLst>
              <a:ext uri="{FF2B5EF4-FFF2-40B4-BE49-F238E27FC236}">
                <a16:creationId xmlns:a16="http://schemas.microsoft.com/office/drawing/2014/main" id="{020C67EA-4AF9-6A44-B499-D6B72915BF65}"/>
              </a:ext>
            </a:extLst>
          </p:cNvPr>
          <p:cNvSpPr>
            <a:spLocks noGrp="1"/>
          </p:cNvSpPr>
          <p:nvPr>
            <p:ph type="title"/>
          </p:nvPr>
        </p:nvSpPr>
        <p:spPr>
          <a:xfrm>
            <a:off x="604434" y="0"/>
            <a:ext cx="6214055" cy="1208868"/>
          </a:xfrm>
        </p:spPr>
        <p:txBody>
          <a:bodyPr/>
          <a:lstStyle/>
          <a:p>
            <a:r>
              <a:rPr kumimoji="1" lang="zh-CN" altLang="en-US" dirty="0"/>
              <a:t>主要特性介绍</a:t>
            </a:r>
          </a:p>
        </p:txBody>
      </p:sp>
      <p:sp>
        <p:nvSpPr>
          <p:cNvPr id="2" name="矩形 1">
            <a:extLst>
              <a:ext uri="{FF2B5EF4-FFF2-40B4-BE49-F238E27FC236}">
                <a16:creationId xmlns:a16="http://schemas.microsoft.com/office/drawing/2014/main" id="{2B56CA27-C14C-7D4F-B2EF-EAFC85AA470A}"/>
              </a:ext>
            </a:extLst>
          </p:cNvPr>
          <p:cNvSpPr/>
          <p:nvPr/>
        </p:nvSpPr>
        <p:spPr>
          <a:xfrm>
            <a:off x="163446" y="1532033"/>
            <a:ext cx="2486764" cy="369332"/>
          </a:xfrm>
          <a:prstGeom prst="rect">
            <a:avLst/>
          </a:prstGeom>
        </p:spPr>
        <p:txBody>
          <a:bodyPr wrap="square">
            <a:spAutoFit/>
          </a:bodyPr>
          <a:lstStyle/>
          <a:p>
            <a:r>
              <a:rPr lang="zh-CN" altLang="en-US" b="1" dirty="0"/>
              <a:t>关系运算符</a:t>
            </a:r>
          </a:p>
        </p:txBody>
      </p:sp>
      <p:sp>
        <p:nvSpPr>
          <p:cNvPr id="11" name="文本框 10">
            <a:extLst>
              <a:ext uri="{FF2B5EF4-FFF2-40B4-BE49-F238E27FC236}">
                <a16:creationId xmlns:a16="http://schemas.microsoft.com/office/drawing/2014/main" id="{8CB6020C-9B17-FE48-ACF0-2D13B7CE8AF9}"/>
              </a:ext>
            </a:extLst>
          </p:cNvPr>
          <p:cNvSpPr txBox="1"/>
          <p:nvPr/>
        </p:nvSpPr>
        <p:spPr>
          <a:xfrm>
            <a:off x="9222917" y="898862"/>
            <a:ext cx="2969083" cy="646331"/>
          </a:xfrm>
          <a:prstGeom prst="rect">
            <a:avLst/>
          </a:prstGeom>
          <a:noFill/>
        </p:spPr>
        <p:txBody>
          <a:bodyPr wrap="none" rtlCol="0">
            <a:spAutoFit/>
          </a:bodyPr>
          <a:lstStyle/>
          <a:p>
            <a:pPr marL="685800" lvl="1"/>
            <a:r>
              <a:rPr lang="zh-CN" altLang="en-US" b="1" dirty="0">
                <a:solidFill>
                  <a:schemeClr val="bg1"/>
                </a:solidFill>
              </a:rPr>
              <a:t>基本数据类型和要素</a:t>
            </a:r>
            <a:endParaRPr kumimoji="1" lang="en-US" altLang="zh-CN" dirty="0">
              <a:solidFill>
                <a:schemeClr val="bg1"/>
              </a:solidFill>
            </a:endParaRPr>
          </a:p>
          <a:p>
            <a:endParaRPr kumimoji="1" lang="zh-CN" altLang="en-US" dirty="0">
              <a:solidFill>
                <a:schemeClr val="bg1"/>
              </a:solidFill>
            </a:endParaRPr>
          </a:p>
        </p:txBody>
      </p:sp>
      <p:sp>
        <p:nvSpPr>
          <p:cNvPr id="17" name="圆角矩形 16">
            <a:extLst>
              <a:ext uri="{FF2B5EF4-FFF2-40B4-BE49-F238E27FC236}">
                <a16:creationId xmlns:a16="http://schemas.microsoft.com/office/drawing/2014/main" id="{22BBF785-D1EF-9F49-9600-0DD39CE48E0B}"/>
              </a:ext>
            </a:extLst>
          </p:cNvPr>
          <p:cNvSpPr/>
          <p:nvPr/>
        </p:nvSpPr>
        <p:spPr>
          <a:xfrm>
            <a:off x="3967683" y="5749871"/>
            <a:ext cx="2294574" cy="586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600" dirty="0"/>
              <a:t>Go</a:t>
            </a:r>
            <a:r>
              <a:rPr lang="zh-CN" altLang="en-US" sz="1600" dirty="0"/>
              <a:t>中没有三目运算符</a:t>
            </a:r>
          </a:p>
        </p:txBody>
      </p:sp>
      <p:pic>
        <p:nvPicPr>
          <p:cNvPr id="4" name="图片 3">
            <a:extLst>
              <a:ext uri="{FF2B5EF4-FFF2-40B4-BE49-F238E27FC236}">
                <a16:creationId xmlns:a16="http://schemas.microsoft.com/office/drawing/2014/main" id="{559925C3-CB82-C341-9857-E5DFC58EEC17}"/>
              </a:ext>
            </a:extLst>
          </p:cNvPr>
          <p:cNvPicPr>
            <a:picLocks noChangeAspect="1"/>
          </p:cNvPicPr>
          <p:nvPr/>
        </p:nvPicPr>
        <p:blipFill>
          <a:blip r:embed="rId2"/>
          <a:stretch>
            <a:fillRect/>
          </a:stretch>
        </p:blipFill>
        <p:spPr>
          <a:xfrm>
            <a:off x="310083" y="2716843"/>
            <a:ext cx="3657600" cy="889000"/>
          </a:xfrm>
          <a:prstGeom prst="rect">
            <a:avLst/>
          </a:prstGeom>
        </p:spPr>
      </p:pic>
      <p:sp>
        <p:nvSpPr>
          <p:cNvPr id="5" name="矩形 4">
            <a:extLst>
              <a:ext uri="{FF2B5EF4-FFF2-40B4-BE49-F238E27FC236}">
                <a16:creationId xmlns:a16="http://schemas.microsoft.com/office/drawing/2014/main" id="{56C1BDBE-6322-A746-9BD5-E608DD5AE517}"/>
              </a:ext>
            </a:extLst>
          </p:cNvPr>
          <p:cNvSpPr/>
          <p:nvPr/>
        </p:nvSpPr>
        <p:spPr>
          <a:xfrm>
            <a:off x="7541627" y="1545193"/>
            <a:ext cx="1346844" cy="369332"/>
          </a:xfrm>
          <a:prstGeom prst="rect">
            <a:avLst/>
          </a:prstGeom>
        </p:spPr>
        <p:txBody>
          <a:bodyPr wrap="square">
            <a:spAutoFit/>
          </a:bodyPr>
          <a:lstStyle/>
          <a:p>
            <a:r>
              <a:rPr lang="zh-CN" altLang="en-US" b="1" dirty="0"/>
              <a:t>算术运算符</a:t>
            </a:r>
          </a:p>
        </p:txBody>
      </p:sp>
      <p:sp>
        <p:nvSpPr>
          <p:cNvPr id="6" name="矩形 5">
            <a:extLst>
              <a:ext uri="{FF2B5EF4-FFF2-40B4-BE49-F238E27FC236}">
                <a16:creationId xmlns:a16="http://schemas.microsoft.com/office/drawing/2014/main" id="{A687B3D8-E8B2-9B4C-A167-3D9152334B56}"/>
              </a:ext>
            </a:extLst>
          </p:cNvPr>
          <p:cNvSpPr/>
          <p:nvPr/>
        </p:nvSpPr>
        <p:spPr>
          <a:xfrm>
            <a:off x="7665613" y="1956912"/>
            <a:ext cx="4216304" cy="759931"/>
          </a:xfrm>
          <a:prstGeom prst="rect">
            <a:avLst/>
          </a:prstGeom>
        </p:spPr>
        <p:txBody>
          <a:bodyPr vert="horz" lIns="0" tIns="0" rIns="0" bIns="0" rtlCol="0">
            <a:normAutofit/>
          </a:bodyPr>
          <a:lstStyle/>
          <a:p>
            <a:pPr>
              <a:lnSpc>
                <a:spcPct val="130000"/>
              </a:lnSpc>
              <a:spcBef>
                <a:spcPts val="500"/>
              </a:spcBef>
              <a:spcAft>
                <a:spcPts val="1000"/>
              </a:spcAft>
            </a:pPr>
            <a:r>
              <a:rPr lang="en" altLang="zh-CN" sz="1600" dirty="0">
                <a:solidFill>
                  <a:schemeClr val="tx1">
                    <a:lumMod val="65000"/>
                    <a:lumOff val="35000"/>
                  </a:schemeClr>
                </a:solidFill>
                <a:latin typeface="Microsoft YaHei UI" panose="020B0503020204020204" pitchFamily="34" charset="-122"/>
                <a:ea typeface="Microsoft YaHei UI" panose="020B0503020204020204" pitchFamily="34" charset="-122"/>
              </a:rPr>
              <a:t>Go </a:t>
            </a:r>
            <a:r>
              <a:rPr lang="zh-CN" altLang="en-US" sz="1600" dirty="0">
                <a:solidFill>
                  <a:schemeClr val="tx1">
                    <a:lumMod val="65000"/>
                    <a:lumOff val="35000"/>
                  </a:schemeClr>
                </a:solidFill>
                <a:latin typeface="Microsoft YaHei UI" panose="020B0503020204020204" pitchFamily="34" charset="-122"/>
                <a:ea typeface="Microsoft YaHei UI" panose="020B0503020204020204" pitchFamily="34" charset="-122"/>
              </a:rPr>
              <a:t>提供常用的整数和浮点数的二元运算符： </a:t>
            </a:r>
            <a:r>
              <a:rPr lang="en-US" altLang="zh-CN" sz="1600" dirty="0">
                <a:solidFill>
                  <a:schemeClr val="tx1">
                    <a:lumMod val="65000"/>
                    <a:lumOff val="35000"/>
                  </a:schemeClr>
                </a:solidFill>
                <a:latin typeface="Microsoft YaHei UI" panose="020B0503020204020204" pitchFamily="34" charset="-122"/>
                <a:ea typeface="Microsoft YaHei UI" panose="020B0503020204020204" pitchFamily="34" charset="-122"/>
              </a:rPr>
              <a:t>+ </a:t>
            </a:r>
            <a:r>
              <a:rPr lang="zh-CN" altLang="en-US" sz="1600" dirty="0">
                <a:solidFill>
                  <a:schemeClr val="tx1">
                    <a:lumMod val="65000"/>
                    <a:lumOff val="35000"/>
                  </a:schemeClr>
                </a:solidFill>
                <a:latin typeface="Microsoft YaHei UI" panose="020B0503020204020204" pitchFamily="34" charset="-122"/>
                <a:ea typeface="Microsoft YaHei UI" panose="020B0503020204020204" pitchFamily="34" charset="-122"/>
              </a:rPr>
              <a:t>、 </a:t>
            </a:r>
            <a:r>
              <a:rPr lang="en-US" altLang="zh-CN" sz="1600" dirty="0">
                <a:solidFill>
                  <a:schemeClr val="tx1">
                    <a:lumMod val="65000"/>
                    <a:lumOff val="35000"/>
                  </a:schemeClr>
                </a:solidFill>
                <a:latin typeface="Microsoft YaHei UI" panose="020B0503020204020204" pitchFamily="34" charset="-122"/>
                <a:ea typeface="Microsoft YaHei UI" panose="020B0503020204020204" pitchFamily="34" charset="-122"/>
              </a:rPr>
              <a:t>- </a:t>
            </a:r>
            <a:r>
              <a:rPr lang="zh-CN" altLang="en-US" sz="1600" dirty="0">
                <a:solidFill>
                  <a:schemeClr val="tx1">
                    <a:lumMod val="65000"/>
                    <a:lumOff val="35000"/>
                  </a:schemeClr>
                </a:solidFill>
                <a:latin typeface="Microsoft YaHei UI" panose="020B0503020204020204" pitchFamily="34" charset="-122"/>
                <a:ea typeface="Microsoft YaHei UI" panose="020B0503020204020204" pitchFamily="34" charset="-122"/>
              </a:rPr>
              <a:t>、* 、</a:t>
            </a:r>
            <a:r>
              <a:rPr lang="en-US" altLang="zh-CN" sz="1600" dirty="0">
                <a:solidFill>
                  <a:schemeClr val="tx1">
                    <a:lumMod val="65000"/>
                    <a:lumOff val="35000"/>
                  </a:schemeClr>
                </a:solidFill>
                <a:latin typeface="Microsoft YaHei UI" panose="020B0503020204020204" pitchFamily="34" charset="-122"/>
                <a:ea typeface="Microsoft YaHei UI" panose="020B0503020204020204" pitchFamily="34" charset="-122"/>
              </a:rPr>
              <a:t>/ </a:t>
            </a:r>
            <a:endParaRPr lang="zh-CN" altLang="en-US" sz="1600" dirty="0">
              <a:solidFill>
                <a:schemeClr val="tx1">
                  <a:lumMod val="65000"/>
                  <a:lumOff val="35000"/>
                </a:schemeClr>
              </a:solidFill>
              <a:latin typeface="Microsoft YaHei UI" panose="020B0503020204020204" pitchFamily="34" charset="-122"/>
              <a:ea typeface="Microsoft YaHei UI" panose="020B0503020204020204" pitchFamily="34" charset="-122"/>
            </a:endParaRPr>
          </a:p>
        </p:txBody>
      </p:sp>
      <p:pic>
        <p:nvPicPr>
          <p:cNvPr id="7" name="图片 6">
            <a:extLst>
              <a:ext uri="{FF2B5EF4-FFF2-40B4-BE49-F238E27FC236}">
                <a16:creationId xmlns:a16="http://schemas.microsoft.com/office/drawing/2014/main" id="{C701C64F-6892-1544-821A-95FE5EFC3270}"/>
              </a:ext>
            </a:extLst>
          </p:cNvPr>
          <p:cNvPicPr>
            <a:picLocks noChangeAspect="1"/>
          </p:cNvPicPr>
          <p:nvPr/>
        </p:nvPicPr>
        <p:blipFill>
          <a:blip r:embed="rId3"/>
          <a:stretch>
            <a:fillRect/>
          </a:stretch>
        </p:blipFill>
        <p:spPr>
          <a:xfrm>
            <a:off x="7649349" y="2805743"/>
            <a:ext cx="2311400" cy="711200"/>
          </a:xfrm>
          <a:prstGeom prst="rect">
            <a:avLst/>
          </a:prstGeom>
        </p:spPr>
      </p:pic>
      <p:pic>
        <p:nvPicPr>
          <p:cNvPr id="9" name="图片 8">
            <a:extLst>
              <a:ext uri="{FF2B5EF4-FFF2-40B4-BE49-F238E27FC236}">
                <a16:creationId xmlns:a16="http://schemas.microsoft.com/office/drawing/2014/main" id="{AFCA6A69-4D55-7946-9413-83ED00BBD99C}"/>
              </a:ext>
            </a:extLst>
          </p:cNvPr>
          <p:cNvPicPr>
            <a:picLocks noChangeAspect="1"/>
          </p:cNvPicPr>
          <p:nvPr/>
        </p:nvPicPr>
        <p:blipFill>
          <a:blip r:embed="rId4"/>
          <a:stretch>
            <a:fillRect/>
          </a:stretch>
        </p:blipFill>
        <p:spPr>
          <a:xfrm>
            <a:off x="7649349" y="3688136"/>
            <a:ext cx="1752600" cy="723900"/>
          </a:xfrm>
          <a:prstGeom prst="rect">
            <a:avLst/>
          </a:prstGeom>
        </p:spPr>
      </p:pic>
      <p:pic>
        <p:nvPicPr>
          <p:cNvPr id="10" name="图片 9">
            <a:extLst>
              <a:ext uri="{FF2B5EF4-FFF2-40B4-BE49-F238E27FC236}">
                <a16:creationId xmlns:a16="http://schemas.microsoft.com/office/drawing/2014/main" id="{F3694AF3-49B0-644E-ACC1-9F47AD70950F}"/>
              </a:ext>
            </a:extLst>
          </p:cNvPr>
          <p:cNvPicPr>
            <a:picLocks noChangeAspect="1"/>
          </p:cNvPicPr>
          <p:nvPr/>
        </p:nvPicPr>
        <p:blipFill>
          <a:blip r:embed="rId5"/>
          <a:stretch>
            <a:fillRect/>
          </a:stretch>
        </p:blipFill>
        <p:spPr>
          <a:xfrm>
            <a:off x="7649349" y="5312807"/>
            <a:ext cx="3340100" cy="1168400"/>
          </a:xfrm>
          <a:prstGeom prst="rect">
            <a:avLst/>
          </a:prstGeom>
        </p:spPr>
      </p:pic>
      <p:sp>
        <p:nvSpPr>
          <p:cNvPr id="12" name="矩形 11">
            <a:extLst>
              <a:ext uri="{FF2B5EF4-FFF2-40B4-BE49-F238E27FC236}">
                <a16:creationId xmlns:a16="http://schemas.microsoft.com/office/drawing/2014/main" id="{A3347BBB-87A6-A344-84BB-1606148C3690}"/>
              </a:ext>
            </a:extLst>
          </p:cNvPr>
          <p:cNvSpPr/>
          <p:nvPr/>
        </p:nvSpPr>
        <p:spPr>
          <a:xfrm>
            <a:off x="7649349" y="4583229"/>
            <a:ext cx="4082102" cy="701282"/>
          </a:xfrm>
          <a:prstGeom prst="rect">
            <a:avLst/>
          </a:prstGeom>
        </p:spPr>
        <p:txBody>
          <a:bodyPr vert="horz" lIns="0" tIns="0" rIns="0" bIns="0" rtlCol="0">
            <a:normAutofit/>
          </a:bodyPr>
          <a:lstStyle/>
          <a:p>
            <a:pPr>
              <a:lnSpc>
                <a:spcPct val="130000"/>
              </a:lnSpc>
              <a:spcBef>
                <a:spcPts val="500"/>
              </a:spcBef>
              <a:spcAft>
                <a:spcPts val="1000"/>
              </a:spcAft>
            </a:pPr>
            <a:r>
              <a:rPr lang="en-US" altLang="zh-CN" sz="1600" b="1" dirty="0">
                <a:solidFill>
                  <a:schemeClr val="tx1">
                    <a:lumMod val="65000"/>
                    <a:lumOff val="35000"/>
                  </a:schemeClr>
                </a:solidFill>
                <a:latin typeface="Microsoft YaHei UI" panose="020B0503020204020204" pitchFamily="34" charset="-122"/>
                <a:ea typeface="Microsoft YaHei UI" panose="020B0503020204020204" pitchFamily="34" charset="-122"/>
              </a:rPr>
              <a:t>++ </a:t>
            </a:r>
            <a:r>
              <a:rPr lang="zh-CN" altLang="en-US" sz="1600" dirty="0">
                <a:solidFill>
                  <a:schemeClr val="tx1">
                    <a:lumMod val="65000"/>
                    <a:lumOff val="35000"/>
                  </a:schemeClr>
                </a:solidFill>
                <a:latin typeface="Microsoft YaHei UI" panose="020B0503020204020204" pitchFamily="34" charset="-122"/>
                <a:ea typeface="Microsoft YaHei UI" panose="020B0503020204020204" pitchFamily="34" charset="-122"/>
              </a:rPr>
              <a:t>，</a:t>
            </a:r>
            <a:r>
              <a:rPr lang="en-US" altLang="zh-CN" sz="1600" b="1" dirty="0">
                <a:solidFill>
                  <a:schemeClr val="tx1">
                    <a:lumMod val="65000"/>
                    <a:lumOff val="35000"/>
                  </a:schemeClr>
                </a:solidFill>
                <a:latin typeface="Microsoft YaHei UI" panose="020B0503020204020204" pitchFamily="34" charset="-122"/>
                <a:ea typeface="Microsoft YaHei UI" panose="020B0503020204020204" pitchFamily="34" charset="-122"/>
              </a:rPr>
              <a:t>--</a:t>
            </a:r>
            <a:r>
              <a:rPr lang="zh-CN" altLang="en-US" sz="1600" b="1" dirty="0">
                <a:solidFill>
                  <a:schemeClr val="tx1">
                    <a:lumMod val="65000"/>
                    <a:lumOff val="35000"/>
                  </a:schemeClr>
                </a:solidFill>
                <a:latin typeface="Microsoft YaHei UI" panose="020B0503020204020204" pitchFamily="34" charset="-122"/>
                <a:ea typeface="Microsoft YaHei UI" panose="020B0503020204020204" pitchFamily="34" charset="-122"/>
              </a:rPr>
              <a:t> </a:t>
            </a:r>
            <a:r>
              <a:rPr lang="en-US" altLang="zh-CN" sz="1600" dirty="0">
                <a:solidFill>
                  <a:schemeClr val="tx1">
                    <a:lumMod val="65000"/>
                    <a:lumOff val="35000"/>
                  </a:schemeClr>
                </a:solidFill>
                <a:latin typeface="Microsoft YaHei UI" panose="020B0503020204020204" pitchFamily="34" charset="-122"/>
                <a:ea typeface="Microsoft YaHei UI" panose="020B0503020204020204" pitchFamily="34" charset="-122"/>
              </a:rPr>
              <a:t> </a:t>
            </a:r>
            <a:r>
              <a:rPr lang="zh-CN" altLang="en-US" sz="1600" dirty="0">
                <a:solidFill>
                  <a:schemeClr val="tx1">
                    <a:lumMod val="65000"/>
                    <a:lumOff val="35000"/>
                  </a:schemeClr>
                </a:solidFill>
                <a:latin typeface="Microsoft YaHei UI" panose="020B0503020204020204" pitchFamily="34" charset="-122"/>
                <a:ea typeface="Microsoft YaHei UI" panose="020B0503020204020204" pitchFamily="34" charset="-122"/>
              </a:rPr>
              <a:t>一元操作符在 </a:t>
            </a:r>
            <a:r>
              <a:rPr lang="en" altLang="zh-CN" sz="1600" dirty="0">
                <a:solidFill>
                  <a:schemeClr val="tx1">
                    <a:lumMod val="65000"/>
                    <a:lumOff val="35000"/>
                  </a:schemeClr>
                </a:solidFill>
                <a:latin typeface="Microsoft YaHei UI" panose="020B0503020204020204" pitchFamily="34" charset="-122"/>
                <a:ea typeface="Microsoft YaHei UI" panose="020B0503020204020204" pitchFamily="34" charset="-122"/>
              </a:rPr>
              <a:t>Go </a:t>
            </a:r>
            <a:r>
              <a:rPr lang="zh-CN" altLang="en-US" sz="1600" dirty="0">
                <a:solidFill>
                  <a:schemeClr val="tx1">
                    <a:lumMod val="65000"/>
                    <a:lumOff val="35000"/>
                  </a:schemeClr>
                </a:solidFill>
                <a:latin typeface="Microsoft YaHei UI" panose="020B0503020204020204" pitchFamily="34" charset="-122"/>
                <a:ea typeface="Microsoft YaHei UI" panose="020B0503020204020204" pitchFamily="34" charset="-122"/>
              </a:rPr>
              <a:t>中只能用于后缀，且不能用于表达式。</a:t>
            </a:r>
          </a:p>
        </p:txBody>
      </p:sp>
    </p:spTree>
    <p:extLst>
      <p:ext uri="{BB962C8B-B14F-4D97-AF65-F5344CB8AC3E}">
        <p14:creationId xmlns:p14="http://schemas.microsoft.com/office/powerpoint/2010/main" val="27537170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8E64BE-2B7B-CD44-B74E-FC0BAAA3E98A}"/>
              </a:ext>
            </a:extLst>
          </p:cNvPr>
          <p:cNvSpPr>
            <a:spLocks noGrp="1"/>
          </p:cNvSpPr>
          <p:nvPr>
            <p:ph type="title"/>
          </p:nvPr>
        </p:nvSpPr>
        <p:spPr/>
        <p:txBody>
          <a:bodyPr/>
          <a:lstStyle/>
          <a:p>
            <a:r>
              <a:rPr kumimoji="1" lang="zh-CN" altLang="en-US" dirty="0"/>
              <a:t>主要特性介绍</a:t>
            </a:r>
          </a:p>
        </p:txBody>
      </p:sp>
      <p:sp>
        <p:nvSpPr>
          <p:cNvPr id="3" name="内容占位符 2">
            <a:extLst>
              <a:ext uri="{FF2B5EF4-FFF2-40B4-BE49-F238E27FC236}">
                <a16:creationId xmlns:a16="http://schemas.microsoft.com/office/drawing/2014/main" id="{EF96F546-0F2F-EA43-82FB-224D2E01343C}"/>
              </a:ext>
            </a:extLst>
          </p:cNvPr>
          <p:cNvSpPr>
            <a:spLocks noGrp="1"/>
          </p:cNvSpPr>
          <p:nvPr>
            <p:ph idx="1"/>
          </p:nvPr>
        </p:nvSpPr>
        <p:spPr>
          <a:xfrm>
            <a:off x="0" y="1532114"/>
            <a:ext cx="4334933" cy="4351338"/>
          </a:xfrm>
        </p:spPr>
        <p:txBody>
          <a:bodyPr/>
          <a:lstStyle/>
          <a:p>
            <a:pPr marL="1028700" lvl="1" indent="-342900">
              <a:buAutoNum type="arabicPeriod"/>
            </a:pPr>
            <a:r>
              <a:rPr kumimoji="1" lang="zh-CN" altLang="en-US" dirty="0"/>
              <a:t>你好世界与编译</a:t>
            </a:r>
            <a:endParaRPr kumimoji="1" lang="en-US" altLang="zh-CN" dirty="0"/>
          </a:p>
          <a:p>
            <a:pPr marL="1028700" lvl="1" indent="-342900">
              <a:buFont typeface="Arial" panose="020B0604020202020204" pitchFamily="34" charset="0"/>
              <a:buAutoNum type="arabicPeriod"/>
            </a:pPr>
            <a:r>
              <a:rPr kumimoji="1" lang="zh-CN" altLang="en-US" dirty="0"/>
              <a:t>基本数据类型和要素</a:t>
            </a:r>
            <a:endParaRPr kumimoji="1" lang="en-US" altLang="zh-CN" dirty="0"/>
          </a:p>
          <a:p>
            <a:pPr marL="1028700" lvl="1" indent="-342900">
              <a:buFont typeface="Arial" panose="020B0604020202020204" pitchFamily="34" charset="0"/>
              <a:buAutoNum type="arabicPeriod"/>
            </a:pPr>
            <a:r>
              <a:rPr lang="zh-CN" altLang="en-US" b="1" dirty="0">
                <a:solidFill>
                  <a:schemeClr val="accent1">
                    <a:lumMod val="75000"/>
                  </a:schemeClr>
                </a:solidFill>
              </a:rPr>
              <a:t>流程控制</a:t>
            </a:r>
            <a:endParaRPr lang="en-US" altLang="zh-CN" b="1" dirty="0">
              <a:solidFill>
                <a:schemeClr val="accent1">
                  <a:lumMod val="75000"/>
                </a:schemeClr>
              </a:solidFill>
            </a:endParaRPr>
          </a:p>
          <a:p>
            <a:pPr marL="1028700" lvl="1" indent="-342900">
              <a:buAutoNum type="arabicPeriod"/>
            </a:pPr>
            <a:r>
              <a:rPr kumimoji="1" lang="zh-CN" altLang="en-US" dirty="0"/>
              <a:t>函数、结构体、接口</a:t>
            </a:r>
            <a:endParaRPr kumimoji="1" lang="en-US" altLang="zh-CN" dirty="0"/>
          </a:p>
          <a:p>
            <a:pPr marL="1028700" lvl="1" indent="-342900">
              <a:buAutoNum type="arabicPeriod"/>
            </a:pPr>
            <a:r>
              <a:rPr kumimoji="1" lang="zh-CN" altLang="en-US" dirty="0"/>
              <a:t>并发编程</a:t>
            </a:r>
            <a:endParaRPr kumimoji="1" lang="en-US" altLang="zh-CN" dirty="0"/>
          </a:p>
          <a:p>
            <a:pPr marL="1028700" lvl="1" indent="-342900">
              <a:buAutoNum type="arabicPeriod"/>
            </a:pPr>
            <a:r>
              <a:rPr kumimoji="1" lang="zh-CN" altLang="en-US" dirty="0"/>
              <a:t>单元测试</a:t>
            </a:r>
            <a:endParaRPr kumimoji="1" lang="en-US" altLang="zh-CN" dirty="0"/>
          </a:p>
        </p:txBody>
      </p:sp>
    </p:spTree>
    <p:extLst>
      <p:ext uri="{BB962C8B-B14F-4D97-AF65-F5344CB8AC3E}">
        <p14:creationId xmlns:p14="http://schemas.microsoft.com/office/powerpoint/2010/main" val="18005946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872C4995-FBAC-7648-B0B2-A8685F2B57D1}"/>
              </a:ext>
            </a:extLst>
          </p:cNvPr>
          <p:cNvSpPr>
            <a:spLocks noGrp="1"/>
          </p:cNvSpPr>
          <p:nvPr>
            <p:ph idx="1"/>
          </p:nvPr>
        </p:nvSpPr>
        <p:spPr>
          <a:xfrm>
            <a:off x="310083" y="2044189"/>
            <a:ext cx="6075219" cy="645222"/>
          </a:xfrm>
        </p:spPr>
        <p:txBody>
          <a:bodyPr>
            <a:normAutofit fontScale="85000" lnSpcReduction="10000"/>
          </a:bodyPr>
          <a:lstStyle/>
          <a:p>
            <a:r>
              <a:rPr lang="en" altLang="zh-CN" dirty="0"/>
              <a:t>Go </a:t>
            </a:r>
            <a:r>
              <a:rPr lang="zh-CN" altLang="en-US" dirty="0"/>
              <a:t>程序和大多数编程语言一样从 </a:t>
            </a:r>
            <a:r>
              <a:rPr lang="en" altLang="zh-CN" dirty="0"/>
              <a:t>main() </a:t>
            </a:r>
            <a:r>
              <a:rPr lang="zh-CN" altLang="en-US" dirty="0"/>
              <a:t>函数开始执行，然后按顺序执行该函数体中代码。代码中必然需要进行条件判断，</a:t>
            </a:r>
            <a:r>
              <a:rPr lang="en" altLang="zh-CN" dirty="0"/>
              <a:t>Go </a:t>
            </a:r>
            <a:r>
              <a:rPr lang="zh-CN" altLang="en-US" dirty="0"/>
              <a:t>中提供如下分支结构：</a:t>
            </a:r>
            <a:endParaRPr lang="zh-CN" altLang="en-US" b="1" dirty="0"/>
          </a:p>
        </p:txBody>
      </p:sp>
      <p:sp>
        <p:nvSpPr>
          <p:cNvPr id="8" name="标题 1">
            <a:extLst>
              <a:ext uri="{FF2B5EF4-FFF2-40B4-BE49-F238E27FC236}">
                <a16:creationId xmlns:a16="http://schemas.microsoft.com/office/drawing/2014/main" id="{020C67EA-4AF9-6A44-B499-D6B72915BF65}"/>
              </a:ext>
            </a:extLst>
          </p:cNvPr>
          <p:cNvSpPr>
            <a:spLocks noGrp="1"/>
          </p:cNvSpPr>
          <p:nvPr>
            <p:ph type="title"/>
          </p:nvPr>
        </p:nvSpPr>
        <p:spPr>
          <a:xfrm>
            <a:off x="604434" y="0"/>
            <a:ext cx="6214055" cy="1208868"/>
          </a:xfrm>
        </p:spPr>
        <p:txBody>
          <a:bodyPr/>
          <a:lstStyle/>
          <a:p>
            <a:r>
              <a:rPr kumimoji="1" lang="zh-CN" altLang="en-US" dirty="0"/>
              <a:t>主要特性介绍</a:t>
            </a:r>
          </a:p>
        </p:txBody>
      </p:sp>
      <p:sp>
        <p:nvSpPr>
          <p:cNvPr id="2" name="矩形 1">
            <a:extLst>
              <a:ext uri="{FF2B5EF4-FFF2-40B4-BE49-F238E27FC236}">
                <a16:creationId xmlns:a16="http://schemas.microsoft.com/office/drawing/2014/main" id="{2B56CA27-C14C-7D4F-B2EF-EAFC85AA470A}"/>
              </a:ext>
            </a:extLst>
          </p:cNvPr>
          <p:cNvSpPr/>
          <p:nvPr/>
        </p:nvSpPr>
        <p:spPr>
          <a:xfrm>
            <a:off x="163446" y="1532033"/>
            <a:ext cx="2486764" cy="369332"/>
          </a:xfrm>
          <a:prstGeom prst="rect">
            <a:avLst/>
          </a:prstGeom>
        </p:spPr>
        <p:txBody>
          <a:bodyPr wrap="square">
            <a:spAutoFit/>
          </a:bodyPr>
          <a:lstStyle/>
          <a:p>
            <a:r>
              <a:rPr lang="zh-CN" altLang="en-US" b="1" dirty="0"/>
              <a:t>分支条件判断</a:t>
            </a:r>
          </a:p>
        </p:txBody>
      </p:sp>
      <p:sp>
        <p:nvSpPr>
          <p:cNvPr id="11" name="文本框 10">
            <a:extLst>
              <a:ext uri="{FF2B5EF4-FFF2-40B4-BE49-F238E27FC236}">
                <a16:creationId xmlns:a16="http://schemas.microsoft.com/office/drawing/2014/main" id="{8CB6020C-9B17-FE48-ACF0-2D13B7CE8AF9}"/>
              </a:ext>
            </a:extLst>
          </p:cNvPr>
          <p:cNvSpPr txBox="1"/>
          <p:nvPr/>
        </p:nvSpPr>
        <p:spPr>
          <a:xfrm>
            <a:off x="10385095" y="883403"/>
            <a:ext cx="1806905" cy="646331"/>
          </a:xfrm>
          <a:prstGeom prst="rect">
            <a:avLst/>
          </a:prstGeom>
          <a:noFill/>
        </p:spPr>
        <p:txBody>
          <a:bodyPr wrap="none" rtlCol="0">
            <a:spAutoFit/>
          </a:bodyPr>
          <a:lstStyle/>
          <a:p>
            <a:pPr marL="685800" lvl="1"/>
            <a:r>
              <a:rPr lang="zh-CN" altLang="en-US" b="1" dirty="0">
                <a:solidFill>
                  <a:schemeClr val="bg1"/>
                </a:solidFill>
              </a:rPr>
              <a:t>流程控制</a:t>
            </a:r>
            <a:endParaRPr kumimoji="1" lang="en-US" altLang="zh-CN" dirty="0">
              <a:solidFill>
                <a:schemeClr val="bg1"/>
              </a:solidFill>
            </a:endParaRPr>
          </a:p>
          <a:p>
            <a:endParaRPr kumimoji="1" lang="zh-CN" altLang="en-US" dirty="0">
              <a:solidFill>
                <a:schemeClr val="bg1"/>
              </a:solidFill>
            </a:endParaRPr>
          </a:p>
        </p:txBody>
      </p:sp>
      <p:pic>
        <p:nvPicPr>
          <p:cNvPr id="13" name="图片 12">
            <a:extLst>
              <a:ext uri="{FF2B5EF4-FFF2-40B4-BE49-F238E27FC236}">
                <a16:creationId xmlns:a16="http://schemas.microsoft.com/office/drawing/2014/main" id="{BDDCA5BF-77E6-3542-B905-14634527E9E8}"/>
              </a:ext>
            </a:extLst>
          </p:cNvPr>
          <p:cNvPicPr>
            <a:picLocks noChangeAspect="1"/>
          </p:cNvPicPr>
          <p:nvPr/>
        </p:nvPicPr>
        <p:blipFill>
          <a:blip r:embed="rId2"/>
          <a:stretch>
            <a:fillRect/>
          </a:stretch>
        </p:blipFill>
        <p:spPr>
          <a:xfrm>
            <a:off x="300420" y="2773013"/>
            <a:ext cx="1905000" cy="901700"/>
          </a:xfrm>
          <a:prstGeom prst="rect">
            <a:avLst/>
          </a:prstGeom>
        </p:spPr>
      </p:pic>
      <p:pic>
        <p:nvPicPr>
          <p:cNvPr id="15" name="图片 14">
            <a:extLst>
              <a:ext uri="{FF2B5EF4-FFF2-40B4-BE49-F238E27FC236}">
                <a16:creationId xmlns:a16="http://schemas.microsoft.com/office/drawing/2014/main" id="{9B2FF8E5-4C50-D844-BF92-66BF5CAE95D8}"/>
              </a:ext>
            </a:extLst>
          </p:cNvPr>
          <p:cNvPicPr>
            <a:picLocks noChangeAspect="1"/>
          </p:cNvPicPr>
          <p:nvPr/>
        </p:nvPicPr>
        <p:blipFill>
          <a:blip r:embed="rId3"/>
          <a:stretch>
            <a:fillRect/>
          </a:stretch>
        </p:blipFill>
        <p:spPr>
          <a:xfrm>
            <a:off x="310083" y="4546361"/>
            <a:ext cx="1308100" cy="520700"/>
          </a:xfrm>
          <a:prstGeom prst="rect">
            <a:avLst/>
          </a:prstGeom>
        </p:spPr>
      </p:pic>
      <p:sp>
        <p:nvSpPr>
          <p:cNvPr id="16" name="矩形 15">
            <a:extLst>
              <a:ext uri="{FF2B5EF4-FFF2-40B4-BE49-F238E27FC236}">
                <a16:creationId xmlns:a16="http://schemas.microsoft.com/office/drawing/2014/main" id="{47D90AD9-A62A-934F-9718-8F206ADAFBA2}"/>
              </a:ext>
            </a:extLst>
          </p:cNvPr>
          <p:cNvSpPr/>
          <p:nvPr/>
        </p:nvSpPr>
        <p:spPr>
          <a:xfrm>
            <a:off x="289302" y="4058868"/>
            <a:ext cx="3910739" cy="369332"/>
          </a:xfrm>
          <a:prstGeom prst="rect">
            <a:avLst/>
          </a:prstGeom>
        </p:spPr>
        <p:txBody>
          <a:bodyPr wrap="square">
            <a:spAutoFit/>
          </a:bodyPr>
          <a:lstStyle/>
          <a:p>
            <a:r>
              <a:rPr lang="zh-CN" altLang="en-US" b="1" dirty="0"/>
              <a:t>循环</a:t>
            </a:r>
          </a:p>
        </p:txBody>
      </p:sp>
      <p:sp>
        <p:nvSpPr>
          <p:cNvPr id="18" name="圆角矩形 17">
            <a:extLst>
              <a:ext uri="{FF2B5EF4-FFF2-40B4-BE49-F238E27FC236}">
                <a16:creationId xmlns:a16="http://schemas.microsoft.com/office/drawing/2014/main" id="{1249945F-7799-9A45-ADF6-86FD17D61873}"/>
              </a:ext>
            </a:extLst>
          </p:cNvPr>
          <p:cNvSpPr/>
          <p:nvPr/>
        </p:nvSpPr>
        <p:spPr>
          <a:xfrm>
            <a:off x="1185620" y="5832216"/>
            <a:ext cx="2929179" cy="85829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600" dirty="0"/>
              <a:t>Go</a:t>
            </a:r>
            <a:r>
              <a:rPr lang="zh-CN" altLang="en-US" sz="1600" dirty="0"/>
              <a:t>中没有</a:t>
            </a:r>
            <a:r>
              <a:rPr lang="en-US" altLang="zh-CN" sz="1600" dirty="0"/>
              <a:t>while</a:t>
            </a:r>
            <a:r>
              <a:rPr lang="zh-CN" altLang="en-US" sz="1600" dirty="0"/>
              <a:t>循环语句，因为</a:t>
            </a:r>
            <a:r>
              <a:rPr lang="en-US" altLang="zh-CN" sz="1600" dirty="0"/>
              <a:t>while</a:t>
            </a:r>
            <a:r>
              <a:rPr lang="zh-CN" altLang="en-US" sz="1600" dirty="0"/>
              <a:t>能做的，</a:t>
            </a:r>
            <a:r>
              <a:rPr lang="en-US" altLang="zh-CN" sz="1600" dirty="0"/>
              <a:t>for</a:t>
            </a:r>
            <a:r>
              <a:rPr lang="zh-CN" altLang="en-US" sz="1600" dirty="0"/>
              <a:t>也可以做到</a:t>
            </a:r>
          </a:p>
        </p:txBody>
      </p:sp>
      <p:cxnSp>
        <p:nvCxnSpPr>
          <p:cNvPr id="19" name="曲线连接符 18">
            <a:extLst>
              <a:ext uri="{FF2B5EF4-FFF2-40B4-BE49-F238E27FC236}">
                <a16:creationId xmlns:a16="http://schemas.microsoft.com/office/drawing/2014/main" id="{8AFD2109-D480-F84D-AF5A-9FB683D0E0F3}"/>
              </a:ext>
            </a:extLst>
          </p:cNvPr>
          <p:cNvCxnSpPr>
            <a:cxnSpLocks/>
            <a:stCxn id="18" idx="1"/>
          </p:cNvCxnSpPr>
          <p:nvPr/>
        </p:nvCxnSpPr>
        <p:spPr>
          <a:xfrm rot="10800000">
            <a:off x="836910" y="5067063"/>
            <a:ext cx="348710" cy="1194302"/>
          </a:xfrm>
          <a:prstGeom prst="curvedConnector2">
            <a:avLst/>
          </a:prstGeom>
          <a:ln w="44450">
            <a:tailEnd type="triangle"/>
          </a:ln>
        </p:spPr>
        <p:style>
          <a:lnRef idx="1">
            <a:schemeClr val="accent1"/>
          </a:lnRef>
          <a:fillRef idx="0">
            <a:schemeClr val="accent1"/>
          </a:fillRef>
          <a:effectRef idx="0">
            <a:schemeClr val="accent1"/>
          </a:effectRef>
          <a:fontRef idx="minor">
            <a:schemeClr val="tx1"/>
          </a:fontRef>
        </p:style>
      </p:cxnSp>
      <p:pic>
        <p:nvPicPr>
          <p:cNvPr id="22" name="图片 21">
            <a:extLst>
              <a:ext uri="{FF2B5EF4-FFF2-40B4-BE49-F238E27FC236}">
                <a16:creationId xmlns:a16="http://schemas.microsoft.com/office/drawing/2014/main" id="{B99AC493-6147-E241-B4A5-2466C52976AE}"/>
              </a:ext>
            </a:extLst>
          </p:cNvPr>
          <p:cNvPicPr>
            <a:picLocks noChangeAspect="1"/>
          </p:cNvPicPr>
          <p:nvPr/>
        </p:nvPicPr>
        <p:blipFill>
          <a:blip r:embed="rId4"/>
          <a:stretch>
            <a:fillRect/>
          </a:stretch>
        </p:blipFill>
        <p:spPr>
          <a:xfrm>
            <a:off x="3882325" y="2722704"/>
            <a:ext cx="2819400" cy="1854200"/>
          </a:xfrm>
          <a:prstGeom prst="rect">
            <a:avLst/>
          </a:prstGeom>
        </p:spPr>
      </p:pic>
      <p:cxnSp>
        <p:nvCxnSpPr>
          <p:cNvPr id="23" name="曲线连接符 22">
            <a:extLst>
              <a:ext uri="{FF2B5EF4-FFF2-40B4-BE49-F238E27FC236}">
                <a16:creationId xmlns:a16="http://schemas.microsoft.com/office/drawing/2014/main" id="{8BFD86CD-C103-BB46-80F2-1736F978228B}"/>
              </a:ext>
            </a:extLst>
          </p:cNvPr>
          <p:cNvCxnSpPr>
            <a:cxnSpLocks/>
            <a:stCxn id="13" idx="3"/>
            <a:endCxn id="22" idx="1"/>
          </p:cNvCxnSpPr>
          <p:nvPr/>
        </p:nvCxnSpPr>
        <p:spPr>
          <a:xfrm>
            <a:off x="2205420" y="3223863"/>
            <a:ext cx="1676905" cy="425941"/>
          </a:xfrm>
          <a:prstGeom prst="curvedConnector3">
            <a:avLst>
              <a:gd name="adj1" fmla="val 50000"/>
            </a:avLst>
          </a:prstGeom>
          <a:ln w="44450">
            <a:tailEnd type="triangle"/>
          </a:ln>
        </p:spPr>
        <p:style>
          <a:lnRef idx="1">
            <a:schemeClr val="accent1"/>
          </a:lnRef>
          <a:fillRef idx="0">
            <a:schemeClr val="accent1"/>
          </a:fillRef>
          <a:effectRef idx="0">
            <a:schemeClr val="accent1"/>
          </a:effectRef>
          <a:fontRef idx="minor">
            <a:schemeClr val="tx1"/>
          </a:fontRef>
        </p:style>
      </p:cxnSp>
      <p:sp>
        <p:nvSpPr>
          <p:cNvPr id="26" name="圆角矩形 25">
            <a:extLst>
              <a:ext uri="{FF2B5EF4-FFF2-40B4-BE49-F238E27FC236}">
                <a16:creationId xmlns:a16="http://schemas.microsoft.com/office/drawing/2014/main" id="{AA3C7289-2081-694C-A4BC-DC0A32A3C838}"/>
              </a:ext>
            </a:extLst>
          </p:cNvPr>
          <p:cNvSpPr/>
          <p:nvPr/>
        </p:nvSpPr>
        <p:spPr>
          <a:xfrm>
            <a:off x="5133028" y="5235065"/>
            <a:ext cx="2929179" cy="85829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600" dirty="0"/>
              <a:t>Go</a:t>
            </a:r>
            <a:r>
              <a:rPr lang="zh-CN" altLang="en-US" sz="1600" dirty="0"/>
              <a:t>的</a:t>
            </a:r>
            <a:r>
              <a:rPr lang="en-US" altLang="zh-CN" sz="1600" dirty="0"/>
              <a:t>switch</a:t>
            </a:r>
            <a:r>
              <a:rPr lang="zh-CN" altLang="en-US" sz="1600" dirty="0"/>
              <a:t>不需要</a:t>
            </a:r>
            <a:r>
              <a:rPr lang="en-US" altLang="zh-CN" sz="1600" dirty="0"/>
              <a:t>break</a:t>
            </a:r>
            <a:r>
              <a:rPr lang="zh-CN" altLang="en-US" sz="1600" dirty="0"/>
              <a:t>中断跳出</a:t>
            </a:r>
          </a:p>
        </p:txBody>
      </p:sp>
      <p:cxnSp>
        <p:nvCxnSpPr>
          <p:cNvPr id="27" name="曲线连接符 26">
            <a:extLst>
              <a:ext uri="{FF2B5EF4-FFF2-40B4-BE49-F238E27FC236}">
                <a16:creationId xmlns:a16="http://schemas.microsoft.com/office/drawing/2014/main" id="{9BCFB78F-ED7C-7044-9D82-31471ECE23F9}"/>
              </a:ext>
            </a:extLst>
          </p:cNvPr>
          <p:cNvCxnSpPr>
            <a:cxnSpLocks/>
            <a:stCxn id="26" idx="1"/>
            <a:endCxn id="22" idx="2"/>
          </p:cNvCxnSpPr>
          <p:nvPr/>
        </p:nvCxnSpPr>
        <p:spPr>
          <a:xfrm rot="10800000" flipH="1">
            <a:off x="5133027" y="4576904"/>
            <a:ext cx="158997" cy="1087310"/>
          </a:xfrm>
          <a:prstGeom prst="curvedConnector4">
            <a:avLst>
              <a:gd name="adj1" fmla="val -143776"/>
              <a:gd name="adj2" fmla="val 69734"/>
            </a:avLst>
          </a:prstGeom>
          <a:ln w="44450">
            <a:tailEnd type="triangle"/>
          </a:ln>
        </p:spPr>
        <p:style>
          <a:lnRef idx="1">
            <a:schemeClr val="accent1"/>
          </a:lnRef>
          <a:fillRef idx="0">
            <a:schemeClr val="accent1"/>
          </a:fillRef>
          <a:effectRef idx="0">
            <a:schemeClr val="accent1"/>
          </a:effectRef>
          <a:fontRef idx="minor">
            <a:schemeClr val="tx1"/>
          </a:fontRef>
        </p:style>
      </p:cxnSp>
      <p:pic>
        <p:nvPicPr>
          <p:cNvPr id="38" name="图片 37">
            <a:extLst>
              <a:ext uri="{FF2B5EF4-FFF2-40B4-BE49-F238E27FC236}">
                <a16:creationId xmlns:a16="http://schemas.microsoft.com/office/drawing/2014/main" id="{C11B21E7-1A26-9444-A976-6908BF9B0705}"/>
              </a:ext>
            </a:extLst>
          </p:cNvPr>
          <p:cNvPicPr>
            <a:picLocks noChangeAspect="1"/>
          </p:cNvPicPr>
          <p:nvPr/>
        </p:nvPicPr>
        <p:blipFill>
          <a:blip r:embed="rId5"/>
          <a:stretch>
            <a:fillRect/>
          </a:stretch>
        </p:blipFill>
        <p:spPr>
          <a:xfrm>
            <a:off x="8062207" y="2120380"/>
            <a:ext cx="3187700" cy="2133600"/>
          </a:xfrm>
          <a:prstGeom prst="rect">
            <a:avLst/>
          </a:prstGeom>
        </p:spPr>
      </p:pic>
      <p:cxnSp>
        <p:nvCxnSpPr>
          <p:cNvPr id="39" name="曲线连接符 38">
            <a:extLst>
              <a:ext uri="{FF2B5EF4-FFF2-40B4-BE49-F238E27FC236}">
                <a16:creationId xmlns:a16="http://schemas.microsoft.com/office/drawing/2014/main" id="{77498C7C-25D9-A144-A169-3D7705C19208}"/>
              </a:ext>
            </a:extLst>
          </p:cNvPr>
          <p:cNvCxnSpPr>
            <a:cxnSpLocks/>
            <a:stCxn id="22" idx="3"/>
            <a:endCxn id="38" idx="1"/>
          </p:cNvCxnSpPr>
          <p:nvPr/>
        </p:nvCxnSpPr>
        <p:spPr>
          <a:xfrm flipV="1">
            <a:off x="6701725" y="3187180"/>
            <a:ext cx="1360482" cy="462624"/>
          </a:xfrm>
          <a:prstGeom prst="curvedConnector3">
            <a:avLst>
              <a:gd name="adj1" fmla="val 50000"/>
            </a:avLst>
          </a:prstGeom>
          <a:ln w="44450">
            <a:tailEnd type="triangle"/>
          </a:ln>
        </p:spPr>
        <p:style>
          <a:lnRef idx="1">
            <a:schemeClr val="accent1"/>
          </a:lnRef>
          <a:fillRef idx="0">
            <a:schemeClr val="accent1"/>
          </a:fillRef>
          <a:effectRef idx="0">
            <a:schemeClr val="accent1"/>
          </a:effectRef>
          <a:fontRef idx="minor">
            <a:schemeClr val="tx1"/>
          </a:fontRef>
        </p:style>
      </p:cxnSp>
      <p:sp>
        <p:nvSpPr>
          <p:cNvPr id="43" name="圆角矩形 42">
            <a:extLst>
              <a:ext uri="{FF2B5EF4-FFF2-40B4-BE49-F238E27FC236}">
                <a16:creationId xmlns:a16="http://schemas.microsoft.com/office/drawing/2014/main" id="{0731BB31-F422-1B4C-B745-833F4E10FFEE}"/>
              </a:ext>
            </a:extLst>
          </p:cNvPr>
          <p:cNvSpPr/>
          <p:nvPr/>
        </p:nvSpPr>
        <p:spPr>
          <a:xfrm>
            <a:off x="8695055" y="4805916"/>
            <a:ext cx="2929179" cy="85829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dirty="0"/>
              <a:t>如果不</a:t>
            </a:r>
            <a:r>
              <a:rPr lang="en-US" altLang="zh-CN" sz="1600" dirty="0"/>
              <a:t>break</a:t>
            </a:r>
            <a:r>
              <a:rPr lang="zh-CN" altLang="en-US" sz="1600" dirty="0"/>
              <a:t>，可以通过</a:t>
            </a:r>
            <a:r>
              <a:rPr lang="en-US" altLang="zh-CN" sz="1600" dirty="0" err="1"/>
              <a:t>fallthrough</a:t>
            </a:r>
            <a:r>
              <a:rPr lang="zh-CN" altLang="en-US" sz="1600" dirty="0"/>
              <a:t>继续下游的</a:t>
            </a:r>
            <a:r>
              <a:rPr lang="en-US" altLang="zh-CN" sz="1600" dirty="0"/>
              <a:t>case</a:t>
            </a:r>
            <a:endParaRPr lang="zh-CN" altLang="en-US" sz="1600" dirty="0"/>
          </a:p>
        </p:txBody>
      </p:sp>
      <p:cxnSp>
        <p:nvCxnSpPr>
          <p:cNvPr id="44" name="曲线连接符 43">
            <a:extLst>
              <a:ext uri="{FF2B5EF4-FFF2-40B4-BE49-F238E27FC236}">
                <a16:creationId xmlns:a16="http://schemas.microsoft.com/office/drawing/2014/main" id="{79E04DF7-9CFB-524A-9EFB-30F376AE2F98}"/>
              </a:ext>
            </a:extLst>
          </p:cNvPr>
          <p:cNvCxnSpPr>
            <a:cxnSpLocks/>
            <a:stCxn id="43" idx="0"/>
            <a:endCxn id="38" idx="2"/>
          </p:cNvCxnSpPr>
          <p:nvPr/>
        </p:nvCxnSpPr>
        <p:spPr>
          <a:xfrm rot="16200000" flipV="1">
            <a:off x="9631883" y="4278154"/>
            <a:ext cx="551936" cy="503588"/>
          </a:xfrm>
          <a:prstGeom prst="curvedConnector3">
            <a:avLst>
              <a:gd name="adj1" fmla="val 50000"/>
            </a:avLst>
          </a:prstGeom>
          <a:ln w="44450">
            <a:tailEnd type="triangle"/>
          </a:ln>
        </p:spPr>
        <p:style>
          <a:lnRef idx="1">
            <a:schemeClr val="accent1"/>
          </a:lnRef>
          <a:fillRef idx="0">
            <a:schemeClr val="accent1"/>
          </a:fillRef>
          <a:effectRef idx="0">
            <a:schemeClr val="accent1"/>
          </a:effectRef>
          <a:fontRef idx="minor">
            <a:schemeClr val="tx1"/>
          </a:fontRef>
        </p:style>
      </p:cxnSp>
      <p:sp>
        <p:nvSpPr>
          <p:cNvPr id="49" name="内容占位符 2">
            <a:extLst>
              <a:ext uri="{FF2B5EF4-FFF2-40B4-BE49-F238E27FC236}">
                <a16:creationId xmlns:a16="http://schemas.microsoft.com/office/drawing/2014/main" id="{D8715B14-41AE-9A4E-886C-F7A0ECFDE7DC}"/>
              </a:ext>
            </a:extLst>
          </p:cNvPr>
          <p:cNvSpPr txBox="1">
            <a:spLocks/>
          </p:cNvSpPr>
          <p:nvPr/>
        </p:nvSpPr>
        <p:spPr>
          <a:xfrm>
            <a:off x="5008597" y="6431104"/>
            <a:ext cx="3995919" cy="374260"/>
          </a:xfrm>
          <a:prstGeom prst="rect">
            <a:avLst/>
          </a:prstGeom>
        </p:spPr>
        <p:txBody>
          <a:bodyPr vert="horz" lIns="0" tIns="0" rIns="0" bIns="0" rtlCol="0">
            <a:normAutofit/>
          </a:bodyPr>
          <a:lstStyle>
            <a:lvl1pPr marL="0" indent="0" algn="l" defTabSz="914400" rtl="0" eaLnBrk="1" latinLnBrk="0" hangingPunct="1">
              <a:lnSpc>
                <a:spcPct val="130000"/>
              </a:lnSpc>
              <a:spcBef>
                <a:spcPts val="500"/>
              </a:spcBef>
              <a:spcAft>
                <a:spcPts val="1000"/>
              </a:spcAft>
              <a:buFont typeface="Arial" panose="020B0604020202020204" pitchFamily="34" charset="0"/>
              <a:buNone/>
              <a:defRPr sz="16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1pPr>
            <a:lvl2pPr marL="685800" indent="-228600" algn="l" defTabSz="914400" rtl="0" eaLnBrk="1" latinLnBrk="0" hangingPunct="1">
              <a:lnSpc>
                <a:spcPct val="130000"/>
              </a:lnSpc>
              <a:spcBef>
                <a:spcPts val="500"/>
              </a:spcBef>
              <a:spcAft>
                <a:spcPts val="1000"/>
              </a:spcAft>
              <a:buFont typeface="Arial" panose="020B0604020202020204" pitchFamily="34" charset="0"/>
              <a:buChar char="•"/>
              <a:defRPr sz="14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2pPr>
            <a:lvl3pPr marL="1143000" indent="-228600" algn="l" defTabSz="914400" rtl="0" eaLnBrk="1" latinLnBrk="0" hangingPunct="1">
              <a:lnSpc>
                <a:spcPct val="130000"/>
              </a:lnSpc>
              <a:spcBef>
                <a:spcPct val="30000"/>
              </a:spcBef>
              <a:spcAft>
                <a:spcPts val="1000"/>
              </a:spcAft>
              <a:buFont typeface="Arial" panose="020B0604020202020204" pitchFamily="34" charset="0"/>
              <a:buChar char="•"/>
              <a:defRPr sz="12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3pPr>
            <a:lvl4pPr marL="1600200" indent="-228600" algn="l" defTabSz="914400" rtl="0" eaLnBrk="1" latinLnBrk="0" hangingPunct="1">
              <a:lnSpc>
                <a:spcPct val="130000"/>
              </a:lnSpc>
              <a:spcBef>
                <a:spcPct val="30000"/>
              </a:spcBef>
              <a:spcAft>
                <a:spcPts val="1000"/>
              </a:spcAft>
              <a:buFont typeface="Arial" panose="020B0604020202020204" pitchFamily="34" charset="0"/>
              <a:buChar char="•"/>
              <a:defRPr sz="11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4pPr>
            <a:lvl5pPr marL="2057400" indent="-228600" algn="l" defTabSz="914400" rtl="0" eaLnBrk="1" latinLnBrk="0" hangingPunct="1">
              <a:lnSpc>
                <a:spcPct val="130000"/>
              </a:lnSpc>
              <a:spcBef>
                <a:spcPct val="30000"/>
              </a:spcBef>
              <a:spcAft>
                <a:spcPts val="1000"/>
              </a:spcAft>
              <a:buFont typeface="Arial" panose="020B0604020202020204" pitchFamily="34" charset="0"/>
              <a:buChar char="•"/>
              <a:defRPr sz="11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r>
              <a:rPr lang="en-US" altLang="zh-CN" i="1" dirty="0">
                <a:solidFill>
                  <a:srgbClr val="FF0000"/>
                </a:solidFill>
              </a:rPr>
              <a:t>select</a:t>
            </a:r>
            <a:r>
              <a:rPr lang="zh-CN" altLang="en-US" i="1" dirty="0"/>
              <a:t>控制结构我们放到后面并发控制讲解</a:t>
            </a:r>
          </a:p>
        </p:txBody>
      </p:sp>
    </p:spTree>
    <p:extLst>
      <p:ext uri="{BB962C8B-B14F-4D97-AF65-F5344CB8AC3E}">
        <p14:creationId xmlns:p14="http://schemas.microsoft.com/office/powerpoint/2010/main" val="37858478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1FA9B0-D1AA-3443-82CC-398D90FD65C5}"/>
              </a:ext>
            </a:extLst>
          </p:cNvPr>
          <p:cNvSpPr>
            <a:spLocks noGrp="1"/>
          </p:cNvSpPr>
          <p:nvPr>
            <p:ph type="title"/>
          </p:nvPr>
        </p:nvSpPr>
        <p:spPr/>
        <p:txBody>
          <a:bodyPr/>
          <a:lstStyle/>
          <a:p>
            <a:r>
              <a:rPr kumimoji="1" lang="en-US" altLang="zh-CN" dirty="0"/>
              <a:t>Go</a:t>
            </a:r>
            <a:r>
              <a:rPr kumimoji="1" lang="zh-CN" altLang="en-US" dirty="0"/>
              <a:t> 简要入门</a:t>
            </a:r>
          </a:p>
        </p:txBody>
      </p:sp>
      <p:sp>
        <p:nvSpPr>
          <p:cNvPr id="3" name="内容占位符 2">
            <a:extLst>
              <a:ext uri="{FF2B5EF4-FFF2-40B4-BE49-F238E27FC236}">
                <a16:creationId xmlns:a16="http://schemas.microsoft.com/office/drawing/2014/main" id="{E9C166B0-B6CD-0A4E-9306-2AD4C73D5479}"/>
              </a:ext>
            </a:extLst>
          </p:cNvPr>
          <p:cNvSpPr>
            <a:spLocks noGrp="1"/>
          </p:cNvSpPr>
          <p:nvPr>
            <p:ph idx="1"/>
          </p:nvPr>
        </p:nvSpPr>
        <p:spPr/>
        <p:txBody>
          <a:bodyPr>
            <a:normAutofit fontScale="92500" lnSpcReduction="20000"/>
          </a:bodyPr>
          <a:lstStyle/>
          <a:p>
            <a:pPr marL="342900" indent="-342900">
              <a:buAutoNum type="arabicPeriod"/>
            </a:pPr>
            <a:r>
              <a:rPr kumimoji="1" lang="en-US" altLang="zh-CN" dirty="0"/>
              <a:t>Golang</a:t>
            </a:r>
            <a:r>
              <a:rPr kumimoji="1" lang="zh-CN" altLang="en-US" dirty="0"/>
              <a:t> 的历史</a:t>
            </a:r>
            <a:endParaRPr kumimoji="1" lang="en-US" altLang="zh-CN" dirty="0"/>
          </a:p>
          <a:p>
            <a:pPr marL="342900" indent="-342900">
              <a:buFont typeface="Arial" panose="020B0604020202020204" pitchFamily="34" charset="0"/>
              <a:buAutoNum type="arabicPeriod"/>
            </a:pPr>
            <a:r>
              <a:rPr kumimoji="1" lang="zh-CN" altLang="en-US" dirty="0"/>
              <a:t>配置开发环境</a:t>
            </a:r>
            <a:endParaRPr kumimoji="1" lang="en-US" altLang="zh-CN" dirty="0"/>
          </a:p>
          <a:p>
            <a:pPr marL="342900" indent="-342900">
              <a:buAutoNum type="arabicPeriod"/>
            </a:pPr>
            <a:r>
              <a:rPr kumimoji="1" lang="en-US" altLang="zh-CN" dirty="0"/>
              <a:t>Golang</a:t>
            </a:r>
            <a:r>
              <a:rPr kumimoji="1" lang="zh-CN" altLang="en-US" dirty="0"/>
              <a:t> 的特点</a:t>
            </a:r>
            <a:endParaRPr kumimoji="1" lang="en-US" altLang="zh-CN" dirty="0"/>
          </a:p>
          <a:p>
            <a:pPr marL="342900" indent="-342900">
              <a:buAutoNum type="arabicPeriod"/>
            </a:pPr>
            <a:r>
              <a:rPr kumimoji="1" lang="zh-CN" altLang="en-US" dirty="0"/>
              <a:t>主要特性介绍</a:t>
            </a:r>
            <a:endParaRPr kumimoji="1" lang="en-US" altLang="zh-CN" dirty="0"/>
          </a:p>
          <a:p>
            <a:pPr marL="1028700" lvl="1" indent="-342900">
              <a:buAutoNum type="arabicPeriod"/>
            </a:pPr>
            <a:r>
              <a:rPr kumimoji="1" lang="en-US" altLang="zh-CN" dirty="0"/>
              <a:t>Hello</a:t>
            </a:r>
            <a:r>
              <a:rPr kumimoji="1" lang="zh-CN" altLang="en-US" dirty="0"/>
              <a:t> </a:t>
            </a:r>
            <a:r>
              <a:rPr kumimoji="1" lang="en-US" altLang="zh-CN" dirty="0"/>
              <a:t>World</a:t>
            </a:r>
            <a:r>
              <a:rPr kumimoji="1" lang="zh-CN" altLang="en-US" dirty="0"/>
              <a:t>与跨平台编译</a:t>
            </a:r>
            <a:endParaRPr kumimoji="1" lang="en-US" altLang="zh-CN" dirty="0"/>
          </a:p>
          <a:p>
            <a:pPr marL="1028700" lvl="1" indent="-342900">
              <a:buAutoNum type="arabicPeriod"/>
            </a:pPr>
            <a:r>
              <a:rPr kumimoji="1" lang="zh-CN" altLang="en-US" dirty="0"/>
              <a:t>基础数据类型和要素</a:t>
            </a:r>
            <a:endParaRPr kumimoji="1" lang="en-US" altLang="zh-CN" dirty="0"/>
          </a:p>
          <a:p>
            <a:pPr marL="1028700" lvl="1" indent="-342900">
              <a:buAutoNum type="arabicPeriod"/>
            </a:pPr>
            <a:r>
              <a:rPr kumimoji="1" lang="zh-CN" altLang="en-US" dirty="0"/>
              <a:t>流程控制</a:t>
            </a:r>
            <a:endParaRPr kumimoji="1" lang="en-US" altLang="zh-CN" dirty="0"/>
          </a:p>
          <a:p>
            <a:pPr marL="1028700" lvl="1" indent="-342900">
              <a:buAutoNum type="arabicPeriod"/>
            </a:pPr>
            <a:r>
              <a:rPr kumimoji="1" lang="zh-CN" altLang="en-US" dirty="0"/>
              <a:t>函数、结构体、接口</a:t>
            </a:r>
            <a:endParaRPr kumimoji="1" lang="en-US" altLang="zh-CN" dirty="0"/>
          </a:p>
          <a:p>
            <a:pPr marL="1028700" lvl="1" indent="-342900">
              <a:buAutoNum type="arabicPeriod"/>
            </a:pPr>
            <a:r>
              <a:rPr kumimoji="1" lang="zh-CN" altLang="en-US" dirty="0"/>
              <a:t>并发编程</a:t>
            </a:r>
            <a:endParaRPr kumimoji="1" lang="en-US" altLang="zh-CN" dirty="0"/>
          </a:p>
          <a:p>
            <a:pPr marL="1028700" lvl="1" indent="-342900">
              <a:buAutoNum type="arabicPeriod"/>
            </a:pPr>
            <a:r>
              <a:rPr kumimoji="1" lang="zh-CN" altLang="en-US" dirty="0"/>
              <a:t>单元测试</a:t>
            </a:r>
            <a:endParaRPr kumimoji="1" lang="en-US" altLang="zh-CN" dirty="0"/>
          </a:p>
          <a:p>
            <a:pPr marL="1028700" lvl="1" indent="-342900">
              <a:buAutoNum type="arabicPeriod"/>
            </a:pPr>
            <a:endParaRPr kumimoji="1" lang="en-US" altLang="zh-CN" dirty="0"/>
          </a:p>
          <a:p>
            <a:pPr marL="342900" indent="-342900">
              <a:buAutoNum type="arabicPeriod"/>
            </a:pPr>
            <a:endParaRPr kumimoji="1" lang="zh-CN" altLang="en-US" dirty="0"/>
          </a:p>
        </p:txBody>
      </p:sp>
      <p:sp>
        <p:nvSpPr>
          <p:cNvPr id="6" name="Google Shape;310;p32">
            <a:extLst>
              <a:ext uri="{FF2B5EF4-FFF2-40B4-BE49-F238E27FC236}">
                <a16:creationId xmlns:a16="http://schemas.microsoft.com/office/drawing/2014/main" id="{D8F1F9B4-1D1D-D545-AF6B-94897694E82E}"/>
              </a:ext>
            </a:extLst>
          </p:cNvPr>
          <p:cNvSpPr txBox="1">
            <a:spLocks noGrp="1"/>
          </p:cNvSpPr>
          <p:nvPr>
            <p:ph type="sldNum" idx="12"/>
          </p:nvPr>
        </p:nvSpPr>
        <p:spPr>
          <a:xfrm>
            <a:off x="223977" y="6147405"/>
            <a:ext cx="731600" cy="524800"/>
          </a:xfrm>
          <a:prstGeom prst="rect">
            <a:avLst/>
          </a:prstGeom>
          <a:noFill/>
          <a:ln>
            <a:noFill/>
          </a:ln>
        </p:spPr>
        <p:txBody>
          <a:bodyPr spcFirstLastPara="1" vert="horz" wrap="square" lIns="121900" tIns="121900" rIns="121900" bIns="121900" rtlCol="0" anchor="ctr" anchorCtr="0">
            <a:noAutofit/>
          </a:bodyPr>
          <a:lstStyle/>
          <a:p>
            <a:fld id="{00000000-1234-1234-1234-123412341234}" type="slidenum">
              <a:rPr lang="en-US" smtClean="0"/>
              <a:pPr/>
              <a:t>3</a:t>
            </a:fld>
            <a:endParaRPr lang="en-US" dirty="0"/>
          </a:p>
        </p:txBody>
      </p:sp>
    </p:spTree>
    <p:extLst>
      <p:ext uri="{BB962C8B-B14F-4D97-AF65-F5344CB8AC3E}">
        <p14:creationId xmlns:p14="http://schemas.microsoft.com/office/powerpoint/2010/main" val="37858356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8E64BE-2B7B-CD44-B74E-FC0BAAA3E98A}"/>
              </a:ext>
            </a:extLst>
          </p:cNvPr>
          <p:cNvSpPr>
            <a:spLocks noGrp="1"/>
          </p:cNvSpPr>
          <p:nvPr>
            <p:ph type="title"/>
          </p:nvPr>
        </p:nvSpPr>
        <p:spPr/>
        <p:txBody>
          <a:bodyPr/>
          <a:lstStyle/>
          <a:p>
            <a:r>
              <a:rPr kumimoji="1" lang="zh-CN" altLang="en-US" dirty="0"/>
              <a:t>主要特性介绍</a:t>
            </a:r>
          </a:p>
        </p:txBody>
      </p:sp>
      <p:sp>
        <p:nvSpPr>
          <p:cNvPr id="3" name="内容占位符 2">
            <a:extLst>
              <a:ext uri="{FF2B5EF4-FFF2-40B4-BE49-F238E27FC236}">
                <a16:creationId xmlns:a16="http://schemas.microsoft.com/office/drawing/2014/main" id="{EF96F546-0F2F-EA43-82FB-224D2E01343C}"/>
              </a:ext>
            </a:extLst>
          </p:cNvPr>
          <p:cNvSpPr>
            <a:spLocks noGrp="1"/>
          </p:cNvSpPr>
          <p:nvPr>
            <p:ph idx="1"/>
          </p:nvPr>
        </p:nvSpPr>
        <p:spPr>
          <a:xfrm>
            <a:off x="0" y="1532114"/>
            <a:ext cx="4334933" cy="4351338"/>
          </a:xfrm>
        </p:spPr>
        <p:txBody>
          <a:bodyPr/>
          <a:lstStyle/>
          <a:p>
            <a:pPr marL="1028700" lvl="1" indent="-342900">
              <a:buAutoNum type="arabicPeriod"/>
            </a:pPr>
            <a:r>
              <a:rPr kumimoji="1" lang="zh-CN" altLang="en-US" dirty="0"/>
              <a:t>你好世界与编译</a:t>
            </a:r>
            <a:endParaRPr kumimoji="1" lang="en-US" altLang="zh-CN" dirty="0"/>
          </a:p>
          <a:p>
            <a:pPr marL="1028700" lvl="1" indent="-342900">
              <a:buFont typeface="Arial" panose="020B0604020202020204" pitchFamily="34" charset="0"/>
              <a:buAutoNum type="arabicPeriod"/>
            </a:pPr>
            <a:r>
              <a:rPr kumimoji="1" lang="zh-CN" altLang="en-US" dirty="0"/>
              <a:t>基本数据类型和要素</a:t>
            </a:r>
            <a:endParaRPr kumimoji="1" lang="en-US" altLang="zh-CN" dirty="0"/>
          </a:p>
          <a:p>
            <a:pPr marL="1028700" lvl="1" indent="-342900">
              <a:buFont typeface="Arial" panose="020B0604020202020204" pitchFamily="34" charset="0"/>
              <a:buAutoNum type="arabicPeriod"/>
            </a:pPr>
            <a:r>
              <a:rPr kumimoji="1" lang="zh-CN" altLang="en-US" dirty="0"/>
              <a:t>流程控制</a:t>
            </a:r>
            <a:endParaRPr kumimoji="1" lang="en-US" altLang="zh-CN" dirty="0"/>
          </a:p>
          <a:p>
            <a:pPr marL="1028700" lvl="1" indent="-342900">
              <a:buAutoNum type="arabicPeriod"/>
            </a:pPr>
            <a:r>
              <a:rPr lang="zh-CN" altLang="en-US" b="1" dirty="0">
                <a:solidFill>
                  <a:schemeClr val="accent1">
                    <a:lumMod val="75000"/>
                  </a:schemeClr>
                </a:solidFill>
              </a:rPr>
              <a:t>函数、结构体、接口</a:t>
            </a:r>
            <a:endParaRPr lang="en-US" altLang="zh-CN" b="1" dirty="0">
              <a:solidFill>
                <a:schemeClr val="accent1">
                  <a:lumMod val="75000"/>
                </a:schemeClr>
              </a:solidFill>
            </a:endParaRPr>
          </a:p>
          <a:p>
            <a:pPr marL="1028700" lvl="1" indent="-342900">
              <a:buAutoNum type="arabicPeriod"/>
            </a:pPr>
            <a:r>
              <a:rPr kumimoji="1" lang="zh-CN" altLang="en-US" dirty="0"/>
              <a:t>并发编程</a:t>
            </a:r>
            <a:endParaRPr kumimoji="1" lang="en-US" altLang="zh-CN" dirty="0"/>
          </a:p>
          <a:p>
            <a:pPr marL="1028700" lvl="1" indent="-342900">
              <a:buAutoNum type="arabicPeriod"/>
            </a:pPr>
            <a:r>
              <a:rPr kumimoji="1" lang="zh-CN" altLang="en-US" dirty="0"/>
              <a:t>单元测试</a:t>
            </a:r>
            <a:endParaRPr kumimoji="1" lang="en-US" altLang="zh-CN" dirty="0"/>
          </a:p>
        </p:txBody>
      </p:sp>
    </p:spTree>
    <p:extLst>
      <p:ext uri="{BB962C8B-B14F-4D97-AF65-F5344CB8AC3E}">
        <p14:creationId xmlns:p14="http://schemas.microsoft.com/office/powerpoint/2010/main" val="5320004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a:extLst>
              <a:ext uri="{FF2B5EF4-FFF2-40B4-BE49-F238E27FC236}">
                <a16:creationId xmlns:a16="http://schemas.microsoft.com/office/drawing/2014/main" id="{020C67EA-4AF9-6A44-B499-D6B72915BF65}"/>
              </a:ext>
            </a:extLst>
          </p:cNvPr>
          <p:cNvSpPr>
            <a:spLocks noGrp="1"/>
          </p:cNvSpPr>
          <p:nvPr>
            <p:ph type="title"/>
          </p:nvPr>
        </p:nvSpPr>
        <p:spPr>
          <a:xfrm>
            <a:off x="604434" y="0"/>
            <a:ext cx="6214055" cy="1208868"/>
          </a:xfrm>
        </p:spPr>
        <p:txBody>
          <a:bodyPr/>
          <a:lstStyle/>
          <a:p>
            <a:r>
              <a:rPr kumimoji="1" lang="zh-CN" altLang="en-US" dirty="0"/>
              <a:t>主要特性介绍</a:t>
            </a:r>
          </a:p>
        </p:txBody>
      </p:sp>
      <p:sp>
        <p:nvSpPr>
          <p:cNvPr id="2" name="矩形 1">
            <a:extLst>
              <a:ext uri="{FF2B5EF4-FFF2-40B4-BE49-F238E27FC236}">
                <a16:creationId xmlns:a16="http://schemas.microsoft.com/office/drawing/2014/main" id="{2B56CA27-C14C-7D4F-B2EF-EAFC85AA470A}"/>
              </a:ext>
            </a:extLst>
          </p:cNvPr>
          <p:cNvSpPr/>
          <p:nvPr/>
        </p:nvSpPr>
        <p:spPr>
          <a:xfrm>
            <a:off x="163446" y="1532033"/>
            <a:ext cx="2486764" cy="369332"/>
          </a:xfrm>
          <a:prstGeom prst="rect">
            <a:avLst/>
          </a:prstGeom>
        </p:spPr>
        <p:txBody>
          <a:bodyPr wrap="square">
            <a:spAutoFit/>
          </a:bodyPr>
          <a:lstStyle/>
          <a:p>
            <a:r>
              <a:rPr lang="zh-CN" altLang="en-US" b="1" dirty="0"/>
              <a:t>函数（</a:t>
            </a:r>
            <a:r>
              <a:rPr lang="en-US" altLang="zh-CN" b="1" dirty="0" err="1"/>
              <a:t>func</a:t>
            </a:r>
            <a:r>
              <a:rPr lang="zh-CN" altLang="en-US" b="1" dirty="0"/>
              <a:t>）</a:t>
            </a:r>
          </a:p>
        </p:txBody>
      </p:sp>
      <p:sp>
        <p:nvSpPr>
          <p:cNvPr id="12" name="内容占位符 2">
            <a:extLst>
              <a:ext uri="{FF2B5EF4-FFF2-40B4-BE49-F238E27FC236}">
                <a16:creationId xmlns:a16="http://schemas.microsoft.com/office/drawing/2014/main" id="{073C2447-87A0-A844-A22C-648555930022}"/>
              </a:ext>
            </a:extLst>
          </p:cNvPr>
          <p:cNvSpPr>
            <a:spLocks noGrp="1"/>
          </p:cNvSpPr>
          <p:nvPr>
            <p:ph idx="1"/>
          </p:nvPr>
        </p:nvSpPr>
        <p:spPr>
          <a:xfrm>
            <a:off x="310083" y="2044189"/>
            <a:ext cx="6075219" cy="369332"/>
          </a:xfrm>
        </p:spPr>
        <p:txBody>
          <a:bodyPr>
            <a:normAutofit/>
          </a:bodyPr>
          <a:lstStyle/>
          <a:p>
            <a:r>
              <a:rPr lang="en" altLang="zh-CN" dirty="0"/>
              <a:t>Go</a:t>
            </a:r>
            <a:r>
              <a:rPr lang="zh-CN" altLang="en-US" dirty="0"/>
              <a:t>函数类型有三种：普通函数、匿名函数、方法（结构体的函数）。</a:t>
            </a:r>
            <a:endParaRPr lang="zh-CN" altLang="en-US" b="1" dirty="0"/>
          </a:p>
        </p:txBody>
      </p:sp>
      <p:sp>
        <p:nvSpPr>
          <p:cNvPr id="13" name="文本框 12">
            <a:extLst>
              <a:ext uri="{FF2B5EF4-FFF2-40B4-BE49-F238E27FC236}">
                <a16:creationId xmlns:a16="http://schemas.microsoft.com/office/drawing/2014/main" id="{5A5A3648-34AD-C547-871C-37F0A7D3A94A}"/>
              </a:ext>
            </a:extLst>
          </p:cNvPr>
          <p:cNvSpPr txBox="1"/>
          <p:nvPr/>
        </p:nvSpPr>
        <p:spPr>
          <a:xfrm>
            <a:off x="9222917" y="917662"/>
            <a:ext cx="2969083" cy="646331"/>
          </a:xfrm>
          <a:prstGeom prst="rect">
            <a:avLst/>
          </a:prstGeom>
          <a:noFill/>
        </p:spPr>
        <p:txBody>
          <a:bodyPr wrap="none" rtlCol="0">
            <a:spAutoFit/>
          </a:bodyPr>
          <a:lstStyle/>
          <a:p>
            <a:pPr marL="685800" lvl="1"/>
            <a:r>
              <a:rPr lang="zh-CN" altLang="en-US" b="1" dirty="0">
                <a:solidFill>
                  <a:schemeClr val="bg1"/>
                </a:solidFill>
              </a:rPr>
              <a:t>函数、结构体、接口</a:t>
            </a:r>
            <a:endParaRPr kumimoji="1" lang="en-US" altLang="zh-CN" dirty="0">
              <a:solidFill>
                <a:schemeClr val="bg1"/>
              </a:solidFill>
            </a:endParaRPr>
          </a:p>
          <a:p>
            <a:endParaRPr kumimoji="1" lang="zh-CN" altLang="en-US" dirty="0">
              <a:solidFill>
                <a:schemeClr val="bg1"/>
              </a:solidFill>
            </a:endParaRPr>
          </a:p>
        </p:txBody>
      </p:sp>
      <p:sp>
        <p:nvSpPr>
          <p:cNvPr id="14" name="矩形 13">
            <a:extLst>
              <a:ext uri="{FF2B5EF4-FFF2-40B4-BE49-F238E27FC236}">
                <a16:creationId xmlns:a16="http://schemas.microsoft.com/office/drawing/2014/main" id="{E6389AC1-2598-1A4B-A72F-C33629554E2B}"/>
              </a:ext>
            </a:extLst>
          </p:cNvPr>
          <p:cNvSpPr/>
          <p:nvPr/>
        </p:nvSpPr>
        <p:spPr>
          <a:xfrm>
            <a:off x="163446" y="2432216"/>
            <a:ext cx="2486764" cy="338554"/>
          </a:xfrm>
          <a:prstGeom prst="rect">
            <a:avLst/>
          </a:prstGeom>
        </p:spPr>
        <p:txBody>
          <a:bodyPr wrap="square">
            <a:spAutoFit/>
          </a:bodyPr>
          <a:lstStyle/>
          <a:p>
            <a:r>
              <a:rPr lang="zh-CN" altLang="en-US" sz="1600" b="1" dirty="0"/>
              <a:t>固定参数</a:t>
            </a:r>
          </a:p>
        </p:txBody>
      </p:sp>
      <p:pic>
        <p:nvPicPr>
          <p:cNvPr id="7" name="图片 6">
            <a:extLst>
              <a:ext uri="{FF2B5EF4-FFF2-40B4-BE49-F238E27FC236}">
                <a16:creationId xmlns:a16="http://schemas.microsoft.com/office/drawing/2014/main" id="{AE6F522D-F5CD-434E-ADB4-27C9DE0DEFF6}"/>
              </a:ext>
            </a:extLst>
          </p:cNvPr>
          <p:cNvPicPr>
            <a:picLocks noChangeAspect="1"/>
          </p:cNvPicPr>
          <p:nvPr/>
        </p:nvPicPr>
        <p:blipFill>
          <a:blip r:embed="rId2"/>
          <a:stretch>
            <a:fillRect/>
          </a:stretch>
        </p:blipFill>
        <p:spPr>
          <a:xfrm>
            <a:off x="248892" y="2865514"/>
            <a:ext cx="3098800" cy="787400"/>
          </a:xfrm>
          <a:prstGeom prst="rect">
            <a:avLst/>
          </a:prstGeom>
        </p:spPr>
      </p:pic>
      <p:sp>
        <p:nvSpPr>
          <p:cNvPr id="15" name="矩形 14">
            <a:extLst>
              <a:ext uri="{FF2B5EF4-FFF2-40B4-BE49-F238E27FC236}">
                <a16:creationId xmlns:a16="http://schemas.microsoft.com/office/drawing/2014/main" id="{6C55B5F1-FCCF-8D4B-858A-99CCAF50CFC2}"/>
              </a:ext>
            </a:extLst>
          </p:cNvPr>
          <p:cNvSpPr/>
          <p:nvPr/>
        </p:nvSpPr>
        <p:spPr>
          <a:xfrm>
            <a:off x="163446" y="3748677"/>
            <a:ext cx="1214780" cy="338554"/>
          </a:xfrm>
          <a:prstGeom prst="rect">
            <a:avLst/>
          </a:prstGeom>
        </p:spPr>
        <p:txBody>
          <a:bodyPr wrap="square">
            <a:spAutoFit/>
          </a:bodyPr>
          <a:lstStyle/>
          <a:p>
            <a:r>
              <a:rPr lang="zh-CN" altLang="en-US" sz="1600" b="1" dirty="0"/>
              <a:t>变长参数</a:t>
            </a:r>
          </a:p>
        </p:txBody>
      </p:sp>
      <p:pic>
        <p:nvPicPr>
          <p:cNvPr id="9" name="图片 8">
            <a:extLst>
              <a:ext uri="{FF2B5EF4-FFF2-40B4-BE49-F238E27FC236}">
                <a16:creationId xmlns:a16="http://schemas.microsoft.com/office/drawing/2014/main" id="{5B5AF724-D4E4-2D41-9BAE-9F08F7DF490F}"/>
              </a:ext>
            </a:extLst>
          </p:cNvPr>
          <p:cNvPicPr>
            <a:picLocks noChangeAspect="1"/>
          </p:cNvPicPr>
          <p:nvPr/>
        </p:nvPicPr>
        <p:blipFill>
          <a:blip r:embed="rId3"/>
          <a:stretch>
            <a:fillRect/>
          </a:stretch>
        </p:blipFill>
        <p:spPr>
          <a:xfrm>
            <a:off x="251961" y="4161324"/>
            <a:ext cx="3263900" cy="1409700"/>
          </a:xfrm>
          <a:prstGeom prst="rect">
            <a:avLst/>
          </a:prstGeom>
        </p:spPr>
      </p:pic>
      <p:pic>
        <p:nvPicPr>
          <p:cNvPr id="10" name="图片 9">
            <a:extLst>
              <a:ext uri="{FF2B5EF4-FFF2-40B4-BE49-F238E27FC236}">
                <a16:creationId xmlns:a16="http://schemas.microsoft.com/office/drawing/2014/main" id="{32ECE786-0FE3-3D4D-8BDD-891E2EE12260}"/>
              </a:ext>
            </a:extLst>
          </p:cNvPr>
          <p:cNvPicPr>
            <a:picLocks noChangeAspect="1"/>
          </p:cNvPicPr>
          <p:nvPr/>
        </p:nvPicPr>
        <p:blipFill>
          <a:blip r:embed="rId4"/>
          <a:stretch>
            <a:fillRect/>
          </a:stretch>
        </p:blipFill>
        <p:spPr>
          <a:xfrm>
            <a:off x="235640" y="6019800"/>
            <a:ext cx="3683000" cy="838200"/>
          </a:xfrm>
          <a:prstGeom prst="rect">
            <a:avLst/>
          </a:prstGeom>
        </p:spPr>
      </p:pic>
      <p:sp>
        <p:nvSpPr>
          <p:cNvPr id="18" name="矩形 17">
            <a:extLst>
              <a:ext uri="{FF2B5EF4-FFF2-40B4-BE49-F238E27FC236}">
                <a16:creationId xmlns:a16="http://schemas.microsoft.com/office/drawing/2014/main" id="{4638E3CD-564F-DB4F-B710-BF68593C9F75}"/>
              </a:ext>
            </a:extLst>
          </p:cNvPr>
          <p:cNvSpPr/>
          <p:nvPr/>
        </p:nvSpPr>
        <p:spPr>
          <a:xfrm>
            <a:off x="163446" y="5629123"/>
            <a:ext cx="2486764" cy="338554"/>
          </a:xfrm>
          <a:prstGeom prst="rect">
            <a:avLst/>
          </a:prstGeom>
        </p:spPr>
        <p:txBody>
          <a:bodyPr wrap="square">
            <a:spAutoFit/>
          </a:bodyPr>
          <a:lstStyle/>
          <a:p>
            <a:r>
              <a:rPr lang="zh-CN" altLang="en-US" sz="1600" b="1" dirty="0"/>
              <a:t>多参返回</a:t>
            </a:r>
          </a:p>
        </p:txBody>
      </p:sp>
      <p:pic>
        <p:nvPicPr>
          <p:cNvPr id="16" name="图片 15">
            <a:extLst>
              <a:ext uri="{FF2B5EF4-FFF2-40B4-BE49-F238E27FC236}">
                <a16:creationId xmlns:a16="http://schemas.microsoft.com/office/drawing/2014/main" id="{D7E4319D-A6AC-A943-91CF-E3D367947D35}"/>
              </a:ext>
            </a:extLst>
          </p:cNvPr>
          <p:cNvPicPr>
            <a:picLocks noChangeAspect="1"/>
          </p:cNvPicPr>
          <p:nvPr/>
        </p:nvPicPr>
        <p:blipFill>
          <a:blip r:embed="rId5"/>
          <a:stretch>
            <a:fillRect/>
          </a:stretch>
        </p:blipFill>
        <p:spPr>
          <a:xfrm>
            <a:off x="4099302" y="2865514"/>
            <a:ext cx="2286000" cy="952500"/>
          </a:xfrm>
          <a:prstGeom prst="rect">
            <a:avLst/>
          </a:prstGeom>
        </p:spPr>
      </p:pic>
      <p:sp>
        <p:nvSpPr>
          <p:cNvPr id="20" name="矩形 19">
            <a:extLst>
              <a:ext uri="{FF2B5EF4-FFF2-40B4-BE49-F238E27FC236}">
                <a16:creationId xmlns:a16="http://schemas.microsoft.com/office/drawing/2014/main" id="{716719D2-64E7-8943-9324-EBE02BB322AB}"/>
              </a:ext>
            </a:extLst>
          </p:cNvPr>
          <p:cNvSpPr/>
          <p:nvPr/>
        </p:nvSpPr>
        <p:spPr>
          <a:xfrm>
            <a:off x="3987852" y="2433226"/>
            <a:ext cx="2486764" cy="338554"/>
          </a:xfrm>
          <a:prstGeom prst="rect">
            <a:avLst/>
          </a:prstGeom>
        </p:spPr>
        <p:txBody>
          <a:bodyPr wrap="square">
            <a:spAutoFit/>
          </a:bodyPr>
          <a:lstStyle/>
          <a:p>
            <a:r>
              <a:rPr lang="zh-CN" altLang="en-US" sz="1600" b="1" dirty="0"/>
              <a:t>匿名函数</a:t>
            </a:r>
          </a:p>
        </p:txBody>
      </p:sp>
      <p:pic>
        <p:nvPicPr>
          <p:cNvPr id="17" name="图片 16">
            <a:extLst>
              <a:ext uri="{FF2B5EF4-FFF2-40B4-BE49-F238E27FC236}">
                <a16:creationId xmlns:a16="http://schemas.microsoft.com/office/drawing/2014/main" id="{FD7E1EC5-36EE-834C-B498-8CC47D399235}"/>
              </a:ext>
            </a:extLst>
          </p:cNvPr>
          <p:cNvPicPr>
            <a:picLocks noChangeAspect="1"/>
          </p:cNvPicPr>
          <p:nvPr/>
        </p:nvPicPr>
        <p:blipFill>
          <a:blip r:embed="rId6"/>
          <a:stretch>
            <a:fillRect/>
          </a:stretch>
        </p:blipFill>
        <p:spPr>
          <a:xfrm>
            <a:off x="7988853" y="2770770"/>
            <a:ext cx="3556000" cy="1524000"/>
          </a:xfrm>
          <a:prstGeom prst="rect">
            <a:avLst/>
          </a:prstGeom>
        </p:spPr>
      </p:pic>
      <p:sp>
        <p:nvSpPr>
          <p:cNvPr id="22" name="矩形 21">
            <a:extLst>
              <a:ext uri="{FF2B5EF4-FFF2-40B4-BE49-F238E27FC236}">
                <a16:creationId xmlns:a16="http://schemas.microsoft.com/office/drawing/2014/main" id="{7317BC1C-1D8B-774D-89E2-E86272F01D8F}"/>
              </a:ext>
            </a:extLst>
          </p:cNvPr>
          <p:cNvSpPr/>
          <p:nvPr/>
        </p:nvSpPr>
        <p:spPr>
          <a:xfrm>
            <a:off x="7979535" y="2413521"/>
            <a:ext cx="2486764" cy="338554"/>
          </a:xfrm>
          <a:prstGeom prst="rect">
            <a:avLst/>
          </a:prstGeom>
        </p:spPr>
        <p:txBody>
          <a:bodyPr wrap="square">
            <a:spAutoFit/>
          </a:bodyPr>
          <a:lstStyle/>
          <a:p>
            <a:r>
              <a:rPr lang="en-US" altLang="zh-CN" sz="1600" b="1" dirty="0"/>
              <a:t>defer</a:t>
            </a:r>
            <a:endParaRPr lang="zh-CN" altLang="en-US" sz="1600" b="1" dirty="0"/>
          </a:p>
        </p:txBody>
      </p:sp>
      <p:pic>
        <p:nvPicPr>
          <p:cNvPr id="21" name="图片 20">
            <a:extLst>
              <a:ext uri="{FF2B5EF4-FFF2-40B4-BE49-F238E27FC236}">
                <a16:creationId xmlns:a16="http://schemas.microsoft.com/office/drawing/2014/main" id="{EA22C97F-A109-3F4E-AFA2-2A54AA73F8E8}"/>
              </a:ext>
            </a:extLst>
          </p:cNvPr>
          <p:cNvPicPr>
            <a:picLocks noChangeAspect="1"/>
          </p:cNvPicPr>
          <p:nvPr/>
        </p:nvPicPr>
        <p:blipFill>
          <a:blip r:embed="rId7"/>
          <a:stretch>
            <a:fillRect/>
          </a:stretch>
        </p:blipFill>
        <p:spPr>
          <a:xfrm>
            <a:off x="8026364" y="5430100"/>
            <a:ext cx="2489200" cy="736600"/>
          </a:xfrm>
          <a:prstGeom prst="rect">
            <a:avLst/>
          </a:prstGeom>
        </p:spPr>
      </p:pic>
      <p:sp>
        <p:nvSpPr>
          <p:cNvPr id="26" name="矩形 25">
            <a:extLst>
              <a:ext uri="{FF2B5EF4-FFF2-40B4-BE49-F238E27FC236}">
                <a16:creationId xmlns:a16="http://schemas.microsoft.com/office/drawing/2014/main" id="{4AD08A88-37E7-0941-9D70-D39FD572C93A}"/>
              </a:ext>
            </a:extLst>
          </p:cNvPr>
          <p:cNvSpPr/>
          <p:nvPr/>
        </p:nvSpPr>
        <p:spPr>
          <a:xfrm>
            <a:off x="7979535" y="4977816"/>
            <a:ext cx="2486764" cy="338554"/>
          </a:xfrm>
          <a:prstGeom prst="rect">
            <a:avLst/>
          </a:prstGeom>
        </p:spPr>
        <p:txBody>
          <a:bodyPr wrap="square">
            <a:spAutoFit/>
          </a:bodyPr>
          <a:lstStyle/>
          <a:p>
            <a:r>
              <a:rPr lang="en-US" altLang="zh-CN" sz="1600" b="1" dirty="0" err="1"/>
              <a:t>init</a:t>
            </a:r>
            <a:endParaRPr lang="zh-CN" altLang="en-US" sz="1600" b="1" dirty="0"/>
          </a:p>
        </p:txBody>
      </p:sp>
      <p:sp>
        <p:nvSpPr>
          <p:cNvPr id="27" name="圆角矩形 26">
            <a:extLst>
              <a:ext uri="{FF2B5EF4-FFF2-40B4-BE49-F238E27FC236}">
                <a16:creationId xmlns:a16="http://schemas.microsoft.com/office/drawing/2014/main" id="{A9ED2D10-E126-1647-9BA5-A64C588C830B}"/>
              </a:ext>
            </a:extLst>
          </p:cNvPr>
          <p:cNvSpPr/>
          <p:nvPr/>
        </p:nvSpPr>
        <p:spPr>
          <a:xfrm>
            <a:off x="4554797" y="4086221"/>
            <a:ext cx="2929179" cy="71295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600" dirty="0"/>
              <a:t>defer</a:t>
            </a:r>
            <a:r>
              <a:rPr lang="zh-CN" altLang="en-US" sz="1600" dirty="0"/>
              <a:t>保证在</a:t>
            </a:r>
            <a:r>
              <a:rPr lang="en-US" altLang="zh-CN" sz="1600" dirty="0"/>
              <a:t>return</a:t>
            </a:r>
            <a:r>
              <a:rPr lang="zh-CN" altLang="en-US" sz="1600" dirty="0"/>
              <a:t>之前的最后一步执行</a:t>
            </a:r>
          </a:p>
        </p:txBody>
      </p:sp>
      <p:sp>
        <p:nvSpPr>
          <p:cNvPr id="28" name="圆角矩形 27">
            <a:extLst>
              <a:ext uri="{FF2B5EF4-FFF2-40B4-BE49-F238E27FC236}">
                <a16:creationId xmlns:a16="http://schemas.microsoft.com/office/drawing/2014/main" id="{1CA20194-181A-4440-B675-A61FA906048F}"/>
              </a:ext>
            </a:extLst>
          </p:cNvPr>
          <p:cNvSpPr/>
          <p:nvPr/>
        </p:nvSpPr>
        <p:spPr>
          <a:xfrm>
            <a:off x="5070169" y="5456374"/>
            <a:ext cx="2048005" cy="51130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600" dirty="0" err="1"/>
              <a:t>init</a:t>
            </a:r>
            <a:r>
              <a:rPr lang="zh-CN" altLang="en-US" sz="1600" dirty="0"/>
              <a:t>在包加载时执行</a:t>
            </a:r>
          </a:p>
        </p:txBody>
      </p:sp>
      <p:cxnSp>
        <p:nvCxnSpPr>
          <p:cNvPr id="29" name="曲线连接符 28">
            <a:extLst>
              <a:ext uri="{FF2B5EF4-FFF2-40B4-BE49-F238E27FC236}">
                <a16:creationId xmlns:a16="http://schemas.microsoft.com/office/drawing/2014/main" id="{89F55AFE-CF6A-9348-9EB1-0388407A308F}"/>
              </a:ext>
            </a:extLst>
          </p:cNvPr>
          <p:cNvCxnSpPr>
            <a:cxnSpLocks/>
            <a:stCxn id="27" idx="3"/>
            <a:endCxn id="17" idx="1"/>
          </p:cNvCxnSpPr>
          <p:nvPr/>
        </p:nvCxnSpPr>
        <p:spPr>
          <a:xfrm flipV="1">
            <a:off x="7483976" y="3532770"/>
            <a:ext cx="504877" cy="909927"/>
          </a:xfrm>
          <a:prstGeom prst="curvedConnector3">
            <a:avLst>
              <a:gd name="adj1" fmla="val 50000"/>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31" name="曲线连接符 30">
            <a:extLst>
              <a:ext uri="{FF2B5EF4-FFF2-40B4-BE49-F238E27FC236}">
                <a16:creationId xmlns:a16="http://schemas.microsoft.com/office/drawing/2014/main" id="{F8EF2A95-C5AE-0940-A707-8811D4263D35}"/>
              </a:ext>
            </a:extLst>
          </p:cNvPr>
          <p:cNvCxnSpPr>
            <a:cxnSpLocks/>
            <a:endCxn id="21" idx="1"/>
          </p:cNvCxnSpPr>
          <p:nvPr/>
        </p:nvCxnSpPr>
        <p:spPr>
          <a:xfrm>
            <a:off x="7121832" y="5709100"/>
            <a:ext cx="904532" cy="89300"/>
          </a:xfrm>
          <a:prstGeom prst="curvedConnector3">
            <a:avLst>
              <a:gd name="adj1" fmla="val 50000"/>
            </a:avLst>
          </a:prstGeom>
          <a:ln w="444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5532982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872C4995-FBAC-7648-B0B2-A8685F2B57D1}"/>
              </a:ext>
            </a:extLst>
          </p:cNvPr>
          <p:cNvSpPr>
            <a:spLocks noGrp="1"/>
          </p:cNvSpPr>
          <p:nvPr>
            <p:ph idx="1"/>
          </p:nvPr>
        </p:nvSpPr>
        <p:spPr>
          <a:xfrm>
            <a:off x="310083" y="2044189"/>
            <a:ext cx="6881131" cy="858297"/>
          </a:xfrm>
        </p:spPr>
        <p:txBody>
          <a:bodyPr>
            <a:normAutofit/>
          </a:bodyPr>
          <a:lstStyle/>
          <a:p>
            <a:r>
              <a:rPr lang="zh-CN" altLang="en-US" dirty="0"/>
              <a:t>结构体与其它语言中的</a:t>
            </a:r>
            <a:r>
              <a:rPr lang="en" altLang="zh-CN" dirty="0"/>
              <a:t>class</a:t>
            </a:r>
            <a:r>
              <a:rPr lang="zh-CN" altLang="en-US" dirty="0"/>
              <a:t>相似，我们可以在结构体中定义多个任意类型的字段，也可以为结构体添加方法，增加处理逻辑以及实例化等。</a:t>
            </a:r>
            <a:endParaRPr lang="zh-CN" altLang="en-US" b="1" dirty="0"/>
          </a:p>
        </p:txBody>
      </p:sp>
      <p:sp>
        <p:nvSpPr>
          <p:cNvPr id="8" name="标题 1">
            <a:extLst>
              <a:ext uri="{FF2B5EF4-FFF2-40B4-BE49-F238E27FC236}">
                <a16:creationId xmlns:a16="http://schemas.microsoft.com/office/drawing/2014/main" id="{020C67EA-4AF9-6A44-B499-D6B72915BF65}"/>
              </a:ext>
            </a:extLst>
          </p:cNvPr>
          <p:cNvSpPr>
            <a:spLocks noGrp="1"/>
          </p:cNvSpPr>
          <p:nvPr>
            <p:ph type="title"/>
          </p:nvPr>
        </p:nvSpPr>
        <p:spPr>
          <a:xfrm>
            <a:off x="604434" y="0"/>
            <a:ext cx="6214055" cy="1208868"/>
          </a:xfrm>
        </p:spPr>
        <p:txBody>
          <a:bodyPr/>
          <a:lstStyle/>
          <a:p>
            <a:r>
              <a:rPr kumimoji="1" lang="zh-CN" altLang="en-US" dirty="0"/>
              <a:t>主要特性介绍</a:t>
            </a:r>
          </a:p>
        </p:txBody>
      </p:sp>
      <p:sp>
        <p:nvSpPr>
          <p:cNvPr id="2" name="矩形 1">
            <a:extLst>
              <a:ext uri="{FF2B5EF4-FFF2-40B4-BE49-F238E27FC236}">
                <a16:creationId xmlns:a16="http://schemas.microsoft.com/office/drawing/2014/main" id="{2B56CA27-C14C-7D4F-B2EF-EAFC85AA470A}"/>
              </a:ext>
            </a:extLst>
          </p:cNvPr>
          <p:cNvSpPr/>
          <p:nvPr/>
        </p:nvSpPr>
        <p:spPr>
          <a:xfrm>
            <a:off x="163446" y="1532033"/>
            <a:ext cx="2486764" cy="369332"/>
          </a:xfrm>
          <a:prstGeom prst="rect">
            <a:avLst/>
          </a:prstGeom>
        </p:spPr>
        <p:txBody>
          <a:bodyPr wrap="square">
            <a:spAutoFit/>
          </a:bodyPr>
          <a:lstStyle/>
          <a:p>
            <a:r>
              <a:rPr lang="zh-CN" altLang="en-US" b="1" dirty="0"/>
              <a:t>结构体（</a:t>
            </a:r>
            <a:r>
              <a:rPr lang="en-US" altLang="zh-CN" b="1" dirty="0"/>
              <a:t>Struct</a:t>
            </a:r>
            <a:r>
              <a:rPr lang="zh-CN" altLang="en-US" b="1" dirty="0"/>
              <a:t>）</a:t>
            </a:r>
          </a:p>
        </p:txBody>
      </p:sp>
      <p:sp>
        <p:nvSpPr>
          <p:cNvPr id="11" name="文本框 10">
            <a:extLst>
              <a:ext uri="{FF2B5EF4-FFF2-40B4-BE49-F238E27FC236}">
                <a16:creationId xmlns:a16="http://schemas.microsoft.com/office/drawing/2014/main" id="{8CB6020C-9B17-FE48-ACF0-2D13B7CE8AF9}"/>
              </a:ext>
            </a:extLst>
          </p:cNvPr>
          <p:cNvSpPr txBox="1"/>
          <p:nvPr/>
        </p:nvSpPr>
        <p:spPr>
          <a:xfrm>
            <a:off x="9222917" y="917662"/>
            <a:ext cx="2969083" cy="646331"/>
          </a:xfrm>
          <a:prstGeom prst="rect">
            <a:avLst/>
          </a:prstGeom>
          <a:noFill/>
        </p:spPr>
        <p:txBody>
          <a:bodyPr wrap="none" rtlCol="0">
            <a:spAutoFit/>
          </a:bodyPr>
          <a:lstStyle/>
          <a:p>
            <a:pPr marL="685800" lvl="1"/>
            <a:r>
              <a:rPr lang="zh-CN" altLang="en-US" b="1" dirty="0">
                <a:solidFill>
                  <a:schemeClr val="bg1"/>
                </a:solidFill>
              </a:rPr>
              <a:t>函数、结构体、接口</a:t>
            </a:r>
            <a:endParaRPr kumimoji="1" lang="en-US" altLang="zh-CN" dirty="0">
              <a:solidFill>
                <a:schemeClr val="bg1"/>
              </a:solidFill>
            </a:endParaRPr>
          </a:p>
          <a:p>
            <a:endParaRPr kumimoji="1" lang="zh-CN" altLang="en-US" dirty="0">
              <a:solidFill>
                <a:schemeClr val="bg1"/>
              </a:solidFill>
            </a:endParaRPr>
          </a:p>
        </p:txBody>
      </p:sp>
      <p:pic>
        <p:nvPicPr>
          <p:cNvPr id="4" name="图片 3">
            <a:extLst>
              <a:ext uri="{FF2B5EF4-FFF2-40B4-BE49-F238E27FC236}">
                <a16:creationId xmlns:a16="http://schemas.microsoft.com/office/drawing/2014/main" id="{E40AE49B-D2EE-1244-8795-BDFC90DEEFFB}"/>
              </a:ext>
            </a:extLst>
          </p:cNvPr>
          <p:cNvPicPr>
            <a:picLocks noChangeAspect="1"/>
          </p:cNvPicPr>
          <p:nvPr/>
        </p:nvPicPr>
        <p:blipFill>
          <a:blip r:embed="rId2"/>
          <a:stretch>
            <a:fillRect/>
          </a:stretch>
        </p:blipFill>
        <p:spPr>
          <a:xfrm>
            <a:off x="310083" y="2812931"/>
            <a:ext cx="2667000" cy="1333500"/>
          </a:xfrm>
          <a:prstGeom prst="rect">
            <a:avLst/>
          </a:prstGeom>
        </p:spPr>
      </p:pic>
      <p:pic>
        <p:nvPicPr>
          <p:cNvPr id="5" name="图片 4">
            <a:extLst>
              <a:ext uri="{FF2B5EF4-FFF2-40B4-BE49-F238E27FC236}">
                <a16:creationId xmlns:a16="http://schemas.microsoft.com/office/drawing/2014/main" id="{6050743B-E13D-594D-B134-FBF9CF3E1A4E}"/>
              </a:ext>
            </a:extLst>
          </p:cNvPr>
          <p:cNvPicPr>
            <a:picLocks noChangeAspect="1"/>
          </p:cNvPicPr>
          <p:nvPr/>
        </p:nvPicPr>
        <p:blipFill>
          <a:blip r:embed="rId3"/>
          <a:stretch>
            <a:fillRect/>
          </a:stretch>
        </p:blipFill>
        <p:spPr>
          <a:xfrm>
            <a:off x="310083" y="4267200"/>
            <a:ext cx="4178300" cy="2590800"/>
          </a:xfrm>
          <a:prstGeom prst="rect">
            <a:avLst/>
          </a:prstGeom>
        </p:spPr>
      </p:pic>
      <p:sp>
        <p:nvSpPr>
          <p:cNvPr id="24" name="矩形 23">
            <a:extLst>
              <a:ext uri="{FF2B5EF4-FFF2-40B4-BE49-F238E27FC236}">
                <a16:creationId xmlns:a16="http://schemas.microsoft.com/office/drawing/2014/main" id="{EBB67BCD-CCFC-2C42-98B3-EDAC8FCF3D47}"/>
              </a:ext>
            </a:extLst>
          </p:cNvPr>
          <p:cNvSpPr/>
          <p:nvPr/>
        </p:nvSpPr>
        <p:spPr>
          <a:xfrm>
            <a:off x="7468296" y="1665593"/>
            <a:ext cx="2486764" cy="369332"/>
          </a:xfrm>
          <a:prstGeom prst="rect">
            <a:avLst/>
          </a:prstGeom>
        </p:spPr>
        <p:txBody>
          <a:bodyPr wrap="square">
            <a:spAutoFit/>
          </a:bodyPr>
          <a:lstStyle/>
          <a:p>
            <a:r>
              <a:rPr lang="zh-CN" altLang="en-US" b="1" dirty="0"/>
              <a:t>方法（</a:t>
            </a:r>
            <a:r>
              <a:rPr lang="en-US" altLang="zh-CN" b="1" dirty="0"/>
              <a:t>method</a:t>
            </a:r>
            <a:r>
              <a:rPr lang="zh-CN" altLang="en-US" b="1" dirty="0"/>
              <a:t>）</a:t>
            </a:r>
          </a:p>
        </p:txBody>
      </p:sp>
      <p:pic>
        <p:nvPicPr>
          <p:cNvPr id="6" name="图片 5">
            <a:extLst>
              <a:ext uri="{FF2B5EF4-FFF2-40B4-BE49-F238E27FC236}">
                <a16:creationId xmlns:a16="http://schemas.microsoft.com/office/drawing/2014/main" id="{F7133C34-44D7-C246-8845-0BEB2440186F}"/>
              </a:ext>
            </a:extLst>
          </p:cNvPr>
          <p:cNvPicPr>
            <a:picLocks noChangeAspect="1"/>
          </p:cNvPicPr>
          <p:nvPr/>
        </p:nvPicPr>
        <p:blipFill>
          <a:blip r:embed="rId4"/>
          <a:stretch>
            <a:fillRect/>
          </a:stretch>
        </p:blipFill>
        <p:spPr>
          <a:xfrm>
            <a:off x="7576784" y="2238125"/>
            <a:ext cx="3365500" cy="927100"/>
          </a:xfrm>
          <a:prstGeom prst="rect">
            <a:avLst/>
          </a:prstGeom>
        </p:spPr>
      </p:pic>
      <p:sp>
        <p:nvSpPr>
          <p:cNvPr id="25" name="矩形 24">
            <a:extLst>
              <a:ext uri="{FF2B5EF4-FFF2-40B4-BE49-F238E27FC236}">
                <a16:creationId xmlns:a16="http://schemas.microsoft.com/office/drawing/2014/main" id="{6902C998-EC2B-D440-8D1D-7AEEF17A491F}"/>
              </a:ext>
            </a:extLst>
          </p:cNvPr>
          <p:cNvSpPr/>
          <p:nvPr/>
        </p:nvSpPr>
        <p:spPr>
          <a:xfrm>
            <a:off x="7468296" y="3423912"/>
            <a:ext cx="2486764" cy="369332"/>
          </a:xfrm>
          <a:prstGeom prst="rect">
            <a:avLst/>
          </a:prstGeom>
        </p:spPr>
        <p:txBody>
          <a:bodyPr wrap="square">
            <a:spAutoFit/>
          </a:bodyPr>
          <a:lstStyle/>
          <a:p>
            <a:r>
              <a:rPr lang="zh-CN" altLang="en-US" b="1" dirty="0"/>
              <a:t>组合</a:t>
            </a:r>
            <a:r>
              <a:rPr lang="zh-CN" altLang="en-US" sz="1400" b="1" dirty="0"/>
              <a:t>（继承）</a:t>
            </a:r>
            <a:endParaRPr lang="zh-CN" altLang="en-US" b="1" dirty="0"/>
          </a:p>
        </p:txBody>
      </p:sp>
      <p:pic>
        <p:nvPicPr>
          <p:cNvPr id="9" name="图片 8">
            <a:extLst>
              <a:ext uri="{FF2B5EF4-FFF2-40B4-BE49-F238E27FC236}">
                <a16:creationId xmlns:a16="http://schemas.microsoft.com/office/drawing/2014/main" id="{9CA43457-F468-5440-AEB3-32F667E7F668}"/>
              </a:ext>
            </a:extLst>
          </p:cNvPr>
          <p:cNvPicPr>
            <a:picLocks noChangeAspect="1"/>
          </p:cNvPicPr>
          <p:nvPr/>
        </p:nvPicPr>
        <p:blipFill>
          <a:blip r:embed="rId5"/>
          <a:stretch>
            <a:fillRect/>
          </a:stretch>
        </p:blipFill>
        <p:spPr>
          <a:xfrm>
            <a:off x="7576784" y="3871317"/>
            <a:ext cx="4076700" cy="2895600"/>
          </a:xfrm>
          <a:prstGeom prst="rect">
            <a:avLst/>
          </a:prstGeom>
        </p:spPr>
      </p:pic>
      <p:sp>
        <p:nvSpPr>
          <p:cNvPr id="28" name="圆角矩形 27">
            <a:extLst>
              <a:ext uri="{FF2B5EF4-FFF2-40B4-BE49-F238E27FC236}">
                <a16:creationId xmlns:a16="http://schemas.microsoft.com/office/drawing/2014/main" id="{8765BBA4-6050-884F-A5B4-7D68F4C4F959}"/>
              </a:ext>
            </a:extLst>
          </p:cNvPr>
          <p:cNvSpPr/>
          <p:nvPr/>
        </p:nvSpPr>
        <p:spPr>
          <a:xfrm>
            <a:off x="5133028" y="5562600"/>
            <a:ext cx="2335268" cy="85829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600" dirty="0"/>
              <a:t>Go</a:t>
            </a:r>
            <a:r>
              <a:rPr lang="zh-CN" altLang="en-US" sz="1600" dirty="0"/>
              <a:t>中并没有继承的概念</a:t>
            </a:r>
          </a:p>
        </p:txBody>
      </p:sp>
      <p:cxnSp>
        <p:nvCxnSpPr>
          <p:cNvPr id="29" name="曲线连接符 28">
            <a:extLst>
              <a:ext uri="{FF2B5EF4-FFF2-40B4-BE49-F238E27FC236}">
                <a16:creationId xmlns:a16="http://schemas.microsoft.com/office/drawing/2014/main" id="{4E05B4BC-F00E-5B49-8392-923CF2D03E90}"/>
              </a:ext>
            </a:extLst>
          </p:cNvPr>
          <p:cNvCxnSpPr>
            <a:cxnSpLocks/>
          </p:cNvCxnSpPr>
          <p:nvPr/>
        </p:nvCxnSpPr>
        <p:spPr>
          <a:xfrm flipV="1">
            <a:off x="6096000" y="4372429"/>
            <a:ext cx="1426540" cy="1190171"/>
          </a:xfrm>
          <a:prstGeom prst="curvedConnector3">
            <a:avLst>
              <a:gd name="adj1" fmla="val 50000"/>
            </a:avLst>
          </a:prstGeom>
          <a:ln w="444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1182301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872C4995-FBAC-7648-B0B2-A8685F2B57D1}"/>
              </a:ext>
            </a:extLst>
          </p:cNvPr>
          <p:cNvSpPr>
            <a:spLocks noGrp="1"/>
          </p:cNvSpPr>
          <p:nvPr>
            <p:ph idx="1"/>
          </p:nvPr>
        </p:nvSpPr>
        <p:spPr>
          <a:xfrm>
            <a:off x="310083" y="2044189"/>
            <a:ext cx="6881131" cy="858297"/>
          </a:xfrm>
        </p:spPr>
        <p:txBody>
          <a:bodyPr>
            <a:normAutofit/>
          </a:bodyPr>
          <a:lstStyle/>
          <a:p>
            <a:r>
              <a:rPr lang="en" altLang="zh-CN" dirty="0"/>
              <a:t>Go </a:t>
            </a:r>
            <a:r>
              <a:rPr lang="zh-CN" altLang="en-US" dirty="0"/>
              <a:t>语言中所有实现接口方法的“类”（结构体），都会自动实现接口，并不需要像其他面向对象语言一样显式继承接口类或者指定关键字。</a:t>
            </a:r>
            <a:endParaRPr lang="zh-CN" altLang="en-US" b="1" dirty="0"/>
          </a:p>
        </p:txBody>
      </p:sp>
      <p:sp>
        <p:nvSpPr>
          <p:cNvPr id="8" name="标题 1">
            <a:extLst>
              <a:ext uri="{FF2B5EF4-FFF2-40B4-BE49-F238E27FC236}">
                <a16:creationId xmlns:a16="http://schemas.microsoft.com/office/drawing/2014/main" id="{020C67EA-4AF9-6A44-B499-D6B72915BF65}"/>
              </a:ext>
            </a:extLst>
          </p:cNvPr>
          <p:cNvSpPr>
            <a:spLocks noGrp="1"/>
          </p:cNvSpPr>
          <p:nvPr>
            <p:ph type="title"/>
          </p:nvPr>
        </p:nvSpPr>
        <p:spPr>
          <a:xfrm>
            <a:off x="604434" y="0"/>
            <a:ext cx="6214055" cy="1208868"/>
          </a:xfrm>
        </p:spPr>
        <p:txBody>
          <a:bodyPr/>
          <a:lstStyle/>
          <a:p>
            <a:r>
              <a:rPr kumimoji="1" lang="zh-CN" altLang="en-US" dirty="0"/>
              <a:t>主要特性介绍</a:t>
            </a:r>
          </a:p>
        </p:txBody>
      </p:sp>
      <p:sp>
        <p:nvSpPr>
          <p:cNvPr id="2" name="矩形 1">
            <a:extLst>
              <a:ext uri="{FF2B5EF4-FFF2-40B4-BE49-F238E27FC236}">
                <a16:creationId xmlns:a16="http://schemas.microsoft.com/office/drawing/2014/main" id="{2B56CA27-C14C-7D4F-B2EF-EAFC85AA470A}"/>
              </a:ext>
            </a:extLst>
          </p:cNvPr>
          <p:cNvSpPr/>
          <p:nvPr/>
        </p:nvSpPr>
        <p:spPr>
          <a:xfrm>
            <a:off x="163446" y="1532033"/>
            <a:ext cx="2486764" cy="369332"/>
          </a:xfrm>
          <a:prstGeom prst="rect">
            <a:avLst/>
          </a:prstGeom>
        </p:spPr>
        <p:txBody>
          <a:bodyPr wrap="square">
            <a:spAutoFit/>
          </a:bodyPr>
          <a:lstStyle/>
          <a:p>
            <a:r>
              <a:rPr lang="zh-CN" altLang="en-US" b="1" dirty="0"/>
              <a:t>接口（</a:t>
            </a:r>
            <a:r>
              <a:rPr lang="en-US" altLang="zh-CN" b="1" dirty="0"/>
              <a:t>Interface</a:t>
            </a:r>
            <a:r>
              <a:rPr lang="zh-CN" altLang="en-US" b="1" dirty="0"/>
              <a:t>）</a:t>
            </a:r>
          </a:p>
        </p:txBody>
      </p:sp>
      <p:sp>
        <p:nvSpPr>
          <p:cNvPr id="12" name="文本框 11">
            <a:extLst>
              <a:ext uri="{FF2B5EF4-FFF2-40B4-BE49-F238E27FC236}">
                <a16:creationId xmlns:a16="http://schemas.microsoft.com/office/drawing/2014/main" id="{13DD1866-DE81-FD44-B24A-5A8A073D123E}"/>
              </a:ext>
            </a:extLst>
          </p:cNvPr>
          <p:cNvSpPr txBox="1"/>
          <p:nvPr/>
        </p:nvSpPr>
        <p:spPr>
          <a:xfrm>
            <a:off x="9222917" y="917662"/>
            <a:ext cx="2969083" cy="646331"/>
          </a:xfrm>
          <a:prstGeom prst="rect">
            <a:avLst/>
          </a:prstGeom>
          <a:noFill/>
        </p:spPr>
        <p:txBody>
          <a:bodyPr wrap="none" rtlCol="0">
            <a:spAutoFit/>
          </a:bodyPr>
          <a:lstStyle/>
          <a:p>
            <a:pPr marL="685800" lvl="1"/>
            <a:r>
              <a:rPr lang="zh-CN" altLang="en-US" b="1" dirty="0">
                <a:solidFill>
                  <a:schemeClr val="bg1"/>
                </a:solidFill>
              </a:rPr>
              <a:t>函数、结构体、接口</a:t>
            </a:r>
            <a:endParaRPr kumimoji="1" lang="en-US" altLang="zh-CN" dirty="0">
              <a:solidFill>
                <a:schemeClr val="bg1"/>
              </a:solidFill>
            </a:endParaRPr>
          </a:p>
          <a:p>
            <a:endParaRPr kumimoji="1" lang="zh-CN" altLang="en-US" dirty="0">
              <a:solidFill>
                <a:schemeClr val="bg1"/>
              </a:solidFill>
            </a:endParaRPr>
          </a:p>
        </p:txBody>
      </p:sp>
      <p:sp>
        <p:nvSpPr>
          <p:cNvPr id="14" name="圆角矩形 13">
            <a:extLst>
              <a:ext uri="{FF2B5EF4-FFF2-40B4-BE49-F238E27FC236}">
                <a16:creationId xmlns:a16="http://schemas.microsoft.com/office/drawing/2014/main" id="{0D1F2311-A3D3-A045-8183-F30C35583DB6}"/>
              </a:ext>
            </a:extLst>
          </p:cNvPr>
          <p:cNvSpPr/>
          <p:nvPr/>
        </p:nvSpPr>
        <p:spPr>
          <a:xfrm>
            <a:off x="4318840" y="5592417"/>
            <a:ext cx="2612048" cy="109396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 altLang="zh-CN" sz="1600" dirty="0"/>
              <a:t>Go </a:t>
            </a:r>
            <a:r>
              <a:rPr lang="zh-CN" altLang="en-US" sz="1600" dirty="0"/>
              <a:t>中只要结构体中有接口里所有的方法，就认为是实现了该接口。</a:t>
            </a:r>
            <a:endParaRPr lang="en-US" altLang="zh-CN" sz="1600" dirty="0"/>
          </a:p>
          <a:p>
            <a:r>
              <a:rPr lang="zh-CN" altLang="en-US" sz="1600" dirty="0"/>
              <a:t>（鸭式辨型，</a:t>
            </a:r>
            <a:r>
              <a:rPr lang="en-US" altLang="zh-CN" sz="1600" dirty="0"/>
              <a:t>Duck</a:t>
            </a:r>
            <a:r>
              <a:rPr lang="zh-CN" altLang="en-US" sz="1600" dirty="0"/>
              <a:t> </a:t>
            </a:r>
            <a:r>
              <a:rPr lang="en-US" altLang="zh-CN" sz="1600" dirty="0"/>
              <a:t>Type</a:t>
            </a:r>
            <a:r>
              <a:rPr lang="zh-CN" altLang="en-US" sz="1600" dirty="0"/>
              <a:t>）</a:t>
            </a:r>
          </a:p>
        </p:txBody>
      </p:sp>
      <p:pic>
        <p:nvPicPr>
          <p:cNvPr id="13" name="图片 12">
            <a:extLst>
              <a:ext uri="{FF2B5EF4-FFF2-40B4-BE49-F238E27FC236}">
                <a16:creationId xmlns:a16="http://schemas.microsoft.com/office/drawing/2014/main" id="{F5445520-AF89-4B44-AA13-141D332D65F3}"/>
              </a:ext>
            </a:extLst>
          </p:cNvPr>
          <p:cNvPicPr>
            <a:picLocks noChangeAspect="1"/>
          </p:cNvPicPr>
          <p:nvPr/>
        </p:nvPicPr>
        <p:blipFill>
          <a:blip r:embed="rId2"/>
          <a:stretch>
            <a:fillRect/>
          </a:stretch>
        </p:blipFill>
        <p:spPr>
          <a:xfrm>
            <a:off x="917461" y="2736686"/>
            <a:ext cx="2794000" cy="3949700"/>
          </a:xfrm>
          <a:prstGeom prst="rect">
            <a:avLst/>
          </a:prstGeom>
        </p:spPr>
      </p:pic>
      <p:pic>
        <p:nvPicPr>
          <p:cNvPr id="15" name="图片 14">
            <a:extLst>
              <a:ext uri="{FF2B5EF4-FFF2-40B4-BE49-F238E27FC236}">
                <a16:creationId xmlns:a16="http://schemas.microsoft.com/office/drawing/2014/main" id="{490EB9A4-1D7F-524A-8E6C-64D0B02FD136}"/>
              </a:ext>
            </a:extLst>
          </p:cNvPr>
          <p:cNvPicPr>
            <a:picLocks noChangeAspect="1"/>
          </p:cNvPicPr>
          <p:nvPr/>
        </p:nvPicPr>
        <p:blipFill>
          <a:blip r:embed="rId3"/>
          <a:stretch>
            <a:fillRect/>
          </a:stretch>
        </p:blipFill>
        <p:spPr>
          <a:xfrm>
            <a:off x="7798592" y="2736686"/>
            <a:ext cx="4152900" cy="2184400"/>
          </a:xfrm>
          <a:prstGeom prst="rect">
            <a:avLst/>
          </a:prstGeom>
        </p:spPr>
      </p:pic>
      <p:cxnSp>
        <p:nvCxnSpPr>
          <p:cNvPr id="18" name="曲线连接符 17">
            <a:extLst>
              <a:ext uri="{FF2B5EF4-FFF2-40B4-BE49-F238E27FC236}">
                <a16:creationId xmlns:a16="http://schemas.microsoft.com/office/drawing/2014/main" id="{1E488042-F321-A643-9ED9-4C07B4DACC04}"/>
              </a:ext>
            </a:extLst>
          </p:cNvPr>
          <p:cNvCxnSpPr>
            <a:cxnSpLocks/>
            <a:stCxn id="14" idx="1"/>
            <a:endCxn id="13" idx="3"/>
          </p:cNvCxnSpPr>
          <p:nvPr/>
        </p:nvCxnSpPr>
        <p:spPr>
          <a:xfrm rot="10800000">
            <a:off x="3711462" y="4711536"/>
            <a:ext cx="607379" cy="1427866"/>
          </a:xfrm>
          <a:prstGeom prst="curvedConnector3">
            <a:avLst>
              <a:gd name="adj1" fmla="val 50000"/>
            </a:avLst>
          </a:prstGeom>
          <a:ln w="44450">
            <a:tailEnd type="triangle"/>
          </a:ln>
        </p:spPr>
        <p:style>
          <a:lnRef idx="1">
            <a:schemeClr val="accent1"/>
          </a:lnRef>
          <a:fillRef idx="0">
            <a:schemeClr val="accent1"/>
          </a:fillRef>
          <a:effectRef idx="0">
            <a:schemeClr val="accent1"/>
          </a:effectRef>
          <a:fontRef idx="minor">
            <a:schemeClr val="tx1"/>
          </a:fontRef>
        </p:style>
      </p:cxnSp>
      <p:sp>
        <p:nvSpPr>
          <p:cNvPr id="23" name="圆角矩形 22">
            <a:extLst>
              <a:ext uri="{FF2B5EF4-FFF2-40B4-BE49-F238E27FC236}">
                <a16:creationId xmlns:a16="http://schemas.microsoft.com/office/drawing/2014/main" id="{932FD10E-300F-5C43-9B67-4AE12E4B14E3}"/>
              </a:ext>
            </a:extLst>
          </p:cNvPr>
          <p:cNvSpPr/>
          <p:nvPr/>
        </p:nvSpPr>
        <p:spPr>
          <a:xfrm>
            <a:off x="9056493" y="5465891"/>
            <a:ext cx="2612048" cy="47444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600" dirty="0"/>
              <a:t>Java</a:t>
            </a:r>
            <a:r>
              <a:rPr lang="zh-CN" altLang="en-US" sz="1600" dirty="0"/>
              <a:t> 侵入式</a:t>
            </a:r>
            <a:r>
              <a:rPr lang="en-US" altLang="zh-CN" sz="1600" dirty="0"/>
              <a:t>Interface</a:t>
            </a:r>
            <a:r>
              <a:rPr lang="zh-CN" altLang="en-US" sz="1600" dirty="0"/>
              <a:t>实现</a:t>
            </a:r>
          </a:p>
        </p:txBody>
      </p:sp>
      <p:cxnSp>
        <p:nvCxnSpPr>
          <p:cNvPr id="26" name="曲线连接符 25">
            <a:extLst>
              <a:ext uri="{FF2B5EF4-FFF2-40B4-BE49-F238E27FC236}">
                <a16:creationId xmlns:a16="http://schemas.microsoft.com/office/drawing/2014/main" id="{F3953F4A-C7C6-7B42-B0C8-FD1A399A127F}"/>
              </a:ext>
            </a:extLst>
          </p:cNvPr>
          <p:cNvCxnSpPr>
            <a:cxnSpLocks/>
            <a:stCxn id="23" idx="1"/>
            <a:endCxn id="15" idx="2"/>
          </p:cNvCxnSpPr>
          <p:nvPr/>
        </p:nvCxnSpPr>
        <p:spPr>
          <a:xfrm rot="10800000" flipH="1">
            <a:off x="9056492" y="4921087"/>
            <a:ext cx="818549" cy="782029"/>
          </a:xfrm>
          <a:prstGeom prst="curvedConnector4">
            <a:avLst>
              <a:gd name="adj1" fmla="val -27927"/>
              <a:gd name="adj2" fmla="val 65167"/>
            </a:avLst>
          </a:prstGeom>
          <a:ln w="444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657433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8E64BE-2B7B-CD44-B74E-FC0BAAA3E98A}"/>
              </a:ext>
            </a:extLst>
          </p:cNvPr>
          <p:cNvSpPr>
            <a:spLocks noGrp="1"/>
          </p:cNvSpPr>
          <p:nvPr>
            <p:ph type="title"/>
          </p:nvPr>
        </p:nvSpPr>
        <p:spPr/>
        <p:txBody>
          <a:bodyPr/>
          <a:lstStyle/>
          <a:p>
            <a:r>
              <a:rPr kumimoji="1" lang="zh-CN" altLang="en-US" dirty="0"/>
              <a:t>主要特性介绍</a:t>
            </a:r>
          </a:p>
        </p:txBody>
      </p:sp>
      <p:sp>
        <p:nvSpPr>
          <p:cNvPr id="3" name="内容占位符 2">
            <a:extLst>
              <a:ext uri="{FF2B5EF4-FFF2-40B4-BE49-F238E27FC236}">
                <a16:creationId xmlns:a16="http://schemas.microsoft.com/office/drawing/2014/main" id="{EF96F546-0F2F-EA43-82FB-224D2E01343C}"/>
              </a:ext>
            </a:extLst>
          </p:cNvPr>
          <p:cNvSpPr>
            <a:spLocks noGrp="1"/>
          </p:cNvSpPr>
          <p:nvPr>
            <p:ph idx="1"/>
          </p:nvPr>
        </p:nvSpPr>
        <p:spPr>
          <a:xfrm>
            <a:off x="0" y="1532114"/>
            <a:ext cx="4334933" cy="4351338"/>
          </a:xfrm>
        </p:spPr>
        <p:txBody>
          <a:bodyPr/>
          <a:lstStyle/>
          <a:p>
            <a:pPr marL="1028700" lvl="1" indent="-342900">
              <a:buAutoNum type="arabicPeriod"/>
            </a:pPr>
            <a:r>
              <a:rPr kumimoji="1" lang="zh-CN" altLang="en-US" dirty="0"/>
              <a:t>你好世界与编译</a:t>
            </a:r>
            <a:endParaRPr kumimoji="1" lang="en-US" altLang="zh-CN" dirty="0"/>
          </a:p>
          <a:p>
            <a:pPr marL="1028700" lvl="1" indent="-342900">
              <a:buFont typeface="Arial" panose="020B0604020202020204" pitchFamily="34" charset="0"/>
              <a:buAutoNum type="arabicPeriod"/>
            </a:pPr>
            <a:r>
              <a:rPr kumimoji="1" lang="zh-CN" altLang="en-US" dirty="0"/>
              <a:t>基本数据类型和要素</a:t>
            </a:r>
            <a:endParaRPr kumimoji="1" lang="en-US" altLang="zh-CN" dirty="0"/>
          </a:p>
          <a:p>
            <a:pPr marL="1028700" lvl="1" indent="-342900">
              <a:buFont typeface="Arial" panose="020B0604020202020204" pitchFamily="34" charset="0"/>
              <a:buAutoNum type="arabicPeriod"/>
            </a:pPr>
            <a:r>
              <a:rPr kumimoji="1" lang="zh-CN" altLang="en-US" dirty="0"/>
              <a:t>流程控制</a:t>
            </a:r>
            <a:endParaRPr kumimoji="1" lang="en-US" altLang="zh-CN" dirty="0"/>
          </a:p>
          <a:p>
            <a:pPr marL="1028700" lvl="1" indent="-342900">
              <a:buFont typeface="Arial" panose="020B0604020202020204" pitchFamily="34" charset="0"/>
              <a:buAutoNum type="arabicPeriod"/>
            </a:pPr>
            <a:r>
              <a:rPr kumimoji="1" lang="zh-CN" altLang="en-US" dirty="0"/>
              <a:t>函数、结构体、接口</a:t>
            </a:r>
            <a:endParaRPr kumimoji="1" lang="en-US" altLang="zh-CN" dirty="0"/>
          </a:p>
          <a:p>
            <a:pPr marL="1028700" lvl="1" indent="-342900">
              <a:buAutoNum type="arabicPeriod"/>
            </a:pPr>
            <a:r>
              <a:rPr lang="zh-CN" altLang="en-US" b="1" dirty="0">
                <a:solidFill>
                  <a:schemeClr val="accent1">
                    <a:lumMod val="75000"/>
                  </a:schemeClr>
                </a:solidFill>
              </a:rPr>
              <a:t>并发编程</a:t>
            </a:r>
            <a:endParaRPr lang="en-US" altLang="zh-CN" b="1" dirty="0">
              <a:solidFill>
                <a:schemeClr val="accent1">
                  <a:lumMod val="75000"/>
                </a:schemeClr>
              </a:solidFill>
            </a:endParaRPr>
          </a:p>
          <a:p>
            <a:pPr marL="1028700" lvl="1" indent="-342900">
              <a:buAutoNum type="arabicPeriod"/>
            </a:pPr>
            <a:r>
              <a:rPr kumimoji="1" lang="zh-CN" altLang="en-US" dirty="0"/>
              <a:t>单元测试</a:t>
            </a:r>
            <a:endParaRPr kumimoji="1" lang="en-US" altLang="zh-CN" dirty="0"/>
          </a:p>
        </p:txBody>
      </p:sp>
    </p:spTree>
    <p:extLst>
      <p:ext uri="{BB962C8B-B14F-4D97-AF65-F5344CB8AC3E}">
        <p14:creationId xmlns:p14="http://schemas.microsoft.com/office/powerpoint/2010/main" val="214315816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872C4995-FBAC-7648-B0B2-A8685F2B57D1}"/>
              </a:ext>
            </a:extLst>
          </p:cNvPr>
          <p:cNvSpPr>
            <a:spLocks noGrp="1"/>
          </p:cNvSpPr>
          <p:nvPr>
            <p:ph idx="1"/>
          </p:nvPr>
        </p:nvSpPr>
        <p:spPr>
          <a:xfrm>
            <a:off x="270895" y="1923949"/>
            <a:ext cx="6881131" cy="552551"/>
          </a:xfrm>
        </p:spPr>
        <p:txBody>
          <a:bodyPr>
            <a:normAutofit fontScale="92500" lnSpcReduction="10000"/>
          </a:bodyPr>
          <a:lstStyle/>
          <a:p>
            <a:r>
              <a:rPr lang="en" altLang="zh-CN" dirty="0"/>
              <a:t>Go </a:t>
            </a:r>
            <a:r>
              <a:rPr lang="zh-CN" altLang="en-US" dirty="0"/>
              <a:t>语言原生支持程序的并发执行。</a:t>
            </a:r>
            <a:r>
              <a:rPr lang="en" altLang="zh-CN" dirty="0"/>
              <a:t>Go </a:t>
            </a:r>
            <a:r>
              <a:rPr lang="zh-CN" altLang="en-US" dirty="0"/>
              <a:t>语言提供协程 </a:t>
            </a:r>
            <a:r>
              <a:rPr lang="en-US" altLang="zh-CN" dirty="0"/>
              <a:t>(</a:t>
            </a:r>
            <a:r>
              <a:rPr lang="en" altLang="zh-CN" dirty="0"/>
              <a:t>goroutine) </a:t>
            </a:r>
            <a:r>
              <a:rPr lang="zh-CN" altLang="en-US" dirty="0"/>
              <a:t>与通道 </a:t>
            </a:r>
            <a:r>
              <a:rPr lang="en-US" altLang="zh-CN" dirty="0"/>
              <a:t>(</a:t>
            </a:r>
            <a:r>
              <a:rPr lang="en" altLang="zh-CN" dirty="0"/>
              <a:t>channel) </a:t>
            </a:r>
            <a:r>
              <a:rPr lang="zh-CN" altLang="en-US" dirty="0"/>
              <a:t>来支持并发编程。</a:t>
            </a:r>
          </a:p>
        </p:txBody>
      </p:sp>
      <p:sp>
        <p:nvSpPr>
          <p:cNvPr id="8" name="标题 1">
            <a:extLst>
              <a:ext uri="{FF2B5EF4-FFF2-40B4-BE49-F238E27FC236}">
                <a16:creationId xmlns:a16="http://schemas.microsoft.com/office/drawing/2014/main" id="{020C67EA-4AF9-6A44-B499-D6B72915BF65}"/>
              </a:ext>
            </a:extLst>
          </p:cNvPr>
          <p:cNvSpPr>
            <a:spLocks noGrp="1"/>
          </p:cNvSpPr>
          <p:nvPr>
            <p:ph type="title"/>
          </p:nvPr>
        </p:nvSpPr>
        <p:spPr>
          <a:xfrm>
            <a:off x="604434" y="0"/>
            <a:ext cx="6214055" cy="1208868"/>
          </a:xfrm>
        </p:spPr>
        <p:txBody>
          <a:bodyPr/>
          <a:lstStyle/>
          <a:p>
            <a:r>
              <a:rPr kumimoji="1" lang="zh-CN" altLang="en-US" dirty="0"/>
              <a:t>主要特性介绍</a:t>
            </a:r>
          </a:p>
        </p:txBody>
      </p:sp>
      <p:sp>
        <p:nvSpPr>
          <p:cNvPr id="2" name="矩形 1">
            <a:extLst>
              <a:ext uri="{FF2B5EF4-FFF2-40B4-BE49-F238E27FC236}">
                <a16:creationId xmlns:a16="http://schemas.microsoft.com/office/drawing/2014/main" id="{2B56CA27-C14C-7D4F-B2EF-EAFC85AA470A}"/>
              </a:ext>
            </a:extLst>
          </p:cNvPr>
          <p:cNvSpPr/>
          <p:nvPr/>
        </p:nvSpPr>
        <p:spPr>
          <a:xfrm>
            <a:off x="163446" y="1532033"/>
            <a:ext cx="2486764" cy="369332"/>
          </a:xfrm>
          <a:prstGeom prst="rect">
            <a:avLst/>
          </a:prstGeom>
        </p:spPr>
        <p:txBody>
          <a:bodyPr wrap="square">
            <a:spAutoFit/>
          </a:bodyPr>
          <a:lstStyle/>
          <a:p>
            <a:r>
              <a:rPr lang="en" altLang="zh-CN" b="1" dirty="0"/>
              <a:t>Go </a:t>
            </a:r>
            <a:r>
              <a:rPr lang="zh-CN" altLang="en-US" b="1" dirty="0"/>
              <a:t>并发</a:t>
            </a:r>
          </a:p>
        </p:txBody>
      </p:sp>
      <p:sp>
        <p:nvSpPr>
          <p:cNvPr id="12" name="文本框 11">
            <a:extLst>
              <a:ext uri="{FF2B5EF4-FFF2-40B4-BE49-F238E27FC236}">
                <a16:creationId xmlns:a16="http://schemas.microsoft.com/office/drawing/2014/main" id="{13DD1866-DE81-FD44-B24A-5A8A073D123E}"/>
              </a:ext>
            </a:extLst>
          </p:cNvPr>
          <p:cNvSpPr txBox="1"/>
          <p:nvPr/>
        </p:nvSpPr>
        <p:spPr>
          <a:xfrm>
            <a:off x="10362517" y="885702"/>
            <a:ext cx="1806905" cy="646331"/>
          </a:xfrm>
          <a:prstGeom prst="rect">
            <a:avLst/>
          </a:prstGeom>
          <a:noFill/>
        </p:spPr>
        <p:txBody>
          <a:bodyPr wrap="none" rtlCol="0">
            <a:spAutoFit/>
          </a:bodyPr>
          <a:lstStyle/>
          <a:p>
            <a:pPr marL="685800" lvl="1"/>
            <a:r>
              <a:rPr kumimoji="1" lang="zh-CN" altLang="en-US" b="1" dirty="0">
                <a:solidFill>
                  <a:schemeClr val="bg1"/>
                </a:solidFill>
              </a:rPr>
              <a:t>并发编程</a:t>
            </a:r>
            <a:endParaRPr kumimoji="1" lang="en-US" altLang="zh-CN" dirty="0">
              <a:solidFill>
                <a:schemeClr val="bg1"/>
              </a:solidFill>
            </a:endParaRPr>
          </a:p>
          <a:p>
            <a:endParaRPr kumimoji="1" lang="zh-CN" altLang="en-US" dirty="0">
              <a:solidFill>
                <a:schemeClr val="bg1"/>
              </a:solidFill>
            </a:endParaRPr>
          </a:p>
        </p:txBody>
      </p:sp>
      <p:sp>
        <p:nvSpPr>
          <p:cNvPr id="14" name="圆角矩形 13">
            <a:extLst>
              <a:ext uri="{FF2B5EF4-FFF2-40B4-BE49-F238E27FC236}">
                <a16:creationId xmlns:a16="http://schemas.microsoft.com/office/drawing/2014/main" id="{0D1F2311-A3D3-A045-8183-F30C35583DB6}"/>
              </a:ext>
            </a:extLst>
          </p:cNvPr>
          <p:cNvSpPr/>
          <p:nvPr/>
        </p:nvSpPr>
        <p:spPr>
          <a:xfrm>
            <a:off x="4318840" y="5592417"/>
            <a:ext cx="2612048" cy="47444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 altLang="zh-CN" sz="1600" dirty="0"/>
              <a:t>Go</a:t>
            </a:r>
            <a:r>
              <a:rPr lang="zh-CN" altLang="en" sz="1600" dirty="0"/>
              <a:t>使用</a:t>
            </a:r>
            <a:r>
              <a:rPr lang="en-US" altLang="zh-CN" sz="1600" dirty="0"/>
              <a:t>go</a:t>
            </a:r>
            <a:r>
              <a:rPr lang="zh-CN" altLang="en-US" sz="1600" dirty="0"/>
              <a:t>指令发起协程</a:t>
            </a:r>
          </a:p>
        </p:txBody>
      </p:sp>
      <p:pic>
        <p:nvPicPr>
          <p:cNvPr id="5" name="图片 4">
            <a:extLst>
              <a:ext uri="{FF2B5EF4-FFF2-40B4-BE49-F238E27FC236}">
                <a16:creationId xmlns:a16="http://schemas.microsoft.com/office/drawing/2014/main" id="{FA07D35F-2580-254C-9C72-7FB6DF422795}"/>
              </a:ext>
            </a:extLst>
          </p:cNvPr>
          <p:cNvPicPr>
            <a:picLocks noChangeAspect="1"/>
          </p:cNvPicPr>
          <p:nvPr/>
        </p:nvPicPr>
        <p:blipFill>
          <a:blip r:embed="rId2"/>
          <a:stretch>
            <a:fillRect/>
          </a:stretch>
        </p:blipFill>
        <p:spPr>
          <a:xfrm>
            <a:off x="270894" y="2476500"/>
            <a:ext cx="3543300" cy="4381500"/>
          </a:xfrm>
          <a:prstGeom prst="rect">
            <a:avLst/>
          </a:prstGeom>
        </p:spPr>
      </p:pic>
      <p:sp>
        <p:nvSpPr>
          <p:cNvPr id="6" name="矩形 5">
            <a:extLst>
              <a:ext uri="{FF2B5EF4-FFF2-40B4-BE49-F238E27FC236}">
                <a16:creationId xmlns:a16="http://schemas.microsoft.com/office/drawing/2014/main" id="{17E953E7-0368-954C-9785-F4C33ABFB2CB}"/>
              </a:ext>
            </a:extLst>
          </p:cNvPr>
          <p:cNvSpPr/>
          <p:nvPr/>
        </p:nvSpPr>
        <p:spPr>
          <a:xfrm>
            <a:off x="7152026" y="1532033"/>
            <a:ext cx="1585690" cy="369332"/>
          </a:xfrm>
          <a:prstGeom prst="rect">
            <a:avLst/>
          </a:prstGeom>
        </p:spPr>
        <p:txBody>
          <a:bodyPr wrap="square">
            <a:spAutoFit/>
          </a:bodyPr>
          <a:lstStyle/>
          <a:p>
            <a:r>
              <a:rPr lang="zh-CN" altLang="en-US" b="1" dirty="0"/>
              <a:t>通道 </a:t>
            </a:r>
            <a:r>
              <a:rPr lang="en" altLang="zh-CN" b="1" dirty="0" err="1"/>
              <a:t>chan</a:t>
            </a:r>
            <a:endParaRPr lang="en" altLang="zh-CN" b="1" dirty="0"/>
          </a:p>
        </p:txBody>
      </p:sp>
      <p:sp>
        <p:nvSpPr>
          <p:cNvPr id="7" name="矩形 6">
            <a:extLst>
              <a:ext uri="{FF2B5EF4-FFF2-40B4-BE49-F238E27FC236}">
                <a16:creationId xmlns:a16="http://schemas.microsoft.com/office/drawing/2014/main" id="{131C4B23-4089-3448-92C6-7DD997B4281C}"/>
              </a:ext>
            </a:extLst>
          </p:cNvPr>
          <p:cNvSpPr/>
          <p:nvPr/>
        </p:nvSpPr>
        <p:spPr>
          <a:xfrm>
            <a:off x="7251224" y="1901365"/>
            <a:ext cx="4669881" cy="782030"/>
          </a:xfrm>
          <a:prstGeom prst="rect">
            <a:avLst/>
          </a:prstGeom>
        </p:spPr>
        <p:txBody>
          <a:bodyPr vert="horz" lIns="0" tIns="0" rIns="0" bIns="0" rtlCol="0">
            <a:normAutofit/>
          </a:bodyPr>
          <a:lstStyle/>
          <a:p>
            <a:pPr>
              <a:lnSpc>
                <a:spcPct val="130000"/>
              </a:lnSpc>
              <a:spcBef>
                <a:spcPts val="500"/>
              </a:spcBef>
              <a:spcAft>
                <a:spcPts val="1000"/>
              </a:spcAft>
            </a:pPr>
            <a:r>
              <a:rPr lang="zh-CN" altLang="en-US" sz="1400" dirty="0">
                <a:solidFill>
                  <a:schemeClr val="tx1">
                    <a:lumMod val="65000"/>
                    <a:lumOff val="35000"/>
                  </a:schemeClr>
                </a:solidFill>
                <a:latin typeface="Microsoft YaHei UI" panose="020B0503020204020204" pitchFamily="34" charset="-122"/>
                <a:ea typeface="Microsoft YaHei UI" panose="020B0503020204020204" pitchFamily="34" charset="-122"/>
              </a:rPr>
              <a:t>协程间可以使用共享内存来实现通信，也可以通过事件驱动，使用</a:t>
            </a:r>
            <a:r>
              <a:rPr lang="en" altLang="zh-CN" sz="1400" dirty="0">
                <a:solidFill>
                  <a:schemeClr val="tx1">
                    <a:lumMod val="65000"/>
                    <a:lumOff val="35000"/>
                  </a:schemeClr>
                </a:solidFill>
                <a:latin typeface="Microsoft YaHei UI" panose="020B0503020204020204" pitchFamily="34" charset="-122"/>
                <a:ea typeface="Microsoft YaHei UI" panose="020B0503020204020204" pitchFamily="34" charset="-122"/>
              </a:rPr>
              <a:t>channel</a:t>
            </a:r>
            <a:r>
              <a:rPr lang="zh-CN" altLang="en-US" sz="1400" dirty="0">
                <a:solidFill>
                  <a:schemeClr val="tx1">
                    <a:lumMod val="65000"/>
                    <a:lumOff val="35000"/>
                  </a:schemeClr>
                </a:solidFill>
                <a:latin typeface="Microsoft YaHei UI" panose="020B0503020204020204" pitchFamily="34" charset="-122"/>
                <a:ea typeface="Microsoft YaHei UI" panose="020B0503020204020204" pitchFamily="34" charset="-122"/>
              </a:rPr>
              <a:t>来同步通信</a:t>
            </a:r>
          </a:p>
        </p:txBody>
      </p:sp>
      <p:pic>
        <p:nvPicPr>
          <p:cNvPr id="10" name="图片 9">
            <a:extLst>
              <a:ext uri="{FF2B5EF4-FFF2-40B4-BE49-F238E27FC236}">
                <a16:creationId xmlns:a16="http://schemas.microsoft.com/office/drawing/2014/main" id="{C054FDA5-E237-7B47-BF48-64608FF2BA89}"/>
              </a:ext>
            </a:extLst>
          </p:cNvPr>
          <p:cNvPicPr>
            <a:picLocks noChangeAspect="1"/>
          </p:cNvPicPr>
          <p:nvPr/>
        </p:nvPicPr>
        <p:blipFill>
          <a:blip r:embed="rId3"/>
          <a:stretch>
            <a:fillRect/>
          </a:stretch>
        </p:blipFill>
        <p:spPr>
          <a:xfrm>
            <a:off x="8479405" y="2476500"/>
            <a:ext cx="3441700" cy="4381500"/>
          </a:xfrm>
          <a:prstGeom prst="rect">
            <a:avLst/>
          </a:prstGeom>
        </p:spPr>
      </p:pic>
      <p:cxnSp>
        <p:nvCxnSpPr>
          <p:cNvPr id="19" name="曲线连接符 18">
            <a:extLst>
              <a:ext uri="{FF2B5EF4-FFF2-40B4-BE49-F238E27FC236}">
                <a16:creationId xmlns:a16="http://schemas.microsoft.com/office/drawing/2014/main" id="{4DB8DFE7-54EA-E046-94E5-ACC1679D0208}"/>
              </a:ext>
            </a:extLst>
          </p:cNvPr>
          <p:cNvCxnSpPr>
            <a:cxnSpLocks/>
            <a:stCxn id="14" idx="1"/>
            <a:endCxn id="5" idx="3"/>
          </p:cNvCxnSpPr>
          <p:nvPr/>
        </p:nvCxnSpPr>
        <p:spPr>
          <a:xfrm rot="10800000">
            <a:off x="3814194" y="4667250"/>
            <a:ext cx="504646" cy="1162392"/>
          </a:xfrm>
          <a:prstGeom prst="curvedConnector3">
            <a:avLst>
              <a:gd name="adj1" fmla="val 50000"/>
            </a:avLst>
          </a:prstGeom>
          <a:ln w="444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4413836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872C4995-FBAC-7648-B0B2-A8685F2B57D1}"/>
              </a:ext>
            </a:extLst>
          </p:cNvPr>
          <p:cNvSpPr>
            <a:spLocks noGrp="1"/>
          </p:cNvSpPr>
          <p:nvPr>
            <p:ph idx="1"/>
          </p:nvPr>
        </p:nvSpPr>
        <p:spPr>
          <a:xfrm>
            <a:off x="5599851" y="1947032"/>
            <a:ext cx="6334539" cy="1505051"/>
          </a:xfrm>
        </p:spPr>
        <p:txBody>
          <a:bodyPr>
            <a:normAutofit/>
          </a:bodyPr>
          <a:lstStyle/>
          <a:p>
            <a:r>
              <a:rPr lang="zh-CN" altLang="en-US" dirty="0"/>
              <a:t>现实中运行很多的协程，需要从多个通道中接收或者发送数据，可以使用 </a:t>
            </a:r>
            <a:r>
              <a:rPr lang="en" altLang="zh-CN" dirty="0"/>
              <a:t>select </a:t>
            </a:r>
            <a:r>
              <a:rPr lang="zh-CN" altLang="en-US" dirty="0"/>
              <a:t>关键字来处理多通道的问题。</a:t>
            </a:r>
            <a:r>
              <a:rPr lang="en" altLang="zh-CN" dirty="0"/>
              <a:t>select </a:t>
            </a:r>
            <a:r>
              <a:rPr lang="zh-CN" altLang="en-US" dirty="0"/>
              <a:t>监听进入通道的数据，如果所有的通道的都没有数据则会一直阻塞，直到有一个通道有数据；如果有多个可以处理，</a:t>
            </a:r>
            <a:r>
              <a:rPr lang="en" altLang="zh-CN" dirty="0"/>
              <a:t>select </a:t>
            </a:r>
            <a:r>
              <a:rPr lang="zh-CN" altLang="en-US" dirty="0"/>
              <a:t>会随机选择一个处理；</a:t>
            </a:r>
            <a:endParaRPr lang="zh-CN" altLang="en" dirty="0"/>
          </a:p>
        </p:txBody>
      </p:sp>
      <p:sp>
        <p:nvSpPr>
          <p:cNvPr id="8" name="标题 1">
            <a:extLst>
              <a:ext uri="{FF2B5EF4-FFF2-40B4-BE49-F238E27FC236}">
                <a16:creationId xmlns:a16="http://schemas.microsoft.com/office/drawing/2014/main" id="{020C67EA-4AF9-6A44-B499-D6B72915BF65}"/>
              </a:ext>
            </a:extLst>
          </p:cNvPr>
          <p:cNvSpPr>
            <a:spLocks noGrp="1"/>
          </p:cNvSpPr>
          <p:nvPr>
            <p:ph type="title"/>
          </p:nvPr>
        </p:nvSpPr>
        <p:spPr>
          <a:xfrm>
            <a:off x="604434" y="0"/>
            <a:ext cx="6214055" cy="1208868"/>
          </a:xfrm>
        </p:spPr>
        <p:txBody>
          <a:bodyPr/>
          <a:lstStyle/>
          <a:p>
            <a:r>
              <a:rPr kumimoji="1" lang="zh-CN" altLang="en-US" dirty="0"/>
              <a:t>主要特性介绍</a:t>
            </a:r>
          </a:p>
        </p:txBody>
      </p:sp>
      <p:sp>
        <p:nvSpPr>
          <p:cNvPr id="2" name="矩形 1">
            <a:extLst>
              <a:ext uri="{FF2B5EF4-FFF2-40B4-BE49-F238E27FC236}">
                <a16:creationId xmlns:a16="http://schemas.microsoft.com/office/drawing/2014/main" id="{2B56CA27-C14C-7D4F-B2EF-EAFC85AA470A}"/>
              </a:ext>
            </a:extLst>
          </p:cNvPr>
          <p:cNvSpPr/>
          <p:nvPr/>
        </p:nvSpPr>
        <p:spPr>
          <a:xfrm>
            <a:off x="163446" y="1532033"/>
            <a:ext cx="2486764" cy="369332"/>
          </a:xfrm>
          <a:prstGeom prst="rect">
            <a:avLst/>
          </a:prstGeom>
        </p:spPr>
        <p:txBody>
          <a:bodyPr wrap="square">
            <a:spAutoFit/>
          </a:bodyPr>
          <a:lstStyle/>
          <a:p>
            <a:r>
              <a:rPr lang="en-US" altLang="zh-CN" b="1" dirty="0"/>
              <a:t>Select</a:t>
            </a:r>
            <a:r>
              <a:rPr lang="zh-CN" altLang="en-US" b="1" dirty="0"/>
              <a:t>控制</a:t>
            </a:r>
          </a:p>
        </p:txBody>
      </p:sp>
      <p:sp>
        <p:nvSpPr>
          <p:cNvPr id="12" name="文本框 11">
            <a:extLst>
              <a:ext uri="{FF2B5EF4-FFF2-40B4-BE49-F238E27FC236}">
                <a16:creationId xmlns:a16="http://schemas.microsoft.com/office/drawing/2014/main" id="{13DD1866-DE81-FD44-B24A-5A8A073D123E}"/>
              </a:ext>
            </a:extLst>
          </p:cNvPr>
          <p:cNvSpPr txBox="1"/>
          <p:nvPr/>
        </p:nvSpPr>
        <p:spPr>
          <a:xfrm>
            <a:off x="10362517" y="885702"/>
            <a:ext cx="1806905" cy="646331"/>
          </a:xfrm>
          <a:prstGeom prst="rect">
            <a:avLst/>
          </a:prstGeom>
          <a:noFill/>
        </p:spPr>
        <p:txBody>
          <a:bodyPr wrap="none" rtlCol="0">
            <a:spAutoFit/>
          </a:bodyPr>
          <a:lstStyle/>
          <a:p>
            <a:pPr marL="685800" lvl="1"/>
            <a:r>
              <a:rPr kumimoji="1" lang="zh-CN" altLang="en-US" b="1" dirty="0">
                <a:solidFill>
                  <a:schemeClr val="bg1"/>
                </a:solidFill>
              </a:rPr>
              <a:t>并发编程</a:t>
            </a:r>
            <a:endParaRPr kumimoji="1" lang="en-US" altLang="zh-CN" dirty="0">
              <a:solidFill>
                <a:schemeClr val="bg1"/>
              </a:solidFill>
            </a:endParaRPr>
          </a:p>
          <a:p>
            <a:endParaRPr kumimoji="1" lang="zh-CN" altLang="en-US" dirty="0">
              <a:solidFill>
                <a:schemeClr val="bg1"/>
              </a:solidFill>
            </a:endParaRPr>
          </a:p>
        </p:txBody>
      </p:sp>
      <p:sp>
        <p:nvSpPr>
          <p:cNvPr id="15" name="圆角矩形 14">
            <a:extLst>
              <a:ext uri="{FF2B5EF4-FFF2-40B4-BE49-F238E27FC236}">
                <a16:creationId xmlns:a16="http://schemas.microsoft.com/office/drawing/2014/main" id="{EDA44378-7849-A343-84AD-53D2DEA3BAAC}"/>
              </a:ext>
            </a:extLst>
          </p:cNvPr>
          <p:cNvSpPr/>
          <p:nvPr/>
        </p:nvSpPr>
        <p:spPr>
          <a:xfrm>
            <a:off x="5599851" y="5695299"/>
            <a:ext cx="2612048" cy="109396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dirty="0"/>
              <a:t>特别需要注意的是，如果所有的通道都没有数据，而且写了 </a:t>
            </a:r>
            <a:r>
              <a:rPr lang="en" altLang="zh-CN" sz="1600" dirty="0"/>
              <a:t>default </a:t>
            </a:r>
            <a:r>
              <a:rPr lang="zh-CN" altLang="en-US" sz="1600" dirty="0"/>
              <a:t>语句，则会执行 </a:t>
            </a:r>
            <a:r>
              <a:rPr lang="en" altLang="zh-CN" sz="1600" dirty="0"/>
              <a:t>default </a:t>
            </a:r>
            <a:r>
              <a:rPr lang="zh-CN" altLang="en" sz="1600" dirty="0"/>
              <a:t>。</a:t>
            </a:r>
            <a:endParaRPr lang="zh-CN" altLang="en-US" sz="1600" dirty="0"/>
          </a:p>
        </p:txBody>
      </p:sp>
      <p:cxnSp>
        <p:nvCxnSpPr>
          <p:cNvPr id="16" name="曲线连接符 15">
            <a:extLst>
              <a:ext uri="{FF2B5EF4-FFF2-40B4-BE49-F238E27FC236}">
                <a16:creationId xmlns:a16="http://schemas.microsoft.com/office/drawing/2014/main" id="{0067A1F7-833F-364C-93B9-AA061F2E4D5B}"/>
              </a:ext>
            </a:extLst>
          </p:cNvPr>
          <p:cNvCxnSpPr>
            <a:cxnSpLocks/>
          </p:cNvCxnSpPr>
          <p:nvPr/>
        </p:nvCxnSpPr>
        <p:spPr>
          <a:xfrm rot="16200000" flipV="1">
            <a:off x="4462835" y="5032676"/>
            <a:ext cx="1919079" cy="578628"/>
          </a:xfrm>
          <a:prstGeom prst="curvedConnector2">
            <a:avLst/>
          </a:prstGeom>
          <a:ln w="44450">
            <a:tailEnd type="triangle"/>
          </a:ln>
        </p:spPr>
        <p:style>
          <a:lnRef idx="1">
            <a:schemeClr val="accent1"/>
          </a:lnRef>
          <a:fillRef idx="0">
            <a:schemeClr val="accent1"/>
          </a:fillRef>
          <a:effectRef idx="0">
            <a:schemeClr val="accent1"/>
          </a:effectRef>
          <a:fontRef idx="minor">
            <a:schemeClr val="tx1"/>
          </a:fontRef>
        </p:style>
      </p:cxnSp>
      <p:pic>
        <p:nvPicPr>
          <p:cNvPr id="20" name="图片 19">
            <a:extLst>
              <a:ext uri="{FF2B5EF4-FFF2-40B4-BE49-F238E27FC236}">
                <a16:creationId xmlns:a16="http://schemas.microsoft.com/office/drawing/2014/main" id="{372EBF15-FAA1-F448-9EAD-0AB1F3840708}"/>
              </a:ext>
            </a:extLst>
          </p:cNvPr>
          <p:cNvPicPr>
            <a:picLocks noChangeAspect="1"/>
          </p:cNvPicPr>
          <p:nvPr/>
        </p:nvPicPr>
        <p:blipFill>
          <a:blip r:embed="rId2"/>
          <a:stretch>
            <a:fillRect/>
          </a:stretch>
        </p:blipFill>
        <p:spPr>
          <a:xfrm>
            <a:off x="211810" y="1901365"/>
            <a:ext cx="4876800" cy="4902200"/>
          </a:xfrm>
          <a:prstGeom prst="rect">
            <a:avLst/>
          </a:prstGeom>
        </p:spPr>
      </p:pic>
    </p:spTree>
    <p:extLst>
      <p:ext uri="{BB962C8B-B14F-4D97-AF65-F5344CB8AC3E}">
        <p14:creationId xmlns:p14="http://schemas.microsoft.com/office/powerpoint/2010/main" val="196331449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8E64BE-2B7B-CD44-B74E-FC0BAAA3E98A}"/>
              </a:ext>
            </a:extLst>
          </p:cNvPr>
          <p:cNvSpPr>
            <a:spLocks noGrp="1"/>
          </p:cNvSpPr>
          <p:nvPr>
            <p:ph type="title"/>
          </p:nvPr>
        </p:nvSpPr>
        <p:spPr/>
        <p:txBody>
          <a:bodyPr/>
          <a:lstStyle/>
          <a:p>
            <a:r>
              <a:rPr kumimoji="1" lang="zh-CN" altLang="en-US" dirty="0"/>
              <a:t>主要特性介绍</a:t>
            </a:r>
          </a:p>
        </p:txBody>
      </p:sp>
      <p:sp>
        <p:nvSpPr>
          <p:cNvPr id="3" name="内容占位符 2">
            <a:extLst>
              <a:ext uri="{FF2B5EF4-FFF2-40B4-BE49-F238E27FC236}">
                <a16:creationId xmlns:a16="http://schemas.microsoft.com/office/drawing/2014/main" id="{EF96F546-0F2F-EA43-82FB-224D2E01343C}"/>
              </a:ext>
            </a:extLst>
          </p:cNvPr>
          <p:cNvSpPr>
            <a:spLocks noGrp="1"/>
          </p:cNvSpPr>
          <p:nvPr>
            <p:ph idx="1"/>
          </p:nvPr>
        </p:nvSpPr>
        <p:spPr>
          <a:xfrm>
            <a:off x="0" y="1532114"/>
            <a:ext cx="4334933" cy="4351338"/>
          </a:xfrm>
        </p:spPr>
        <p:txBody>
          <a:bodyPr/>
          <a:lstStyle/>
          <a:p>
            <a:pPr marL="1028700" lvl="1" indent="-342900">
              <a:buAutoNum type="arabicPeriod"/>
            </a:pPr>
            <a:r>
              <a:rPr kumimoji="1" lang="zh-CN" altLang="en-US" dirty="0"/>
              <a:t>你好世界与编译</a:t>
            </a:r>
            <a:endParaRPr kumimoji="1" lang="en-US" altLang="zh-CN" dirty="0"/>
          </a:p>
          <a:p>
            <a:pPr marL="1028700" lvl="1" indent="-342900">
              <a:buFont typeface="Arial" panose="020B0604020202020204" pitchFamily="34" charset="0"/>
              <a:buAutoNum type="arabicPeriod"/>
            </a:pPr>
            <a:r>
              <a:rPr kumimoji="1" lang="zh-CN" altLang="en-US" dirty="0"/>
              <a:t>基本数据类型和要素</a:t>
            </a:r>
            <a:endParaRPr kumimoji="1" lang="en-US" altLang="zh-CN" dirty="0"/>
          </a:p>
          <a:p>
            <a:pPr marL="1028700" lvl="1" indent="-342900">
              <a:buFont typeface="Arial" panose="020B0604020202020204" pitchFamily="34" charset="0"/>
              <a:buAutoNum type="arabicPeriod"/>
            </a:pPr>
            <a:r>
              <a:rPr kumimoji="1" lang="zh-CN" altLang="en-US" dirty="0"/>
              <a:t>流程控制</a:t>
            </a:r>
            <a:endParaRPr kumimoji="1" lang="en-US" altLang="zh-CN" dirty="0"/>
          </a:p>
          <a:p>
            <a:pPr marL="1028700" lvl="1" indent="-342900">
              <a:buFont typeface="Arial" panose="020B0604020202020204" pitchFamily="34" charset="0"/>
              <a:buAutoNum type="arabicPeriod"/>
            </a:pPr>
            <a:r>
              <a:rPr kumimoji="1" lang="zh-CN" altLang="en-US" dirty="0"/>
              <a:t>函数、结构体、接口</a:t>
            </a:r>
            <a:endParaRPr kumimoji="1" lang="en-US" altLang="zh-CN" dirty="0"/>
          </a:p>
          <a:p>
            <a:pPr marL="1028700" lvl="1" indent="-342900">
              <a:buAutoNum type="arabicPeriod"/>
            </a:pPr>
            <a:r>
              <a:rPr kumimoji="1" lang="zh-CN" altLang="en-US" dirty="0"/>
              <a:t>并发编程</a:t>
            </a:r>
            <a:endParaRPr kumimoji="1" lang="en-US" altLang="zh-CN" dirty="0"/>
          </a:p>
          <a:p>
            <a:pPr marL="1028700" lvl="1" indent="-342900">
              <a:buFont typeface="Arial" panose="020B0604020202020204" pitchFamily="34" charset="0"/>
              <a:buAutoNum type="arabicPeriod"/>
            </a:pPr>
            <a:r>
              <a:rPr lang="zh-CN" altLang="en-US" b="1" dirty="0">
                <a:solidFill>
                  <a:schemeClr val="accent1">
                    <a:lumMod val="75000"/>
                  </a:schemeClr>
                </a:solidFill>
              </a:rPr>
              <a:t>单元测试</a:t>
            </a:r>
            <a:endParaRPr lang="en-US" altLang="zh-CN" b="1" dirty="0">
              <a:solidFill>
                <a:schemeClr val="accent1">
                  <a:lumMod val="75000"/>
                </a:schemeClr>
              </a:solidFill>
            </a:endParaRPr>
          </a:p>
        </p:txBody>
      </p:sp>
    </p:spTree>
    <p:extLst>
      <p:ext uri="{BB962C8B-B14F-4D97-AF65-F5344CB8AC3E}">
        <p14:creationId xmlns:p14="http://schemas.microsoft.com/office/powerpoint/2010/main" val="271701822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a:extLst>
              <a:ext uri="{FF2B5EF4-FFF2-40B4-BE49-F238E27FC236}">
                <a16:creationId xmlns:a16="http://schemas.microsoft.com/office/drawing/2014/main" id="{020C67EA-4AF9-6A44-B499-D6B72915BF65}"/>
              </a:ext>
            </a:extLst>
          </p:cNvPr>
          <p:cNvSpPr>
            <a:spLocks noGrp="1"/>
          </p:cNvSpPr>
          <p:nvPr>
            <p:ph type="title"/>
          </p:nvPr>
        </p:nvSpPr>
        <p:spPr>
          <a:xfrm>
            <a:off x="604434" y="0"/>
            <a:ext cx="6214055" cy="1208868"/>
          </a:xfrm>
        </p:spPr>
        <p:txBody>
          <a:bodyPr/>
          <a:lstStyle/>
          <a:p>
            <a:r>
              <a:rPr kumimoji="1" lang="zh-CN" altLang="en-US" dirty="0"/>
              <a:t>主要特性介绍</a:t>
            </a:r>
          </a:p>
        </p:txBody>
      </p:sp>
      <p:sp>
        <p:nvSpPr>
          <p:cNvPr id="2" name="矩形 1">
            <a:extLst>
              <a:ext uri="{FF2B5EF4-FFF2-40B4-BE49-F238E27FC236}">
                <a16:creationId xmlns:a16="http://schemas.microsoft.com/office/drawing/2014/main" id="{2B56CA27-C14C-7D4F-B2EF-EAFC85AA470A}"/>
              </a:ext>
            </a:extLst>
          </p:cNvPr>
          <p:cNvSpPr/>
          <p:nvPr/>
        </p:nvSpPr>
        <p:spPr>
          <a:xfrm>
            <a:off x="163446" y="1532033"/>
            <a:ext cx="2486764" cy="369332"/>
          </a:xfrm>
          <a:prstGeom prst="rect">
            <a:avLst/>
          </a:prstGeom>
        </p:spPr>
        <p:txBody>
          <a:bodyPr wrap="square">
            <a:spAutoFit/>
          </a:bodyPr>
          <a:lstStyle/>
          <a:p>
            <a:r>
              <a:rPr lang="zh-CN" altLang="en-US" b="1" dirty="0"/>
              <a:t>单元测试</a:t>
            </a:r>
          </a:p>
        </p:txBody>
      </p:sp>
      <p:sp>
        <p:nvSpPr>
          <p:cNvPr id="12" name="文本框 11">
            <a:extLst>
              <a:ext uri="{FF2B5EF4-FFF2-40B4-BE49-F238E27FC236}">
                <a16:creationId xmlns:a16="http://schemas.microsoft.com/office/drawing/2014/main" id="{13DD1866-DE81-FD44-B24A-5A8A073D123E}"/>
              </a:ext>
            </a:extLst>
          </p:cNvPr>
          <p:cNvSpPr txBox="1"/>
          <p:nvPr/>
        </p:nvSpPr>
        <p:spPr>
          <a:xfrm>
            <a:off x="10362517" y="885702"/>
            <a:ext cx="1867819" cy="646331"/>
          </a:xfrm>
          <a:prstGeom prst="rect">
            <a:avLst/>
          </a:prstGeom>
          <a:noFill/>
        </p:spPr>
        <p:txBody>
          <a:bodyPr wrap="none" rtlCol="0">
            <a:spAutoFit/>
          </a:bodyPr>
          <a:lstStyle/>
          <a:p>
            <a:pPr marL="685800" lvl="1"/>
            <a:r>
              <a:rPr kumimoji="1" lang="zh-CN" altLang="en-US" b="1" dirty="0">
                <a:solidFill>
                  <a:schemeClr val="bg1"/>
                </a:solidFill>
              </a:rPr>
              <a:t>单元测试</a:t>
            </a:r>
            <a:endParaRPr kumimoji="1" lang="en-US" altLang="zh-CN" dirty="0">
              <a:solidFill>
                <a:schemeClr val="bg1"/>
              </a:solidFill>
            </a:endParaRPr>
          </a:p>
          <a:p>
            <a:endParaRPr kumimoji="1" lang="zh-CN" altLang="en-US" dirty="0">
              <a:solidFill>
                <a:schemeClr val="bg1"/>
              </a:solidFill>
            </a:endParaRPr>
          </a:p>
        </p:txBody>
      </p:sp>
      <p:sp>
        <p:nvSpPr>
          <p:cNvPr id="15" name="圆角矩形 14">
            <a:extLst>
              <a:ext uri="{FF2B5EF4-FFF2-40B4-BE49-F238E27FC236}">
                <a16:creationId xmlns:a16="http://schemas.microsoft.com/office/drawing/2014/main" id="{EDA44378-7849-A343-84AD-53D2DEA3BAAC}"/>
              </a:ext>
            </a:extLst>
          </p:cNvPr>
          <p:cNvSpPr/>
          <p:nvPr/>
        </p:nvSpPr>
        <p:spPr>
          <a:xfrm>
            <a:off x="310083" y="4486797"/>
            <a:ext cx="2612048" cy="58623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600" dirty="0"/>
              <a:t>Go</a:t>
            </a:r>
            <a:r>
              <a:rPr lang="zh-CN" altLang="en-US" sz="1600" dirty="0"/>
              <a:t>推荐单元测试与源文件要在同一目录</a:t>
            </a:r>
          </a:p>
        </p:txBody>
      </p:sp>
      <p:cxnSp>
        <p:nvCxnSpPr>
          <p:cNvPr id="16" name="曲线连接符 15">
            <a:extLst>
              <a:ext uri="{FF2B5EF4-FFF2-40B4-BE49-F238E27FC236}">
                <a16:creationId xmlns:a16="http://schemas.microsoft.com/office/drawing/2014/main" id="{0067A1F7-833F-364C-93B9-AA061F2E4D5B}"/>
              </a:ext>
            </a:extLst>
          </p:cNvPr>
          <p:cNvCxnSpPr>
            <a:cxnSpLocks/>
            <a:stCxn id="15" idx="1"/>
            <a:endCxn id="6" idx="2"/>
          </p:cNvCxnSpPr>
          <p:nvPr/>
        </p:nvCxnSpPr>
        <p:spPr>
          <a:xfrm rot="10800000" flipH="1">
            <a:off x="310083" y="3565461"/>
            <a:ext cx="1498600" cy="1214453"/>
          </a:xfrm>
          <a:prstGeom prst="curvedConnector4">
            <a:avLst>
              <a:gd name="adj1" fmla="val -15254"/>
              <a:gd name="adj2" fmla="val 62068"/>
            </a:avLst>
          </a:prstGeom>
          <a:ln w="44450">
            <a:tailEnd type="triangle"/>
          </a:ln>
        </p:spPr>
        <p:style>
          <a:lnRef idx="1">
            <a:schemeClr val="accent1"/>
          </a:lnRef>
          <a:fillRef idx="0">
            <a:schemeClr val="accent1"/>
          </a:fillRef>
          <a:effectRef idx="0">
            <a:schemeClr val="accent1"/>
          </a:effectRef>
          <a:fontRef idx="minor">
            <a:schemeClr val="tx1"/>
          </a:fontRef>
        </p:style>
      </p:cxnSp>
      <p:sp>
        <p:nvSpPr>
          <p:cNvPr id="11" name="内容占位符 2">
            <a:extLst>
              <a:ext uri="{FF2B5EF4-FFF2-40B4-BE49-F238E27FC236}">
                <a16:creationId xmlns:a16="http://schemas.microsoft.com/office/drawing/2014/main" id="{18D756ED-00F3-CA4E-BB29-AD91F92624DC}"/>
              </a:ext>
            </a:extLst>
          </p:cNvPr>
          <p:cNvSpPr>
            <a:spLocks noGrp="1"/>
          </p:cNvSpPr>
          <p:nvPr>
            <p:ph idx="1"/>
          </p:nvPr>
        </p:nvSpPr>
        <p:spPr>
          <a:xfrm>
            <a:off x="310083" y="2044189"/>
            <a:ext cx="7901816" cy="369333"/>
          </a:xfrm>
        </p:spPr>
        <p:txBody>
          <a:bodyPr>
            <a:normAutofit/>
          </a:bodyPr>
          <a:lstStyle/>
          <a:p>
            <a:r>
              <a:rPr lang="en" altLang="zh-CN" dirty="0"/>
              <a:t>Go</a:t>
            </a:r>
            <a:r>
              <a:rPr lang="zh-CN" altLang="en" dirty="0"/>
              <a:t>中</a:t>
            </a:r>
            <a:r>
              <a:rPr lang="zh-CN" altLang="en-US" dirty="0"/>
              <a:t>单元测试作为一等公民，语言层面原生提供</a:t>
            </a:r>
            <a:r>
              <a:rPr lang="en-US" altLang="zh-CN" dirty="0"/>
              <a:t>testing</a:t>
            </a:r>
            <a:r>
              <a:rPr lang="zh-CN" altLang="en-US" dirty="0"/>
              <a:t>包满足工业级的测试需求。</a:t>
            </a:r>
            <a:endParaRPr lang="zh-CN" altLang="en-US" b="1" dirty="0"/>
          </a:p>
        </p:txBody>
      </p:sp>
      <p:pic>
        <p:nvPicPr>
          <p:cNvPr id="6" name="图片 5">
            <a:extLst>
              <a:ext uri="{FF2B5EF4-FFF2-40B4-BE49-F238E27FC236}">
                <a16:creationId xmlns:a16="http://schemas.microsoft.com/office/drawing/2014/main" id="{99F5360F-9BE1-9649-8988-BFA579730511}"/>
              </a:ext>
            </a:extLst>
          </p:cNvPr>
          <p:cNvPicPr>
            <a:picLocks noChangeAspect="1"/>
          </p:cNvPicPr>
          <p:nvPr/>
        </p:nvPicPr>
        <p:blipFill>
          <a:blip r:embed="rId2"/>
          <a:stretch>
            <a:fillRect/>
          </a:stretch>
        </p:blipFill>
        <p:spPr>
          <a:xfrm>
            <a:off x="310083" y="2587560"/>
            <a:ext cx="2997200" cy="977900"/>
          </a:xfrm>
          <a:prstGeom prst="rect">
            <a:avLst/>
          </a:prstGeom>
        </p:spPr>
      </p:pic>
      <p:pic>
        <p:nvPicPr>
          <p:cNvPr id="18" name="图片 17">
            <a:extLst>
              <a:ext uri="{FF2B5EF4-FFF2-40B4-BE49-F238E27FC236}">
                <a16:creationId xmlns:a16="http://schemas.microsoft.com/office/drawing/2014/main" id="{940B9301-79EE-CB44-8BE5-36A1E413D658}"/>
              </a:ext>
            </a:extLst>
          </p:cNvPr>
          <p:cNvPicPr>
            <a:picLocks noChangeAspect="1"/>
          </p:cNvPicPr>
          <p:nvPr/>
        </p:nvPicPr>
        <p:blipFill>
          <a:blip r:embed="rId3"/>
          <a:stretch>
            <a:fillRect/>
          </a:stretch>
        </p:blipFill>
        <p:spPr>
          <a:xfrm>
            <a:off x="5582717" y="2587560"/>
            <a:ext cx="6299200" cy="4038600"/>
          </a:xfrm>
          <a:prstGeom prst="rect">
            <a:avLst/>
          </a:prstGeom>
        </p:spPr>
      </p:pic>
      <p:sp>
        <p:nvSpPr>
          <p:cNvPr id="21" name="圆角矩形 20">
            <a:extLst>
              <a:ext uri="{FF2B5EF4-FFF2-40B4-BE49-F238E27FC236}">
                <a16:creationId xmlns:a16="http://schemas.microsoft.com/office/drawing/2014/main" id="{485F6040-86FC-B74B-8BFC-85BE27B8BB0C}"/>
              </a:ext>
            </a:extLst>
          </p:cNvPr>
          <p:cNvSpPr/>
          <p:nvPr/>
        </p:nvSpPr>
        <p:spPr>
          <a:xfrm>
            <a:off x="1832952" y="5994364"/>
            <a:ext cx="2612048" cy="58623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600" dirty="0"/>
              <a:t>Go</a:t>
            </a:r>
            <a:r>
              <a:rPr lang="zh-CN" altLang="en-US" sz="1600" dirty="0"/>
              <a:t>规定，单元测试的方法以</a:t>
            </a:r>
            <a:r>
              <a:rPr lang="en-US" altLang="zh-CN" sz="1600" dirty="0"/>
              <a:t>Test</a:t>
            </a:r>
            <a:r>
              <a:rPr lang="zh-CN" altLang="en-US" sz="1600" dirty="0"/>
              <a:t>开头，大驼峰命名</a:t>
            </a:r>
          </a:p>
        </p:txBody>
      </p:sp>
      <p:cxnSp>
        <p:nvCxnSpPr>
          <p:cNvPr id="22" name="曲线连接符 21">
            <a:extLst>
              <a:ext uri="{FF2B5EF4-FFF2-40B4-BE49-F238E27FC236}">
                <a16:creationId xmlns:a16="http://schemas.microsoft.com/office/drawing/2014/main" id="{A2A3AE31-0AC2-DC46-87E8-96DF4C2BB480}"/>
              </a:ext>
            </a:extLst>
          </p:cNvPr>
          <p:cNvCxnSpPr>
            <a:cxnSpLocks/>
            <a:stCxn id="21" idx="0"/>
            <a:endCxn id="18" idx="1"/>
          </p:cNvCxnSpPr>
          <p:nvPr/>
        </p:nvCxnSpPr>
        <p:spPr>
          <a:xfrm rot="5400000" flipH="1" flipV="1">
            <a:off x="3667094" y="4078742"/>
            <a:ext cx="1387504" cy="2443741"/>
          </a:xfrm>
          <a:prstGeom prst="curvedConnector2">
            <a:avLst/>
          </a:prstGeom>
          <a:ln w="444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851669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67BEA9-EA2C-2742-B56D-A0B5467CE6A7}"/>
              </a:ext>
            </a:extLst>
          </p:cNvPr>
          <p:cNvSpPr>
            <a:spLocks noGrp="1"/>
          </p:cNvSpPr>
          <p:nvPr>
            <p:ph type="title"/>
          </p:nvPr>
        </p:nvSpPr>
        <p:spPr/>
        <p:txBody>
          <a:bodyPr/>
          <a:lstStyle/>
          <a:p>
            <a:r>
              <a:rPr kumimoji="1" lang="zh-CN" altLang="en-US" dirty="0"/>
              <a:t>主题</a:t>
            </a:r>
          </a:p>
        </p:txBody>
      </p:sp>
      <p:sp>
        <p:nvSpPr>
          <p:cNvPr id="3" name="内容占位符 2">
            <a:extLst>
              <a:ext uri="{FF2B5EF4-FFF2-40B4-BE49-F238E27FC236}">
                <a16:creationId xmlns:a16="http://schemas.microsoft.com/office/drawing/2014/main" id="{36EAD6A8-CB49-EB4E-A84D-048E1B3B2371}"/>
              </a:ext>
            </a:extLst>
          </p:cNvPr>
          <p:cNvSpPr>
            <a:spLocks noGrp="1"/>
          </p:cNvSpPr>
          <p:nvPr>
            <p:ph idx="1"/>
          </p:nvPr>
        </p:nvSpPr>
        <p:spPr>
          <a:xfrm>
            <a:off x="838201" y="1825625"/>
            <a:ext cx="8503507" cy="1402484"/>
          </a:xfrm>
        </p:spPr>
        <p:txBody>
          <a:bodyPr/>
          <a:lstStyle/>
          <a:p>
            <a:pPr marL="342900" indent="-342900">
              <a:buAutoNum type="arabicPeriod"/>
            </a:pPr>
            <a:r>
              <a:rPr kumimoji="1" lang="en-US" altLang="zh-CN" dirty="0">
                <a:solidFill>
                  <a:schemeClr val="tx1"/>
                </a:solidFill>
              </a:rPr>
              <a:t>Go</a:t>
            </a:r>
            <a:r>
              <a:rPr kumimoji="1" lang="zh-CN" altLang="en-US" dirty="0">
                <a:solidFill>
                  <a:schemeClr val="tx1"/>
                </a:solidFill>
              </a:rPr>
              <a:t> 简要入门</a:t>
            </a:r>
            <a:endParaRPr kumimoji="1" lang="en-US" altLang="zh-CN" dirty="0">
              <a:solidFill>
                <a:schemeClr val="tx1"/>
              </a:solidFill>
            </a:endParaRPr>
          </a:p>
          <a:p>
            <a:pPr marL="342900" indent="-342900">
              <a:buAutoNum type="arabicPeriod"/>
            </a:pPr>
            <a:r>
              <a:rPr kumimoji="1" lang="en-US" altLang="zh-CN" b="1" dirty="0">
                <a:solidFill>
                  <a:srgbClr val="0070C0"/>
                </a:solidFill>
              </a:rPr>
              <a:t>Go-Micro</a:t>
            </a:r>
            <a:r>
              <a:rPr kumimoji="1" lang="zh-CN" altLang="en-US" b="1" dirty="0">
                <a:solidFill>
                  <a:srgbClr val="0070C0"/>
                </a:solidFill>
              </a:rPr>
              <a:t> 微服务框架</a:t>
            </a:r>
            <a:endParaRPr kumimoji="1" lang="en-US" altLang="zh-CN" b="1" dirty="0">
              <a:solidFill>
                <a:srgbClr val="0070C0"/>
              </a:solidFill>
            </a:endParaRPr>
          </a:p>
          <a:p>
            <a:pPr marL="342900" indent="-342900">
              <a:buAutoNum type="arabicPeriod"/>
            </a:pPr>
            <a:endParaRPr kumimoji="1" lang="zh-CN" altLang="en-US" dirty="0"/>
          </a:p>
        </p:txBody>
      </p:sp>
    </p:spTree>
    <p:extLst>
      <p:ext uri="{BB962C8B-B14F-4D97-AF65-F5344CB8AC3E}">
        <p14:creationId xmlns:p14="http://schemas.microsoft.com/office/powerpoint/2010/main" val="21292085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D16C3-D8A9-5F48-9D2C-89D1FB80B3E8}"/>
              </a:ext>
            </a:extLst>
          </p:cNvPr>
          <p:cNvSpPr>
            <a:spLocks noGrp="1"/>
          </p:cNvSpPr>
          <p:nvPr>
            <p:ph type="title"/>
          </p:nvPr>
        </p:nvSpPr>
        <p:spPr/>
        <p:txBody>
          <a:bodyPr/>
          <a:lstStyle/>
          <a:p>
            <a:r>
              <a:rPr kumimoji="1" lang="en-US" altLang="zh-CN" dirty="0"/>
              <a:t>Go</a:t>
            </a:r>
            <a:r>
              <a:rPr kumimoji="1" lang="zh-CN" altLang="en-US" dirty="0"/>
              <a:t> 简要入门</a:t>
            </a:r>
          </a:p>
        </p:txBody>
      </p:sp>
      <p:sp>
        <p:nvSpPr>
          <p:cNvPr id="3" name="内容占位符 2">
            <a:extLst>
              <a:ext uri="{FF2B5EF4-FFF2-40B4-BE49-F238E27FC236}">
                <a16:creationId xmlns:a16="http://schemas.microsoft.com/office/drawing/2014/main" id="{60DE7A91-97BA-1D4D-A3E4-7AD6A40FF0F9}"/>
              </a:ext>
            </a:extLst>
          </p:cNvPr>
          <p:cNvSpPr>
            <a:spLocks noGrp="1"/>
          </p:cNvSpPr>
          <p:nvPr>
            <p:ph idx="1"/>
          </p:nvPr>
        </p:nvSpPr>
        <p:spPr>
          <a:xfrm>
            <a:off x="158044" y="1825625"/>
            <a:ext cx="5587999" cy="4351338"/>
          </a:xfrm>
        </p:spPr>
        <p:txBody>
          <a:bodyPr>
            <a:normAutofit fontScale="77500" lnSpcReduction="20000"/>
          </a:bodyPr>
          <a:lstStyle/>
          <a:p>
            <a:r>
              <a:rPr lang="zh-CN" altLang="en-US" dirty="0"/>
              <a:t>关于</a:t>
            </a:r>
            <a:r>
              <a:rPr lang="en" altLang="zh-CN" dirty="0"/>
              <a:t>Golang</a:t>
            </a:r>
            <a:r>
              <a:rPr lang="zh-CN" altLang="en-US" dirty="0"/>
              <a:t>的出身，不得不从信息学领域的紫禁之巅</a:t>
            </a:r>
            <a:r>
              <a:rPr lang="en-US" altLang="zh-CN" dirty="0"/>
              <a:t>-</a:t>
            </a:r>
            <a:r>
              <a:rPr lang="zh-CN" altLang="en-US" dirty="0"/>
              <a:t>贝尔实验室（</a:t>
            </a:r>
            <a:r>
              <a:rPr lang="en" altLang="zh-CN" dirty="0"/>
              <a:t>Bell Labs</a:t>
            </a:r>
            <a:r>
              <a:rPr lang="zh-CN" altLang="en" dirty="0"/>
              <a:t>）</a:t>
            </a:r>
            <a:r>
              <a:rPr lang="zh-CN" altLang="en-US" dirty="0"/>
              <a:t>说起。我们将时光机拨到上世级</a:t>
            </a:r>
            <a:r>
              <a:rPr lang="en-US" altLang="zh-CN" dirty="0"/>
              <a:t>60</a:t>
            </a:r>
            <a:r>
              <a:rPr lang="zh-CN" altLang="en-US" dirty="0"/>
              <a:t>年代末，</a:t>
            </a:r>
            <a:r>
              <a:rPr lang="en" altLang="zh-CN" dirty="0"/>
              <a:t>Dennis Ritchie</a:t>
            </a:r>
            <a:r>
              <a:rPr lang="zh-CN" altLang="en-US" dirty="0"/>
              <a:t>与</a:t>
            </a:r>
            <a:r>
              <a:rPr lang="en" altLang="zh-CN" dirty="0"/>
              <a:t>Ken Thompson</a:t>
            </a:r>
            <a:r>
              <a:rPr lang="zh-CN" altLang="en-US" dirty="0"/>
              <a:t>携手共同开发出了</a:t>
            </a:r>
            <a:r>
              <a:rPr lang="en" altLang="zh-CN" dirty="0"/>
              <a:t>IT</a:t>
            </a:r>
            <a:r>
              <a:rPr lang="zh-CN" altLang="en-US" dirty="0"/>
              <a:t>界无人不晓的操作系统</a:t>
            </a:r>
            <a:r>
              <a:rPr lang="en" altLang="zh-CN" dirty="0"/>
              <a:t>Unix</a:t>
            </a:r>
            <a:r>
              <a:rPr lang="zh-CN" altLang="en" dirty="0"/>
              <a:t>。</a:t>
            </a:r>
            <a:r>
              <a:rPr lang="zh-CN" altLang="en-US" dirty="0"/>
              <a:t>在</a:t>
            </a:r>
            <a:r>
              <a:rPr lang="en" altLang="zh-CN" dirty="0"/>
              <a:t>Unix</a:t>
            </a:r>
            <a:r>
              <a:rPr lang="zh-CN" altLang="en-US" dirty="0"/>
              <a:t>被开发出来之前，二位前辈还创造了</a:t>
            </a:r>
            <a:r>
              <a:rPr lang="en" altLang="zh-CN" dirty="0"/>
              <a:t>B</a:t>
            </a:r>
            <a:r>
              <a:rPr lang="zh-CN" altLang="en-US" dirty="0"/>
              <a:t>语言，随后并用</a:t>
            </a:r>
            <a:r>
              <a:rPr lang="en" altLang="zh-CN" dirty="0"/>
              <a:t>B</a:t>
            </a:r>
            <a:r>
              <a:rPr lang="zh-CN" altLang="en-US" dirty="0"/>
              <a:t>编写了早期的</a:t>
            </a:r>
            <a:r>
              <a:rPr lang="en" altLang="zh-CN" dirty="0"/>
              <a:t>Unix</a:t>
            </a:r>
            <a:r>
              <a:rPr lang="zh-CN" altLang="en" dirty="0"/>
              <a:t>。</a:t>
            </a:r>
            <a:br>
              <a:rPr lang="zh-CN" altLang="en" dirty="0"/>
            </a:br>
            <a:br>
              <a:rPr lang="zh-CN" altLang="en" dirty="0"/>
            </a:br>
            <a:r>
              <a:rPr lang="zh-CN" altLang="en-US" dirty="0"/>
              <a:t>在第</a:t>
            </a:r>
            <a:r>
              <a:rPr lang="en-US" altLang="zh-CN" dirty="0"/>
              <a:t>4</a:t>
            </a:r>
            <a:r>
              <a:rPr lang="zh-CN" altLang="en-US" dirty="0"/>
              <a:t>版本的</a:t>
            </a:r>
            <a:r>
              <a:rPr lang="en" altLang="zh-CN" dirty="0"/>
              <a:t>Unix</a:t>
            </a:r>
            <a:r>
              <a:rPr lang="zh-CN" altLang="en-US" dirty="0"/>
              <a:t>出生之前，</a:t>
            </a:r>
            <a:r>
              <a:rPr lang="en-US" altLang="zh-CN" dirty="0"/>
              <a:t>1972</a:t>
            </a:r>
            <a:r>
              <a:rPr lang="zh-CN" altLang="en-US" dirty="0"/>
              <a:t>到</a:t>
            </a:r>
            <a:r>
              <a:rPr lang="en-US" altLang="zh-CN" dirty="0"/>
              <a:t>1973</a:t>
            </a:r>
            <a:r>
              <a:rPr lang="zh-CN" altLang="en-US" dirty="0"/>
              <a:t>两年间</a:t>
            </a:r>
            <a:r>
              <a:rPr lang="en" altLang="zh-CN" dirty="0"/>
              <a:t>Dennis Ritchie</a:t>
            </a:r>
            <a:r>
              <a:rPr lang="zh-CN" altLang="en-US" dirty="0"/>
              <a:t>开发出了</a:t>
            </a:r>
            <a:r>
              <a:rPr lang="en" altLang="zh-CN" dirty="0"/>
              <a:t>C</a:t>
            </a:r>
            <a:r>
              <a:rPr lang="zh-CN" altLang="en-US" dirty="0"/>
              <a:t>语言，并用其重新实现了</a:t>
            </a:r>
            <a:r>
              <a:rPr lang="en" altLang="zh-CN" dirty="0"/>
              <a:t>Unix</a:t>
            </a:r>
            <a:r>
              <a:rPr lang="zh-CN" altLang="en-US" dirty="0"/>
              <a:t>内核。说起</a:t>
            </a:r>
            <a:r>
              <a:rPr lang="en" altLang="zh-CN" dirty="0"/>
              <a:t>Unix</a:t>
            </a:r>
            <a:r>
              <a:rPr lang="zh-CN" altLang="en" dirty="0"/>
              <a:t>，</a:t>
            </a:r>
            <a:r>
              <a:rPr lang="zh-CN" altLang="en-US" dirty="0"/>
              <a:t>这个系统影响了所有后来的商业与民用计算机操作系统，各种</a:t>
            </a:r>
            <a:r>
              <a:rPr lang="en" altLang="zh-CN" dirty="0"/>
              <a:t>Linux</a:t>
            </a:r>
            <a:r>
              <a:rPr lang="zh-CN" altLang="en-US" dirty="0"/>
              <a:t>发布版本</a:t>
            </a:r>
            <a:r>
              <a:rPr lang="en-US" altLang="zh-CN" dirty="0"/>
              <a:t>R</a:t>
            </a:r>
            <a:r>
              <a:rPr lang="en" altLang="zh-CN" dirty="0" err="1"/>
              <a:t>edHat</a:t>
            </a:r>
            <a:r>
              <a:rPr lang="zh-CN" altLang="en" dirty="0"/>
              <a:t>、</a:t>
            </a:r>
            <a:r>
              <a:rPr lang="en" altLang="zh-CN" dirty="0"/>
              <a:t>Ubuntu</a:t>
            </a:r>
            <a:r>
              <a:rPr lang="zh-CN" altLang="en" dirty="0"/>
              <a:t>、</a:t>
            </a:r>
            <a:r>
              <a:rPr lang="en" altLang="zh-CN" dirty="0"/>
              <a:t>CentOS</a:t>
            </a:r>
            <a:r>
              <a:rPr lang="zh-CN" altLang="en-US" dirty="0"/>
              <a:t>等等，以及</a:t>
            </a:r>
            <a:r>
              <a:rPr lang="en" altLang="zh-CN" dirty="0"/>
              <a:t>FreeBSD</a:t>
            </a:r>
            <a:r>
              <a:rPr lang="zh-CN" altLang="en-US" dirty="0"/>
              <a:t>系列、</a:t>
            </a:r>
            <a:r>
              <a:rPr lang="en" altLang="zh-CN" dirty="0"/>
              <a:t>Mac OSX</a:t>
            </a:r>
            <a:r>
              <a:rPr lang="zh-CN" altLang="en-US" dirty="0"/>
              <a:t>等等，而</a:t>
            </a:r>
            <a:r>
              <a:rPr lang="en" altLang="zh-CN" dirty="0"/>
              <a:t>Unix</a:t>
            </a:r>
            <a:r>
              <a:rPr lang="zh-CN" altLang="en-US" dirty="0"/>
              <a:t>的设计理念或多或少也影响了</a:t>
            </a:r>
            <a:r>
              <a:rPr lang="en" altLang="zh-CN" dirty="0"/>
              <a:t>Windows</a:t>
            </a:r>
            <a:r>
              <a:rPr lang="zh-CN" altLang="en-US" dirty="0"/>
              <a:t>及其产品线</a:t>
            </a:r>
            <a:r>
              <a:rPr lang="en" altLang="zh-CN" dirty="0"/>
              <a:t>IIS</a:t>
            </a:r>
            <a:r>
              <a:rPr lang="zh-CN" altLang="en-US" dirty="0"/>
              <a:t>等。</a:t>
            </a:r>
            <a:br>
              <a:rPr lang="zh-CN" altLang="en-US" dirty="0"/>
            </a:br>
            <a:br>
              <a:rPr lang="zh-CN" altLang="en-US" dirty="0"/>
            </a:br>
            <a:r>
              <a:rPr lang="zh-CN" altLang="en-US" dirty="0"/>
              <a:t>在</a:t>
            </a:r>
            <a:r>
              <a:rPr lang="en" altLang="zh-CN" dirty="0"/>
              <a:t>Go</a:t>
            </a:r>
            <a:r>
              <a:rPr lang="zh-CN" altLang="en-US" dirty="0"/>
              <a:t>出生之前，</a:t>
            </a:r>
            <a:r>
              <a:rPr lang="en-US" altLang="zh-CN" dirty="0"/>
              <a:t>80</a:t>
            </a:r>
            <a:r>
              <a:rPr lang="zh-CN" altLang="en-US" dirty="0"/>
              <a:t>年代，贝尔实验室开发了一款专门用于解决分布式运算的语言</a:t>
            </a:r>
            <a:r>
              <a:rPr lang="en" altLang="zh-CN" dirty="0"/>
              <a:t>Limbo</a:t>
            </a:r>
            <a:r>
              <a:rPr lang="zh-CN" altLang="en" dirty="0"/>
              <a:t>，</a:t>
            </a:r>
            <a:r>
              <a:rPr lang="zh-CN" altLang="en-US" dirty="0"/>
              <a:t>并用其开发出了</a:t>
            </a:r>
            <a:r>
              <a:rPr lang="en" altLang="zh-CN" dirty="0"/>
              <a:t>Plan 9</a:t>
            </a:r>
            <a:r>
              <a:rPr lang="zh-CN" altLang="en-US" dirty="0"/>
              <a:t>系统的分支</a:t>
            </a:r>
            <a:r>
              <a:rPr lang="en" altLang="zh-CN" dirty="0"/>
              <a:t>Inferno</a:t>
            </a:r>
            <a:r>
              <a:rPr lang="zh-CN" altLang="en" dirty="0"/>
              <a:t>，</a:t>
            </a:r>
            <a:r>
              <a:rPr lang="zh-CN" altLang="en-US" dirty="0"/>
              <a:t>其中的作者就有</a:t>
            </a:r>
            <a:r>
              <a:rPr lang="en" altLang="zh-CN" dirty="0"/>
              <a:t>Rob Pike</a:t>
            </a:r>
            <a:r>
              <a:rPr lang="zh-CN" altLang="en" dirty="0"/>
              <a:t>、</a:t>
            </a:r>
            <a:r>
              <a:rPr lang="en" altLang="zh-CN" dirty="0"/>
              <a:t>Ken Thompson</a:t>
            </a:r>
            <a:r>
              <a:rPr lang="zh-CN" altLang="en" dirty="0"/>
              <a:t>、</a:t>
            </a:r>
            <a:r>
              <a:rPr lang="en" altLang="zh-CN" dirty="0"/>
              <a:t>Dennis Ritchie</a:t>
            </a:r>
            <a:r>
              <a:rPr lang="en-US" altLang="zh-CN" dirty="0"/>
              <a:t>(1941-2011)</a:t>
            </a:r>
            <a:r>
              <a:rPr lang="zh-CN" altLang="en" dirty="0"/>
              <a:t>。</a:t>
            </a:r>
            <a:br>
              <a:rPr lang="zh-CN" altLang="en" dirty="0"/>
            </a:br>
            <a:br>
              <a:rPr lang="zh-CN" altLang="en" dirty="0"/>
            </a:br>
            <a:r>
              <a:rPr lang="en" altLang="zh-CN" dirty="0"/>
              <a:t>90</a:t>
            </a:r>
            <a:r>
              <a:rPr lang="zh-CN" altLang="en-US" dirty="0"/>
              <a:t>年代，贝尔实验室在商业动荡中风雨飘摇。也许是为了生计与情怀，很多人选择加入了其他公司，其中</a:t>
            </a:r>
            <a:r>
              <a:rPr lang="en" altLang="zh-CN" dirty="0"/>
              <a:t>Plan 9</a:t>
            </a:r>
            <a:r>
              <a:rPr lang="zh-CN" altLang="en-US" dirty="0"/>
              <a:t>团队主要成员选择加入了</a:t>
            </a:r>
            <a:r>
              <a:rPr lang="en" altLang="zh-CN" dirty="0"/>
              <a:t>Google</a:t>
            </a:r>
            <a:r>
              <a:rPr lang="zh-CN" altLang="en" dirty="0"/>
              <a:t>。</a:t>
            </a:r>
            <a:br>
              <a:rPr lang="zh-CN" altLang="en" dirty="0"/>
            </a:br>
            <a:br>
              <a:rPr lang="zh-CN" altLang="en" dirty="0"/>
            </a:br>
            <a:r>
              <a:rPr lang="zh-CN" altLang="en-US" dirty="0"/>
              <a:t>在</a:t>
            </a:r>
            <a:r>
              <a:rPr lang="en" altLang="zh-CN" dirty="0"/>
              <a:t>Google</a:t>
            </a:r>
            <a:r>
              <a:rPr lang="zh-CN" altLang="en" dirty="0"/>
              <a:t>，</a:t>
            </a:r>
            <a:r>
              <a:rPr lang="en" altLang="zh-CN" dirty="0"/>
              <a:t>Go</a:t>
            </a:r>
            <a:r>
              <a:rPr lang="zh-CN" altLang="en-US" dirty="0"/>
              <a:t>语言由</a:t>
            </a:r>
            <a:r>
              <a:rPr lang="en" altLang="zh-CN" dirty="0"/>
              <a:t>Ken Thompson, Rob Pike</a:t>
            </a:r>
            <a:r>
              <a:rPr lang="zh-CN" altLang="en-US" dirty="0"/>
              <a:t>和</a:t>
            </a:r>
            <a:r>
              <a:rPr lang="en" altLang="zh-CN" dirty="0"/>
              <a:t>Robert </a:t>
            </a:r>
            <a:r>
              <a:rPr lang="en" altLang="zh-CN" dirty="0" err="1"/>
              <a:t>Griesemer</a:t>
            </a:r>
            <a:r>
              <a:rPr lang="zh-CN" altLang="en-US" dirty="0"/>
              <a:t>三位大牛于</a:t>
            </a:r>
            <a:r>
              <a:rPr lang="en-US" altLang="zh-CN" dirty="0"/>
              <a:t>2007</a:t>
            </a:r>
            <a:r>
              <a:rPr lang="zh-CN" altLang="en-US" dirty="0"/>
              <a:t>年</a:t>
            </a:r>
            <a:r>
              <a:rPr lang="en-US" altLang="zh-CN" dirty="0"/>
              <a:t>9</a:t>
            </a:r>
            <a:r>
              <a:rPr lang="zh-CN" altLang="en-US" dirty="0"/>
              <a:t>月开始设计和实现。</a:t>
            </a:r>
            <a:endParaRPr kumimoji="1" lang="zh-CN" altLang="en-US" dirty="0"/>
          </a:p>
        </p:txBody>
      </p:sp>
      <p:sp>
        <p:nvSpPr>
          <p:cNvPr id="4" name="文本框 3">
            <a:extLst>
              <a:ext uri="{FF2B5EF4-FFF2-40B4-BE49-F238E27FC236}">
                <a16:creationId xmlns:a16="http://schemas.microsoft.com/office/drawing/2014/main" id="{E7ACD03B-A959-6B4D-ABC9-242983EDF41F}"/>
              </a:ext>
            </a:extLst>
          </p:cNvPr>
          <p:cNvSpPr txBox="1"/>
          <p:nvPr/>
        </p:nvSpPr>
        <p:spPr>
          <a:xfrm>
            <a:off x="10416746" y="839536"/>
            <a:ext cx="1620957" cy="369332"/>
          </a:xfrm>
          <a:prstGeom prst="rect">
            <a:avLst/>
          </a:prstGeom>
          <a:noFill/>
        </p:spPr>
        <p:txBody>
          <a:bodyPr wrap="none" rtlCol="0">
            <a:spAutoFit/>
          </a:bodyPr>
          <a:lstStyle/>
          <a:p>
            <a:r>
              <a:rPr kumimoji="1" lang="en-US" altLang="zh-CN" dirty="0">
                <a:solidFill>
                  <a:schemeClr val="bg1"/>
                </a:solidFill>
              </a:rPr>
              <a:t>Golang</a:t>
            </a:r>
            <a:r>
              <a:rPr kumimoji="1" lang="zh-CN" altLang="en-US" dirty="0">
                <a:solidFill>
                  <a:schemeClr val="bg1"/>
                </a:solidFill>
              </a:rPr>
              <a:t>的历史</a:t>
            </a:r>
          </a:p>
        </p:txBody>
      </p:sp>
      <p:sp>
        <p:nvSpPr>
          <p:cNvPr id="5" name="矩形 4">
            <a:extLst>
              <a:ext uri="{FF2B5EF4-FFF2-40B4-BE49-F238E27FC236}">
                <a16:creationId xmlns:a16="http://schemas.microsoft.com/office/drawing/2014/main" id="{624F028F-17B2-E647-B3A8-1EE58D582603}"/>
              </a:ext>
            </a:extLst>
          </p:cNvPr>
          <p:cNvSpPr/>
          <p:nvPr/>
        </p:nvSpPr>
        <p:spPr>
          <a:xfrm>
            <a:off x="158044" y="6176963"/>
            <a:ext cx="8331200" cy="577081"/>
          </a:xfrm>
          <a:prstGeom prst="rect">
            <a:avLst/>
          </a:prstGeom>
        </p:spPr>
        <p:txBody>
          <a:bodyPr wrap="square">
            <a:spAutoFit/>
          </a:bodyPr>
          <a:lstStyle/>
          <a:p>
            <a:r>
              <a:rPr lang="en-US" altLang="zh-CN" sz="1050" dirty="0">
                <a:solidFill>
                  <a:srgbClr val="287BDE"/>
                </a:solidFill>
              </a:rPr>
              <a:t>[</a:t>
            </a:r>
            <a:r>
              <a:rPr lang="zh-CN" altLang="en-US" sz="1050" dirty="0">
                <a:solidFill>
                  <a:srgbClr val="287BDE"/>
                </a:solidFill>
              </a:rPr>
              <a:t>贝尔实验室</a:t>
            </a:r>
            <a:r>
              <a:rPr lang="en-US" altLang="zh-CN" sz="1050" dirty="0">
                <a:solidFill>
                  <a:srgbClr val="287BDE"/>
                </a:solidFill>
              </a:rPr>
              <a:t>]</a:t>
            </a:r>
            <a:r>
              <a:rPr lang="en-US" altLang="zh-CN" sz="1050" dirty="0"/>
              <a:t>(</a:t>
            </a:r>
            <a:r>
              <a:rPr lang="en" altLang="zh-CN" sz="1050" i="1" dirty="0">
                <a:solidFill>
                  <a:srgbClr val="FFC66D"/>
                </a:solidFill>
              </a:rPr>
              <a:t>https://</a:t>
            </a:r>
            <a:r>
              <a:rPr lang="en" altLang="zh-CN" sz="1050" i="1" dirty="0" err="1">
                <a:solidFill>
                  <a:srgbClr val="FFC66D"/>
                </a:solidFill>
              </a:rPr>
              <a:t>en.wikipedia.org</a:t>
            </a:r>
            <a:r>
              <a:rPr lang="en" altLang="zh-CN" sz="1050" i="1" dirty="0">
                <a:solidFill>
                  <a:srgbClr val="FFC66D"/>
                </a:solidFill>
              </a:rPr>
              <a:t>/wiki/</a:t>
            </a:r>
            <a:r>
              <a:rPr lang="en" altLang="zh-CN" sz="1050" i="1" dirty="0" err="1">
                <a:solidFill>
                  <a:srgbClr val="FFC66D"/>
                </a:solidFill>
              </a:rPr>
              <a:t>Bell_Labs</a:t>
            </a:r>
            <a:r>
              <a:rPr lang="en" altLang="zh-CN" sz="1050" dirty="0"/>
              <a:t>)</a:t>
            </a:r>
            <a:br>
              <a:rPr lang="en" altLang="zh-CN" sz="1050" dirty="0"/>
            </a:br>
            <a:r>
              <a:rPr lang="en" altLang="zh-CN" sz="1050" dirty="0">
                <a:solidFill>
                  <a:srgbClr val="287BDE"/>
                </a:solidFill>
              </a:rPr>
              <a:t>[B</a:t>
            </a:r>
            <a:r>
              <a:rPr lang="zh-CN" altLang="en-US" sz="1050" dirty="0">
                <a:solidFill>
                  <a:srgbClr val="287BDE"/>
                </a:solidFill>
              </a:rPr>
              <a:t>语言</a:t>
            </a:r>
            <a:r>
              <a:rPr lang="en-US" altLang="zh-CN" sz="1050" dirty="0">
                <a:solidFill>
                  <a:srgbClr val="287BDE"/>
                </a:solidFill>
              </a:rPr>
              <a:t>]</a:t>
            </a:r>
            <a:r>
              <a:rPr lang="en-US" altLang="zh-CN" sz="1050" dirty="0"/>
              <a:t>(</a:t>
            </a:r>
            <a:r>
              <a:rPr lang="en" altLang="zh-CN" sz="1050" i="1" dirty="0">
                <a:solidFill>
                  <a:srgbClr val="FFC66D"/>
                </a:solidFill>
              </a:rPr>
              <a:t>https://</a:t>
            </a:r>
            <a:r>
              <a:rPr lang="en" altLang="zh-CN" sz="1050" i="1" dirty="0" err="1">
                <a:solidFill>
                  <a:srgbClr val="FFC66D"/>
                </a:solidFill>
              </a:rPr>
              <a:t>en.wikipedia.org</a:t>
            </a:r>
            <a:r>
              <a:rPr lang="en" altLang="zh-CN" sz="1050" i="1" dirty="0">
                <a:solidFill>
                  <a:srgbClr val="FFC66D"/>
                </a:solidFill>
              </a:rPr>
              <a:t>/wiki/B_(</a:t>
            </a:r>
            <a:r>
              <a:rPr lang="en" altLang="zh-CN" sz="1050" i="1" dirty="0" err="1">
                <a:solidFill>
                  <a:srgbClr val="FFC66D"/>
                </a:solidFill>
              </a:rPr>
              <a:t>programming_language</a:t>
            </a:r>
            <a:r>
              <a:rPr lang="en" altLang="zh-CN" sz="1050" i="1" dirty="0">
                <a:solidFill>
                  <a:srgbClr val="FFC66D"/>
                </a:solidFill>
              </a:rPr>
              <a:t>)</a:t>
            </a:r>
            <a:r>
              <a:rPr lang="en" altLang="zh-CN" sz="1050" dirty="0"/>
              <a:t>)</a:t>
            </a:r>
            <a:br>
              <a:rPr lang="en" altLang="zh-CN" sz="1050" dirty="0"/>
            </a:br>
            <a:r>
              <a:rPr lang="en" altLang="zh-CN" sz="1050" dirty="0">
                <a:solidFill>
                  <a:srgbClr val="287BDE"/>
                </a:solidFill>
              </a:rPr>
              <a:t>[plan 9]</a:t>
            </a:r>
            <a:r>
              <a:rPr lang="en" altLang="zh-CN" sz="1050" dirty="0"/>
              <a:t>(</a:t>
            </a:r>
            <a:r>
              <a:rPr lang="en" altLang="zh-CN" sz="1050" i="1" dirty="0">
                <a:solidFill>
                  <a:srgbClr val="FFC66D"/>
                </a:solidFill>
              </a:rPr>
              <a:t>https://</a:t>
            </a:r>
            <a:r>
              <a:rPr lang="en" altLang="zh-CN" sz="1050" i="1" dirty="0" err="1">
                <a:solidFill>
                  <a:srgbClr val="FFC66D"/>
                </a:solidFill>
              </a:rPr>
              <a:t>en.wikipedia.org</a:t>
            </a:r>
            <a:r>
              <a:rPr lang="en" altLang="zh-CN" sz="1050" i="1" dirty="0">
                <a:solidFill>
                  <a:srgbClr val="FFC66D"/>
                </a:solidFill>
              </a:rPr>
              <a:t>/wiki/Plan_9_from_Bell_Labs</a:t>
            </a:r>
            <a:r>
              <a:rPr lang="en" altLang="zh-CN" sz="1050" dirty="0"/>
              <a:t>)</a:t>
            </a:r>
            <a:endParaRPr lang="zh-CN" altLang="en-US" sz="1050" dirty="0"/>
          </a:p>
        </p:txBody>
      </p:sp>
      <p:pic>
        <p:nvPicPr>
          <p:cNvPr id="6" name="图片 5">
            <a:extLst>
              <a:ext uri="{FF2B5EF4-FFF2-40B4-BE49-F238E27FC236}">
                <a16:creationId xmlns:a16="http://schemas.microsoft.com/office/drawing/2014/main" id="{EE9C0FD5-DA48-B645-A05B-1685D60C494B}"/>
              </a:ext>
            </a:extLst>
          </p:cNvPr>
          <p:cNvPicPr>
            <a:picLocks noChangeAspect="1"/>
          </p:cNvPicPr>
          <p:nvPr/>
        </p:nvPicPr>
        <p:blipFill>
          <a:blip r:embed="rId2"/>
          <a:stretch>
            <a:fillRect/>
          </a:stretch>
        </p:blipFill>
        <p:spPr>
          <a:xfrm>
            <a:off x="6341710" y="1825625"/>
            <a:ext cx="5375753" cy="3030281"/>
          </a:xfrm>
          <a:prstGeom prst="rect">
            <a:avLst/>
          </a:prstGeom>
        </p:spPr>
      </p:pic>
      <p:sp>
        <p:nvSpPr>
          <p:cNvPr id="7" name="矩形 6">
            <a:extLst>
              <a:ext uri="{FF2B5EF4-FFF2-40B4-BE49-F238E27FC236}">
                <a16:creationId xmlns:a16="http://schemas.microsoft.com/office/drawing/2014/main" id="{AAD1A86D-3AC9-6141-971D-04EE5AA13430}"/>
              </a:ext>
            </a:extLst>
          </p:cNvPr>
          <p:cNvSpPr/>
          <p:nvPr/>
        </p:nvSpPr>
        <p:spPr>
          <a:xfrm>
            <a:off x="6706480" y="4962436"/>
            <a:ext cx="4758739" cy="369332"/>
          </a:xfrm>
          <a:prstGeom prst="rect">
            <a:avLst/>
          </a:prstGeom>
        </p:spPr>
        <p:txBody>
          <a:bodyPr wrap="none">
            <a:spAutoFit/>
          </a:bodyPr>
          <a:lstStyle/>
          <a:p>
            <a:r>
              <a:rPr lang="en" altLang="zh-CN" dirty="0"/>
              <a:t>Robert </a:t>
            </a:r>
            <a:r>
              <a:rPr lang="en" altLang="zh-CN" dirty="0" err="1"/>
              <a:t>Griesemer</a:t>
            </a:r>
            <a:r>
              <a:rPr lang="en-US" altLang="zh-CN" dirty="0"/>
              <a:t>,</a:t>
            </a:r>
            <a:r>
              <a:rPr lang="zh-CN" altLang="en-US" dirty="0"/>
              <a:t> </a:t>
            </a:r>
            <a:r>
              <a:rPr lang="en" altLang="zh-CN" dirty="0"/>
              <a:t>Rob Pike</a:t>
            </a:r>
            <a:r>
              <a:rPr lang="en-US" altLang="zh-CN" dirty="0"/>
              <a:t>,</a:t>
            </a:r>
            <a:r>
              <a:rPr lang="zh-CN" altLang="en-US" dirty="0"/>
              <a:t> </a:t>
            </a:r>
            <a:r>
              <a:rPr lang="en" altLang="zh-CN" dirty="0"/>
              <a:t>Ken Thompson</a:t>
            </a:r>
            <a:endParaRPr lang="zh-CN" altLang="en-US" dirty="0"/>
          </a:p>
        </p:txBody>
      </p:sp>
      <p:sp>
        <p:nvSpPr>
          <p:cNvPr id="8" name="矩形 7">
            <a:extLst>
              <a:ext uri="{FF2B5EF4-FFF2-40B4-BE49-F238E27FC236}">
                <a16:creationId xmlns:a16="http://schemas.microsoft.com/office/drawing/2014/main" id="{DCEBB9A1-F780-F147-9F4D-4806B4193019}"/>
              </a:ext>
            </a:extLst>
          </p:cNvPr>
          <p:cNvSpPr/>
          <p:nvPr/>
        </p:nvSpPr>
        <p:spPr>
          <a:xfrm>
            <a:off x="5937956" y="5489871"/>
            <a:ext cx="6096000" cy="1107996"/>
          </a:xfrm>
          <a:prstGeom prst="rect">
            <a:avLst/>
          </a:prstGeom>
        </p:spPr>
        <p:txBody>
          <a:bodyPr>
            <a:spAutoFit/>
          </a:bodyPr>
          <a:lstStyle/>
          <a:p>
            <a:r>
              <a:rPr lang="en" altLang="zh-CN" sz="1100" dirty="0">
                <a:solidFill>
                  <a:srgbClr val="CC7832"/>
                </a:solidFill>
              </a:rPr>
              <a:t>- </a:t>
            </a:r>
            <a:r>
              <a:rPr lang="en" altLang="zh-CN" sz="1100" dirty="0"/>
              <a:t>Robert </a:t>
            </a:r>
            <a:r>
              <a:rPr lang="en" altLang="zh-CN" sz="1100" dirty="0" err="1"/>
              <a:t>Griesemer</a:t>
            </a:r>
            <a:r>
              <a:rPr lang="zh-CN" altLang="en" sz="1100" dirty="0"/>
              <a:t>（</a:t>
            </a:r>
            <a:r>
              <a:rPr lang="zh-CN" altLang="en-US" sz="1100" dirty="0"/>
              <a:t>罗伯特</a:t>
            </a:r>
            <a:r>
              <a:rPr lang="en-US" altLang="zh-CN" sz="1100" dirty="0"/>
              <a:t>·</a:t>
            </a:r>
            <a:r>
              <a:rPr lang="zh-CN" altLang="en-US" sz="1100" dirty="0"/>
              <a:t>格里泽默）：曾设计了</a:t>
            </a:r>
            <a:r>
              <a:rPr lang="en" altLang="zh-CN" sz="1100" dirty="0"/>
              <a:t>Chrome</a:t>
            </a:r>
            <a:r>
              <a:rPr lang="zh-CN" altLang="en-US" sz="1100" dirty="0"/>
              <a:t>浏览器的</a:t>
            </a:r>
            <a:r>
              <a:rPr lang="en" altLang="zh-CN" sz="1100" dirty="0"/>
              <a:t>JavaScript V8</a:t>
            </a:r>
            <a:r>
              <a:rPr lang="zh-CN" altLang="en-US" sz="1100" dirty="0"/>
              <a:t>引擎，协助制作</a:t>
            </a:r>
            <a:r>
              <a:rPr lang="en" altLang="zh-CN" sz="1100" dirty="0"/>
              <a:t>Java</a:t>
            </a:r>
            <a:r>
              <a:rPr lang="zh-CN" altLang="en-US" sz="1100" dirty="0"/>
              <a:t>的</a:t>
            </a:r>
            <a:r>
              <a:rPr lang="en" altLang="zh-CN" sz="1100" dirty="0" err="1"/>
              <a:t>HotSpot</a:t>
            </a:r>
            <a:r>
              <a:rPr lang="zh-CN" altLang="en-US" sz="1100" dirty="0"/>
              <a:t>编译器。</a:t>
            </a:r>
            <a:br>
              <a:rPr lang="zh-CN" altLang="en-US" sz="1100" dirty="0"/>
            </a:br>
            <a:r>
              <a:rPr lang="en-US" altLang="zh-CN" sz="1100" dirty="0">
                <a:solidFill>
                  <a:srgbClr val="CC7832"/>
                </a:solidFill>
              </a:rPr>
              <a:t>- </a:t>
            </a:r>
            <a:r>
              <a:rPr lang="en" altLang="zh-CN" sz="1100" dirty="0"/>
              <a:t>Rob Pike</a:t>
            </a:r>
            <a:r>
              <a:rPr lang="zh-CN" altLang="en" sz="1100" dirty="0"/>
              <a:t>（</a:t>
            </a:r>
            <a:r>
              <a:rPr lang="zh-CN" altLang="en-US" sz="1100" dirty="0"/>
              <a:t>罗布</a:t>
            </a:r>
            <a:r>
              <a:rPr lang="en-US" altLang="zh-CN" sz="1100" dirty="0"/>
              <a:t>·</a:t>
            </a:r>
            <a:r>
              <a:rPr lang="zh-CN" altLang="en-US" sz="1100" dirty="0"/>
              <a:t>派克）： </a:t>
            </a:r>
            <a:r>
              <a:rPr lang="en" altLang="zh-CN" sz="1100" dirty="0"/>
              <a:t>Unix</a:t>
            </a:r>
            <a:r>
              <a:rPr lang="zh-CN" altLang="en-US" sz="1100" dirty="0"/>
              <a:t>小组成员，参与</a:t>
            </a:r>
            <a:r>
              <a:rPr lang="en" altLang="zh-CN" sz="1100" dirty="0"/>
              <a:t>Plan 9</a:t>
            </a:r>
            <a:r>
              <a:rPr lang="zh-CN" altLang="en" sz="1100" dirty="0"/>
              <a:t>、</a:t>
            </a:r>
            <a:r>
              <a:rPr lang="en" altLang="zh-CN" sz="1100" dirty="0"/>
              <a:t>Inferno</a:t>
            </a:r>
            <a:r>
              <a:rPr lang="zh-CN" altLang="en-US" sz="1100" dirty="0"/>
              <a:t>操作系统研发，</a:t>
            </a:r>
            <a:r>
              <a:rPr lang="en" altLang="zh-CN" sz="1100" dirty="0"/>
              <a:t>UTF-8</a:t>
            </a:r>
            <a:r>
              <a:rPr lang="zh-CN" altLang="en-US" sz="1100" dirty="0"/>
              <a:t>编码的创立者之一。</a:t>
            </a:r>
            <a:br>
              <a:rPr lang="zh-CN" altLang="en-US" sz="1100" dirty="0"/>
            </a:br>
            <a:r>
              <a:rPr lang="en-US" altLang="zh-CN" sz="1100" dirty="0">
                <a:solidFill>
                  <a:srgbClr val="CC7832"/>
                </a:solidFill>
              </a:rPr>
              <a:t>- </a:t>
            </a:r>
            <a:r>
              <a:rPr lang="en" altLang="zh-CN" sz="1100" dirty="0"/>
              <a:t>Ken Thompson</a:t>
            </a:r>
            <a:r>
              <a:rPr lang="zh-CN" altLang="en" sz="1100" dirty="0"/>
              <a:t>（</a:t>
            </a:r>
            <a:r>
              <a:rPr lang="zh-CN" altLang="en-US" sz="1100" dirty="0"/>
              <a:t>肯</a:t>
            </a:r>
            <a:r>
              <a:rPr lang="en-US" altLang="zh-CN" sz="1100" dirty="0"/>
              <a:t>·</a:t>
            </a:r>
            <a:r>
              <a:rPr lang="zh-CN" altLang="en-US" sz="1100" dirty="0"/>
              <a:t>汤普逊）： 设计了</a:t>
            </a:r>
            <a:r>
              <a:rPr lang="en" altLang="zh-CN" sz="1100" dirty="0"/>
              <a:t>B</a:t>
            </a:r>
            <a:r>
              <a:rPr lang="zh-CN" altLang="en-US" sz="1100" dirty="0"/>
              <a:t>语言、</a:t>
            </a:r>
            <a:r>
              <a:rPr lang="en" altLang="zh-CN" sz="1100" dirty="0"/>
              <a:t>C</a:t>
            </a:r>
            <a:r>
              <a:rPr lang="zh-CN" altLang="en-US" sz="1100" dirty="0"/>
              <a:t>语言，创建了</a:t>
            </a:r>
            <a:r>
              <a:rPr lang="en" altLang="zh-CN" sz="1100" dirty="0"/>
              <a:t>Unix</a:t>
            </a:r>
            <a:r>
              <a:rPr lang="zh-CN" altLang="en-US" sz="1100" dirty="0"/>
              <a:t>和</a:t>
            </a:r>
            <a:r>
              <a:rPr lang="en" altLang="zh-CN" sz="1100" dirty="0"/>
              <a:t>Plan 9</a:t>
            </a:r>
            <a:r>
              <a:rPr lang="zh-CN" altLang="en-US" sz="1100" dirty="0"/>
              <a:t>操作系统，</a:t>
            </a:r>
            <a:r>
              <a:rPr lang="en" altLang="zh-CN" sz="1100" dirty="0"/>
              <a:t>UTF-8</a:t>
            </a:r>
            <a:r>
              <a:rPr lang="zh-CN" altLang="en-US" sz="1100" dirty="0"/>
              <a:t>的主要设计者，</a:t>
            </a:r>
            <a:r>
              <a:rPr lang="en-US" altLang="zh-CN" sz="1100" dirty="0"/>
              <a:t>1983</a:t>
            </a:r>
            <a:r>
              <a:rPr lang="zh-CN" altLang="en-US" sz="1100" dirty="0"/>
              <a:t>年图灵奖得主。</a:t>
            </a:r>
          </a:p>
        </p:txBody>
      </p:sp>
    </p:spTree>
    <p:extLst>
      <p:ext uri="{BB962C8B-B14F-4D97-AF65-F5344CB8AC3E}">
        <p14:creationId xmlns:p14="http://schemas.microsoft.com/office/powerpoint/2010/main" val="955843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61CDEA-B90B-5943-B49A-11E568586112}"/>
              </a:ext>
            </a:extLst>
          </p:cNvPr>
          <p:cNvSpPr>
            <a:spLocks noGrp="1"/>
          </p:cNvSpPr>
          <p:nvPr>
            <p:ph type="title"/>
          </p:nvPr>
        </p:nvSpPr>
        <p:spPr>
          <a:xfrm>
            <a:off x="285434" y="0"/>
            <a:ext cx="10749367" cy="1208868"/>
          </a:xfrm>
        </p:spPr>
        <p:txBody>
          <a:bodyPr/>
          <a:lstStyle/>
          <a:p>
            <a:r>
              <a:rPr kumimoji="1" lang="en-US" altLang="zh-CN" dirty="0"/>
              <a:t>Go-Micro</a:t>
            </a:r>
            <a:endParaRPr kumimoji="1" lang="zh-CN" altLang="en-US" dirty="0"/>
          </a:p>
        </p:txBody>
      </p:sp>
      <p:sp>
        <p:nvSpPr>
          <p:cNvPr id="4" name="内容占位符 2">
            <a:extLst>
              <a:ext uri="{FF2B5EF4-FFF2-40B4-BE49-F238E27FC236}">
                <a16:creationId xmlns:a16="http://schemas.microsoft.com/office/drawing/2014/main" id="{B4CBBB58-8055-9040-933D-43518F9D635C}"/>
              </a:ext>
            </a:extLst>
          </p:cNvPr>
          <p:cNvSpPr>
            <a:spLocks noGrp="1"/>
          </p:cNvSpPr>
          <p:nvPr>
            <p:ph idx="1"/>
          </p:nvPr>
        </p:nvSpPr>
        <p:spPr>
          <a:xfrm>
            <a:off x="285434" y="1632937"/>
            <a:ext cx="4799184" cy="2551135"/>
          </a:xfrm>
        </p:spPr>
        <p:txBody>
          <a:bodyPr vert="horz" lIns="0" tIns="0" rIns="0" bIns="0" rtlCol="0">
            <a:normAutofit/>
          </a:bodyPr>
          <a:lstStyle/>
          <a:p>
            <a:pPr marL="342900" indent="-342900">
              <a:buAutoNum type="arabicPeriod"/>
            </a:pPr>
            <a:endParaRPr kumimoji="1" lang="en-US" altLang="zh-CN" dirty="0">
              <a:solidFill>
                <a:schemeClr val="tx1"/>
              </a:solidFill>
              <a:sym typeface="Courier New" panose="02070309020205020404"/>
            </a:endParaRPr>
          </a:p>
          <a:p>
            <a:pPr marL="342900" indent="-342900">
              <a:buAutoNum type="arabicPeriod"/>
            </a:pPr>
            <a:r>
              <a:rPr kumimoji="1" lang="zh-CN" altLang="en-US" b="1" dirty="0">
                <a:solidFill>
                  <a:srgbClr val="0070C0"/>
                </a:solidFill>
                <a:sym typeface="Courier New" panose="02070309020205020404"/>
              </a:rPr>
              <a:t>微服务</a:t>
            </a:r>
            <a:endParaRPr kumimoji="1" lang="en-US" altLang="zh-CN" b="1" dirty="0">
              <a:solidFill>
                <a:srgbClr val="0070C0"/>
              </a:solidFill>
              <a:sym typeface="Courier New" panose="02070309020205020404"/>
            </a:endParaRPr>
          </a:p>
          <a:p>
            <a:pPr marL="342900" indent="-342900">
              <a:buAutoNum type="arabicPeriod"/>
            </a:pPr>
            <a:r>
              <a:rPr kumimoji="1" lang="en-US" altLang="zh-CN" dirty="0">
                <a:solidFill>
                  <a:schemeClr val="tx1"/>
                </a:solidFill>
                <a:sym typeface="Courier New" panose="02070309020205020404"/>
              </a:rPr>
              <a:t>Go-Micro</a:t>
            </a:r>
            <a:r>
              <a:rPr kumimoji="1" lang="zh-CN" altLang="en-US" dirty="0">
                <a:solidFill>
                  <a:schemeClr val="tx1"/>
                </a:solidFill>
                <a:sym typeface="Courier New" panose="02070309020205020404"/>
              </a:rPr>
              <a:t> 设计</a:t>
            </a:r>
            <a:endParaRPr kumimoji="1" lang="en-US" altLang="zh-CN" dirty="0">
              <a:solidFill>
                <a:schemeClr val="tx1"/>
              </a:solidFill>
              <a:sym typeface="Courier New" panose="02070309020205020404"/>
            </a:endParaRPr>
          </a:p>
          <a:p>
            <a:pPr marL="342900" indent="-342900">
              <a:buAutoNum type="arabicPeriod"/>
            </a:pPr>
            <a:r>
              <a:rPr kumimoji="1" lang="en-US" altLang="zh-CN" dirty="0">
                <a:solidFill>
                  <a:schemeClr val="tx1"/>
                </a:solidFill>
                <a:sym typeface="Courier New" panose="02070309020205020404"/>
              </a:rPr>
              <a:t>Go-Micro</a:t>
            </a:r>
            <a:r>
              <a:rPr kumimoji="1" lang="zh-CN" altLang="en-US" dirty="0">
                <a:solidFill>
                  <a:schemeClr val="tx1"/>
                </a:solidFill>
                <a:sym typeface="Courier New" panose="02070309020205020404"/>
              </a:rPr>
              <a:t> 实践</a:t>
            </a:r>
            <a:endParaRPr kumimoji="1" lang="en-US" altLang="zh-CN" dirty="0">
              <a:solidFill>
                <a:schemeClr val="tx1"/>
              </a:solidFill>
              <a:sym typeface="Courier New" panose="02070309020205020404"/>
            </a:endParaRPr>
          </a:p>
          <a:p>
            <a:pPr marL="342900" indent="-342900">
              <a:buAutoNum type="arabicPeriod"/>
            </a:pPr>
            <a:endParaRPr kumimoji="1" lang="en-US" altLang="zh-CN" dirty="0">
              <a:solidFill>
                <a:schemeClr val="tx1"/>
              </a:solidFill>
              <a:sym typeface="Courier New" panose="02070309020205020404"/>
            </a:endParaRPr>
          </a:p>
        </p:txBody>
      </p:sp>
      <p:sp>
        <p:nvSpPr>
          <p:cNvPr id="5" name="内容占位符 2">
            <a:extLst>
              <a:ext uri="{FF2B5EF4-FFF2-40B4-BE49-F238E27FC236}">
                <a16:creationId xmlns:a16="http://schemas.microsoft.com/office/drawing/2014/main" id="{D66925F2-7283-334E-A125-3F8FA8EB9182}"/>
              </a:ext>
            </a:extLst>
          </p:cNvPr>
          <p:cNvSpPr txBox="1">
            <a:spLocks/>
          </p:cNvSpPr>
          <p:nvPr/>
        </p:nvSpPr>
        <p:spPr>
          <a:xfrm>
            <a:off x="7354957" y="1508895"/>
            <a:ext cx="5797315" cy="5649132"/>
          </a:xfrm>
          <a:prstGeom prst="rect">
            <a:avLst/>
          </a:prstGeom>
        </p:spPr>
        <p:txBody>
          <a:bodyPr vert="horz" lIns="0" tIns="0" rIns="0" bIns="0" rtlCol="0">
            <a:normAutofit/>
          </a:bodyPr>
          <a:lstStyle>
            <a:lvl1pPr marL="0" indent="0" algn="l" defTabSz="914400" rtl="0" eaLnBrk="1" latinLnBrk="0" hangingPunct="1">
              <a:lnSpc>
                <a:spcPct val="130000"/>
              </a:lnSpc>
              <a:spcBef>
                <a:spcPts val="500"/>
              </a:spcBef>
              <a:spcAft>
                <a:spcPts val="1000"/>
              </a:spcAft>
              <a:buFont typeface="Arial" panose="020B0604020202020204" pitchFamily="34" charset="0"/>
              <a:buNone/>
              <a:defRPr sz="16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1pPr>
            <a:lvl2pPr marL="685800" indent="-228600" algn="l" defTabSz="914400" rtl="0" eaLnBrk="1" latinLnBrk="0" hangingPunct="1">
              <a:lnSpc>
                <a:spcPct val="130000"/>
              </a:lnSpc>
              <a:spcBef>
                <a:spcPts val="500"/>
              </a:spcBef>
              <a:spcAft>
                <a:spcPts val="1000"/>
              </a:spcAft>
              <a:buFont typeface="Arial" panose="020B0604020202020204" pitchFamily="34" charset="0"/>
              <a:buChar char="•"/>
              <a:defRPr sz="14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2pPr>
            <a:lvl3pPr marL="1143000" indent="-228600" algn="l" defTabSz="914400" rtl="0" eaLnBrk="1" latinLnBrk="0" hangingPunct="1">
              <a:lnSpc>
                <a:spcPct val="130000"/>
              </a:lnSpc>
              <a:spcBef>
                <a:spcPct val="30000"/>
              </a:spcBef>
              <a:spcAft>
                <a:spcPts val="1000"/>
              </a:spcAft>
              <a:buFont typeface="Arial" panose="020B0604020202020204" pitchFamily="34" charset="0"/>
              <a:buChar char="•"/>
              <a:defRPr sz="12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3pPr>
            <a:lvl4pPr marL="1600200" indent="-228600" algn="l" defTabSz="914400" rtl="0" eaLnBrk="1" latinLnBrk="0" hangingPunct="1">
              <a:lnSpc>
                <a:spcPct val="130000"/>
              </a:lnSpc>
              <a:spcBef>
                <a:spcPct val="30000"/>
              </a:spcBef>
              <a:spcAft>
                <a:spcPts val="1000"/>
              </a:spcAft>
              <a:buFont typeface="Arial" panose="020B0604020202020204" pitchFamily="34" charset="0"/>
              <a:buChar char="•"/>
              <a:defRPr sz="11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4pPr>
            <a:lvl5pPr marL="2057400" indent="-228600" algn="l" defTabSz="914400" rtl="0" eaLnBrk="1" latinLnBrk="0" hangingPunct="1">
              <a:lnSpc>
                <a:spcPct val="130000"/>
              </a:lnSpc>
              <a:spcBef>
                <a:spcPct val="30000"/>
              </a:spcBef>
              <a:spcAft>
                <a:spcPts val="1000"/>
              </a:spcAft>
              <a:buFont typeface="Arial" panose="020B0604020202020204" pitchFamily="34" charset="0"/>
              <a:buChar char="•"/>
              <a:defRPr sz="11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12700">
              <a:lnSpc>
                <a:spcPct val="100000"/>
              </a:lnSpc>
              <a:spcBef>
                <a:spcPts val="100"/>
              </a:spcBef>
              <a:spcAft>
                <a:spcPts val="0"/>
              </a:spcAft>
              <a:buClr>
                <a:srgbClr val="000000"/>
              </a:buClr>
              <a:buSzPts val="1400"/>
            </a:pPr>
            <a:endParaRPr lang="en-US" altLang="zh-CN" sz="1200" dirty="0">
              <a:solidFill>
                <a:srgbClr val="424242"/>
              </a:solidFill>
              <a:latin typeface="Courier New" panose="02070309020205020404"/>
              <a:ea typeface="Courier New" panose="02070309020205020404"/>
              <a:cs typeface="Courier New" panose="02070309020205020404"/>
              <a:sym typeface="Courier New" panose="02070309020205020404"/>
            </a:endParaRPr>
          </a:p>
        </p:txBody>
      </p:sp>
    </p:spTree>
    <p:extLst>
      <p:ext uri="{BB962C8B-B14F-4D97-AF65-F5344CB8AC3E}">
        <p14:creationId xmlns:p14="http://schemas.microsoft.com/office/powerpoint/2010/main" val="241705064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a:extLst>
              <a:ext uri="{FF2B5EF4-FFF2-40B4-BE49-F238E27FC236}">
                <a16:creationId xmlns:a16="http://schemas.microsoft.com/office/drawing/2014/main" id="{020C67EA-4AF9-6A44-B499-D6B72915BF65}"/>
              </a:ext>
            </a:extLst>
          </p:cNvPr>
          <p:cNvSpPr>
            <a:spLocks noGrp="1"/>
          </p:cNvSpPr>
          <p:nvPr>
            <p:ph type="title"/>
          </p:nvPr>
        </p:nvSpPr>
        <p:spPr>
          <a:xfrm>
            <a:off x="373952" y="17377"/>
            <a:ext cx="6214055" cy="1208868"/>
          </a:xfrm>
        </p:spPr>
        <p:txBody>
          <a:bodyPr/>
          <a:lstStyle/>
          <a:p>
            <a:r>
              <a:rPr kumimoji="1" lang="en-US" altLang="zh-CN" dirty="0"/>
              <a:t>Go-Micro</a:t>
            </a:r>
            <a:endParaRPr kumimoji="1" lang="zh-CN" altLang="en-US" dirty="0"/>
          </a:p>
        </p:txBody>
      </p:sp>
      <p:sp>
        <p:nvSpPr>
          <p:cNvPr id="2" name="矩形 1">
            <a:extLst>
              <a:ext uri="{FF2B5EF4-FFF2-40B4-BE49-F238E27FC236}">
                <a16:creationId xmlns:a16="http://schemas.microsoft.com/office/drawing/2014/main" id="{2B56CA27-C14C-7D4F-B2EF-EAFC85AA470A}"/>
              </a:ext>
            </a:extLst>
          </p:cNvPr>
          <p:cNvSpPr/>
          <p:nvPr/>
        </p:nvSpPr>
        <p:spPr>
          <a:xfrm>
            <a:off x="163446" y="1532033"/>
            <a:ext cx="2486764" cy="369332"/>
          </a:xfrm>
          <a:prstGeom prst="rect">
            <a:avLst/>
          </a:prstGeom>
        </p:spPr>
        <p:txBody>
          <a:bodyPr wrap="square">
            <a:spAutoFit/>
          </a:bodyPr>
          <a:lstStyle/>
          <a:p>
            <a:r>
              <a:rPr lang="zh-CN" altLang="en-US" b="1" dirty="0"/>
              <a:t>单体服务</a:t>
            </a:r>
          </a:p>
        </p:txBody>
      </p:sp>
      <p:sp>
        <p:nvSpPr>
          <p:cNvPr id="12" name="文本框 11">
            <a:extLst>
              <a:ext uri="{FF2B5EF4-FFF2-40B4-BE49-F238E27FC236}">
                <a16:creationId xmlns:a16="http://schemas.microsoft.com/office/drawing/2014/main" id="{13DD1866-DE81-FD44-B24A-5A8A073D123E}"/>
              </a:ext>
            </a:extLst>
          </p:cNvPr>
          <p:cNvSpPr txBox="1"/>
          <p:nvPr/>
        </p:nvSpPr>
        <p:spPr>
          <a:xfrm>
            <a:off x="10617530" y="856913"/>
            <a:ext cx="1574470" cy="369332"/>
          </a:xfrm>
          <a:prstGeom prst="rect">
            <a:avLst/>
          </a:prstGeom>
          <a:noFill/>
        </p:spPr>
        <p:txBody>
          <a:bodyPr wrap="none" rtlCol="0">
            <a:spAutoFit/>
          </a:bodyPr>
          <a:lstStyle/>
          <a:p>
            <a:pPr marL="685800" lvl="1"/>
            <a:r>
              <a:rPr kumimoji="1" lang="zh-CN" altLang="en-US" b="1" dirty="0">
                <a:solidFill>
                  <a:schemeClr val="bg1"/>
                </a:solidFill>
              </a:rPr>
              <a:t>微服务</a:t>
            </a:r>
            <a:endParaRPr kumimoji="1" lang="zh-CN" altLang="en-US" dirty="0">
              <a:solidFill>
                <a:schemeClr val="bg1"/>
              </a:solidFill>
            </a:endParaRPr>
          </a:p>
        </p:txBody>
      </p:sp>
      <p:pic>
        <p:nvPicPr>
          <p:cNvPr id="7" name="图片 6">
            <a:extLst>
              <a:ext uri="{FF2B5EF4-FFF2-40B4-BE49-F238E27FC236}">
                <a16:creationId xmlns:a16="http://schemas.microsoft.com/office/drawing/2014/main" id="{74D1F8D9-6227-7C44-A75C-89A99840DC0E}"/>
              </a:ext>
            </a:extLst>
          </p:cNvPr>
          <p:cNvPicPr>
            <a:picLocks noChangeAspect="1"/>
          </p:cNvPicPr>
          <p:nvPr/>
        </p:nvPicPr>
        <p:blipFill>
          <a:blip r:embed="rId2"/>
          <a:stretch>
            <a:fillRect/>
          </a:stretch>
        </p:blipFill>
        <p:spPr>
          <a:xfrm>
            <a:off x="373952" y="2182966"/>
            <a:ext cx="4621525" cy="4191616"/>
          </a:xfrm>
          <a:prstGeom prst="rect">
            <a:avLst/>
          </a:prstGeom>
        </p:spPr>
      </p:pic>
      <p:sp>
        <p:nvSpPr>
          <p:cNvPr id="10" name="矩形 9">
            <a:extLst>
              <a:ext uri="{FF2B5EF4-FFF2-40B4-BE49-F238E27FC236}">
                <a16:creationId xmlns:a16="http://schemas.microsoft.com/office/drawing/2014/main" id="{3D558F96-4D2F-4541-992D-C9AC3E89B02D}"/>
              </a:ext>
            </a:extLst>
          </p:cNvPr>
          <p:cNvSpPr/>
          <p:nvPr/>
        </p:nvSpPr>
        <p:spPr>
          <a:xfrm>
            <a:off x="5486400" y="1901365"/>
            <a:ext cx="6096000" cy="2585323"/>
          </a:xfrm>
          <a:prstGeom prst="rect">
            <a:avLst/>
          </a:prstGeom>
        </p:spPr>
        <p:txBody>
          <a:bodyPr>
            <a:spAutoFit/>
          </a:bodyPr>
          <a:lstStyle/>
          <a:p>
            <a:r>
              <a:rPr lang="zh-CN" altLang="en-US" dirty="0"/>
              <a:t>单体服务（</a:t>
            </a:r>
            <a:r>
              <a:rPr lang="en" altLang="zh-CN" dirty="0"/>
              <a:t>Monolith</a:t>
            </a:r>
            <a:r>
              <a:rPr lang="zh-CN" altLang="en-US" dirty="0"/>
              <a:t>）</a:t>
            </a:r>
            <a:endParaRPr lang="en-US" altLang="zh-CN" dirty="0"/>
          </a:p>
          <a:p>
            <a:r>
              <a:rPr lang="en-US" altLang="zh-CN" dirty="0"/>
              <a:t>Monolith</a:t>
            </a:r>
            <a:r>
              <a:rPr lang="zh-CN" altLang="en-US" dirty="0"/>
              <a:t>一词源意是代表巨大的石头，引用到软件中形容的是一整块大号的代码，这块代码由多个模块组成，模块间紧密耦合，形成一个整体，彼此之间不能脱离。</a:t>
            </a:r>
            <a:endParaRPr lang="en-US" altLang="zh-CN" dirty="0"/>
          </a:p>
          <a:p>
            <a:r>
              <a:rPr lang="zh-CN" altLang="en-US" dirty="0"/>
              <a:t>单体服务（也称单体应用）将所有业务逻辑封装在一个应用程序当中，编译成一个二进制文件。通常，整体结构由传统的三层体系结构组成，即数据库、用户界面和服务器端应用程序。</a:t>
            </a:r>
            <a:endParaRPr lang="en-US" altLang="zh-CN" dirty="0"/>
          </a:p>
          <a:p>
            <a:r>
              <a:rPr lang="zh-CN" altLang="en-US" dirty="0"/>
              <a:t>常见的如，传统</a:t>
            </a:r>
            <a:r>
              <a:rPr lang="en-US" altLang="zh-CN" dirty="0"/>
              <a:t>ERP</a:t>
            </a:r>
            <a:r>
              <a:rPr lang="zh-CN" altLang="en-US" dirty="0"/>
              <a:t>系统、</a:t>
            </a:r>
            <a:r>
              <a:rPr lang="en-US" altLang="zh-CN" dirty="0"/>
              <a:t>OA</a:t>
            </a:r>
            <a:r>
              <a:rPr lang="zh-CN" altLang="en-US" dirty="0"/>
              <a:t>系统、关系数据库等</a:t>
            </a:r>
          </a:p>
        </p:txBody>
      </p:sp>
    </p:spTree>
    <p:extLst>
      <p:ext uri="{BB962C8B-B14F-4D97-AF65-F5344CB8AC3E}">
        <p14:creationId xmlns:p14="http://schemas.microsoft.com/office/powerpoint/2010/main" val="201887843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a:extLst>
              <a:ext uri="{FF2B5EF4-FFF2-40B4-BE49-F238E27FC236}">
                <a16:creationId xmlns:a16="http://schemas.microsoft.com/office/drawing/2014/main" id="{020C67EA-4AF9-6A44-B499-D6B72915BF65}"/>
              </a:ext>
            </a:extLst>
          </p:cNvPr>
          <p:cNvSpPr>
            <a:spLocks noGrp="1"/>
          </p:cNvSpPr>
          <p:nvPr>
            <p:ph type="title"/>
          </p:nvPr>
        </p:nvSpPr>
        <p:spPr>
          <a:xfrm>
            <a:off x="373952" y="17377"/>
            <a:ext cx="6214055" cy="1208868"/>
          </a:xfrm>
        </p:spPr>
        <p:txBody>
          <a:bodyPr/>
          <a:lstStyle/>
          <a:p>
            <a:r>
              <a:rPr kumimoji="1" lang="en-US" altLang="zh-CN" dirty="0"/>
              <a:t>Go-Micro</a:t>
            </a:r>
            <a:endParaRPr kumimoji="1" lang="zh-CN" altLang="en-US" dirty="0"/>
          </a:p>
        </p:txBody>
      </p:sp>
      <p:sp>
        <p:nvSpPr>
          <p:cNvPr id="12" name="文本框 11">
            <a:extLst>
              <a:ext uri="{FF2B5EF4-FFF2-40B4-BE49-F238E27FC236}">
                <a16:creationId xmlns:a16="http://schemas.microsoft.com/office/drawing/2014/main" id="{13DD1866-DE81-FD44-B24A-5A8A073D123E}"/>
              </a:ext>
            </a:extLst>
          </p:cNvPr>
          <p:cNvSpPr txBox="1"/>
          <p:nvPr/>
        </p:nvSpPr>
        <p:spPr>
          <a:xfrm>
            <a:off x="10617530" y="856913"/>
            <a:ext cx="1574470" cy="369332"/>
          </a:xfrm>
          <a:prstGeom prst="rect">
            <a:avLst/>
          </a:prstGeom>
          <a:noFill/>
        </p:spPr>
        <p:txBody>
          <a:bodyPr wrap="none" rtlCol="0">
            <a:spAutoFit/>
          </a:bodyPr>
          <a:lstStyle/>
          <a:p>
            <a:pPr marL="685800" lvl="1"/>
            <a:r>
              <a:rPr kumimoji="1" lang="zh-CN" altLang="en-US" b="1" dirty="0">
                <a:solidFill>
                  <a:schemeClr val="bg1"/>
                </a:solidFill>
              </a:rPr>
              <a:t>微服务</a:t>
            </a:r>
            <a:endParaRPr kumimoji="1" lang="zh-CN" altLang="en-US" dirty="0">
              <a:solidFill>
                <a:schemeClr val="bg1"/>
              </a:solidFill>
            </a:endParaRPr>
          </a:p>
        </p:txBody>
      </p:sp>
      <p:pic>
        <p:nvPicPr>
          <p:cNvPr id="5" name="图片 4">
            <a:extLst>
              <a:ext uri="{FF2B5EF4-FFF2-40B4-BE49-F238E27FC236}">
                <a16:creationId xmlns:a16="http://schemas.microsoft.com/office/drawing/2014/main" id="{A960EC3C-552F-B94A-BD57-71AA6B11624D}"/>
              </a:ext>
            </a:extLst>
          </p:cNvPr>
          <p:cNvPicPr>
            <a:picLocks noChangeAspect="1"/>
          </p:cNvPicPr>
          <p:nvPr/>
        </p:nvPicPr>
        <p:blipFill>
          <a:blip r:embed="rId2"/>
          <a:stretch>
            <a:fillRect/>
          </a:stretch>
        </p:blipFill>
        <p:spPr>
          <a:xfrm>
            <a:off x="360936" y="2345699"/>
            <a:ext cx="4999559" cy="4359150"/>
          </a:xfrm>
          <a:prstGeom prst="rect">
            <a:avLst/>
          </a:prstGeom>
        </p:spPr>
      </p:pic>
      <p:sp>
        <p:nvSpPr>
          <p:cNvPr id="17" name="矩形 16">
            <a:extLst>
              <a:ext uri="{FF2B5EF4-FFF2-40B4-BE49-F238E27FC236}">
                <a16:creationId xmlns:a16="http://schemas.microsoft.com/office/drawing/2014/main" id="{69C65B7F-76D6-804E-A101-50605D893A42}"/>
              </a:ext>
            </a:extLst>
          </p:cNvPr>
          <p:cNvSpPr/>
          <p:nvPr/>
        </p:nvSpPr>
        <p:spPr>
          <a:xfrm>
            <a:off x="373952" y="1601306"/>
            <a:ext cx="2486764" cy="369332"/>
          </a:xfrm>
          <a:prstGeom prst="rect">
            <a:avLst/>
          </a:prstGeom>
        </p:spPr>
        <p:txBody>
          <a:bodyPr wrap="square">
            <a:spAutoFit/>
          </a:bodyPr>
          <a:lstStyle/>
          <a:p>
            <a:r>
              <a:rPr lang="zh-CN" altLang="en-US" b="1" dirty="0"/>
              <a:t>微服务</a:t>
            </a:r>
          </a:p>
        </p:txBody>
      </p:sp>
      <p:sp>
        <p:nvSpPr>
          <p:cNvPr id="10" name="矩形 9">
            <a:extLst>
              <a:ext uri="{FF2B5EF4-FFF2-40B4-BE49-F238E27FC236}">
                <a16:creationId xmlns:a16="http://schemas.microsoft.com/office/drawing/2014/main" id="{7CE61027-4936-664E-8946-7771C01B3B6B}"/>
              </a:ext>
            </a:extLst>
          </p:cNvPr>
          <p:cNvSpPr/>
          <p:nvPr/>
        </p:nvSpPr>
        <p:spPr>
          <a:xfrm>
            <a:off x="5486400" y="1901365"/>
            <a:ext cx="6096000" cy="2308324"/>
          </a:xfrm>
          <a:prstGeom prst="rect">
            <a:avLst/>
          </a:prstGeom>
        </p:spPr>
        <p:txBody>
          <a:bodyPr>
            <a:spAutoFit/>
          </a:bodyPr>
          <a:lstStyle/>
          <a:p>
            <a:r>
              <a:rPr lang="zh-CN" altLang="en-US" dirty="0"/>
              <a:t>微服务（</a:t>
            </a:r>
            <a:r>
              <a:rPr lang="en" altLang="zh-CN" dirty="0"/>
              <a:t>Microservice</a:t>
            </a:r>
            <a:r>
              <a:rPr lang="zh-CN" altLang="en-US" dirty="0"/>
              <a:t>）</a:t>
            </a:r>
            <a:endParaRPr lang="en-US" altLang="zh-CN" dirty="0"/>
          </a:p>
          <a:p>
            <a:r>
              <a:rPr lang="zh-CN" altLang="en-US" dirty="0"/>
              <a:t>微服务是复杂的大型应用程序的可部署子应用，这种大型应用通常由职责分明的不同模块组成，与单体应用的模块不同的是，这时模型是彼此分离、独立部署的。</a:t>
            </a:r>
            <a:endParaRPr lang="en-US" altLang="zh-CN" dirty="0"/>
          </a:p>
          <a:p>
            <a:r>
              <a:rPr lang="zh-CN" altLang="en-US" dirty="0"/>
              <a:t>微服务之前的通信是基于协商好的协议，所以微服务个体可以基于不同的语言、不同的平台。</a:t>
            </a:r>
            <a:endParaRPr lang="en-US" altLang="zh-CN" dirty="0"/>
          </a:p>
          <a:p>
            <a:r>
              <a:rPr lang="zh-CN" altLang="en-US" dirty="0"/>
              <a:t>常见的分布式系统本质上都是通过微服务构成的，比如</a:t>
            </a:r>
            <a:r>
              <a:rPr lang="en-US" altLang="zh-CN" dirty="0"/>
              <a:t>Kafka</a:t>
            </a:r>
            <a:r>
              <a:rPr lang="zh-CN" altLang="en-US" dirty="0"/>
              <a:t>、数据库集群等</a:t>
            </a:r>
          </a:p>
        </p:txBody>
      </p:sp>
      <p:sp>
        <p:nvSpPr>
          <p:cNvPr id="2" name="AutoShape 2">
            <a:extLst>
              <a:ext uri="{FF2B5EF4-FFF2-40B4-BE49-F238E27FC236}">
                <a16:creationId xmlns:a16="http://schemas.microsoft.com/office/drawing/2014/main" id="{39A0DE1E-F4E2-AD48-B5F0-EFB9C38E5D8C}"/>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139908231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a:extLst>
              <a:ext uri="{FF2B5EF4-FFF2-40B4-BE49-F238E27FC236}">
                <a16:creationId xmlns:a16="http://schemas.microsoft.com/office/drawing/2014/main" id="{020C67EA-4AF9-6A44-B499-D6B72915BF65}"/>
              </a:ext>
            </a:extLst>
          </p:cNvPr>
          <p:cNvSpPr>
            <a:spLocks noGrp="1"/>
          </p:cNvSpPr>
          <p:nvPr>
            <p:ph type="title"/>
          </p:nvPr>
        </p:nvSpPr>
        <p:spPr>
          <a:xfrm>
            <a:off x="373952" y="17377"/>
            <a:ext cx="6214055" cy="1208868"/>
          </a:xfrm>
        </p:spPr>
        <p:txBody>
          <a:bodyPr/>
          <a:lstStyle/>
          <a:p>
            <a:r>
              <a:rPr kumimoji="1" lang="en-US" altLang="zh-CN" dirty="0"/>
              <a:t>Go-Micro</a:t>
            </a:r>
            <a:endParaRPr kumimoji="1" lang="zh-CN" altLang="en-US" dirty="0"/>
          </a:p>
        </p:txBody>
      </p:sp>
      <p:sp>
        <p:nvSpPr>
          <p:cNvPr id="12" name="文本框 11">
            <a:extLst>
              <a:ext uri="{FF2B5EF4-FFF2-40B4-BE49-F238E27FC236}">
                <a16:creationId xmlns:a16="http://schemas.microsoft.com/office/drawing/2014/main" id="{13DD1866-DE81-FD44-B24A-5A8A073D123E}"/>
              </a:ext>
            </a:extLst>
          </p:cNvPr>
          <p:cNvSpPr txBox="1"/>
          <p:nvPr/>
        </p:nvSpPr>
        <p:spPr>
          <a:xfrm>
            <a:off x="10617530" y="856913"/>
            <a:ext cx="1574470" cy="369332"/>
          </a:xfrm>
          <a:prstGeom prst="rect">
            <a:avLst/>
          </a:prstGeom>
          <a:noFill/>
        </p:spPr>
        <p:txBody>
          <a:bodyPr wrap="none" rtlCol="0">
            <a:spAutoFit/>
          </a:bodyPr>
          <a:lstStyle/>
          <a:p>
            <a:pPr marL="685800" lvl="1"/>
            <a:r>
              <a:rPr kumimoji="1" lang="zh-CN" altLang="en-US" b="1" dirty="0">
                <a:solidFill>
                  <a:schemeClr val="bg1"/>
                </a:solidFill>
              </a:rPr>
              <a:t>微服务</a:t>
            </a:r>
            <a:endParaRPr kumimoji="1" lang="zh-CN" altLang="en-US" dirty="0">
              <a:solidFill>
                <a:schemeClr val="bg1"/>
              </a:solidFill>
            </a:endParaRPr>
          </a:p>
        </p:txBody>
      </p:sp>
      <p:sp>
        <p:nvSpPr>
          <p:cNvPr id="17" name="矩形 16">
            <a:extLst>
              <a:ext uri="{FF2B5EF4-FFF2-40B4-BE49-F238E27FC236}">
                <a16:creationId xmlns:a16="http://schemas.microsoft.com/office/drawing/2014/main" id="{69C65B7F-76D6-804E-A101-50605D893A42}"/>
              </a:ext>
            </a:extLst>
          </p:cNvPr>
          <p:cNvSpPr/>
          <p:nvPr/>
        </p:nvSpPr>
        <p:spPr>
          <a:xfrm>
            <a:off x="373952" y="1601306"/>
            <a:ext cx="2486764" cy="369332"/>
          </a:xfrm>
          <a:prstGeom prst="rect">
            <a:avLst/>
          </a:prstGeom>
        </p:spPr>
        <p:txBody>
          <a:bodyPr wrap="square">
            <a:spAutoFit/>
          </a:bodyPr>
          <a:lstStyle/>
          <a:p>
            <a:r>
              <a:rPr lang="zh-CN" altLang="en-US" b="1" dirty="0"/>
              <a:t>单体应用与微服务对比</a:t>
            </a:r>
          </a:p>
        </p:txBody>
      </p:sp>
      <p:graphicFrame>
        <p:nvGraphicFramePr>
          <p:cNvPr id="5" name="表格 5">
            <a:extLst>
              <a:ext uri="{FF2B5EF4-FFF2-40B4-BE49-F238E27FC236}">
                <a16:creationId xmlns:a16="http://schemas.microsoft.com/office/drawing/2014/main" id="{34E48908-3670-5148-9B9B-30F4946D13F4}"/>
              </a:ext>
            </a:extLst>
          </p:cNvPr>
          <p:cNvGraphicFramePr>
            <a:graphicFrameLocks noGrp="1"/>
          </p:cNvGraphicFramePr>
          <p:nvPr>
            <p:extLst>
              <p:ext uri="{D42A27DB-BD31-4B8C-83A1-F6EECF244321}">
                <p14:modId xmlns:p14="http://schemas.microsoft.com/office/powerpoint/2010/main" val="2683199051"/>
              </p:ext>
            </p:extLst>
          </p:nvPr>
        </p:nvGraphicFramePr>
        <p:xfrm>
          <a:off x="623334" y="2558010"/>
          <a:ext cx="10640412" cy="2886825"/>
        </p:xfrm>
        <a:graphic>
          <a:graphicData uri="http://schemas.openxmlformats.org/drawingml/2006/table">
            <a:tbl>
              <a:tblPr firstRow="1" bandRow="1">
                <a:tableStyleId>{5C22544A-7EE6-4342-B048-85BDC9FD1C3A}</a:tableStyleId>
              </a:tblPr>
              <a:tblGrid>
                <a:gridCol w="1898193">
                  <a:extLst>
                    <a:ext uri="{9D8B030D-6E8A-4147-A177-3AD203B41FA5}">
                      <a16:colId xmlns:a16="http://schemas.microsoft.com/office/drawing/2014/main" val="407934830"/>
                    </a:ext>
                  </a:extLst>
                </a:gridCol>
                <a:gridCol w="4267200">
                  <a:extLst>
                    <a:ext uri="{9D8B030D-6E8A-4147-A177-3AD203B41FA5}">
                      <a16:colId xmlns:a16="http://schemas.microsoft.com/office/drawing/2014/main" val="1728107280"/>
                    </a:ext>
                  </a:extLst>
                </a:gridCol>
                <a:gridCol w="4475019">
                  <a:extLst>
                    <a:ext uri="{9D8B030D-6E8A-4147-A177-3AD203B41FA5}">
                      <a16:colId xmlns:a16="http://schemas.microsoft.com/office/drawing/2014/main" val="145589999"/>
                    </a:ext>
                  </a:extLst>
                </a:gridCol>
              </a:tblGrid>
              <a:tr h="447427">
                <a:tc>
                  <a:txBody>
                    <a:bodyPr/>
                    <a:lstStyle/>
                    <a:p>
                      <a:endParaRPr lang="zh-CN" altLang="en-US" dirty="0">
                        <a:solidFill>
                          <a:schemeClr val="bg1"/>
                        </a:solidFill>
                      </a:endParaRPr>
                    </a:p>
                  </a:txBody>
                  <a:tcPr>
                    <a:noFill/>
                  </a:tcPr>
                </a:tc>
                <a:tc>
                  <a:txBody>
                    <a:bodyPr/>
                    <a:lstStyle/>
                    <a:p>
                      <a:pPr algn="ctr"/>
                      <a:r>
                        <a:rPr lang="zh-CN" altLang="en-US" sz="1800" b="1" kern="1200" dirty="0">
                          <a:solidFill>
                            <a:schemeClr val="lt1"/>
                          </a:solidFill>
                          <a:latin typeface="+mn-lt"/>
                          <a:ea typeface="+mn-ea"/>
                          <a:cs typeface="+mn-cs"/>
                        </a:rPr>
                        <a:t>微服务</a:t>
                      </a:r>
                    </a:p>
                  </a:txBody>
                  <a:tcPr>
                    <a:solidFill>
                      <a:srgbClr val="0068BB"/>
                    </a:solidFill>
                  </a:tcPr>
                </a:tc>
                <a:tc>
                  <a:txBody>
                    <a:bodyPr/>
                    <a:lstStyle/>
                    <a:p>
                      <a:pPr algn="ctr"/>
                      <a:r>
                        <a:rPr lang="zh-CN" altLang="en-US" sz="1800" b="1" kern="1200" dirty="0">
                          <a:solidFill>
                            <a:schemeClr val="lt1"/>
                          </a:solidFill>
                          <a:latin typeface="+mn-lt"/>
                          <a:ea typeface="+mn-ea"/>
                          <a:cs typeface="+mn-cs"/>
                        </a:rPr>
                        <a:t>单体应用</a:t>
                      </a:r>
                    </a:p>
                  </a:txBody>
                  <a:tcPr>
                    <a:solidFill>
                      <a:srgbClr val="0068BB"/>
                    </a:solidFill>
                  </a:tcPr>
                </a:tc>
                <a:extLst>
                  <a:ext uri="{0D108BD9-81ED-4DB2-BD59-A6C34878D82A}">
                    <a16:rowId xmlns:a16="http://schemas.microsoft.com/office/drawing/2014/main" val="1868384666"/>
                  </a:ext>
                </a:extLst>
              </a:tr>
              <a:tr h="447427">
                <a:tc>
                  <a:txBody>
                    <a:bodyPr/>
                    <a:lstStyle/>
                    <a:p>
                      <a:pPr algn="ctr"/>
                      <a:r>
                        <a:rPr lang="zh-CN" altLang="en-US" dirty="0">
                          <a:solidFill>
                            <a:schemeClr val="bg1"/>
                          </a:solidFill>
                        </a:rPr>
                        <a:t>架构</a:t>
                      </a:r>
                    </a:p>
                  </a:txBody>
                  <a:tcPr anchor="ctr">
                    <a:solidFill>
                      <a:srgbClr val="0068BB"/>
                    </a:solidFill>
                  </a:tcPr>
                </a:tc>
                <a:tc>
                  <a:txBody>
                    <a:bodyPr/>
                    <a:lstStyle/>
                    <a:p>
                      <a:r>
                        <a:rPr lang="zh-CN" altLang="en-US" dirty="0"/>
                        <a:t>小型服务的集合</a:t>
                      </a:r>
                    </a:p>
                  </a:txBody>
                  <a:tcPr/>
                </a:tc>
                <a:tc>
                  <a:txBody>
                    <a:bodyPr/>
                    <a:lstStyle/>
                    <a:p>
                      <a:r>
                        <a:rPr lang="zh-CN" altLang="en-US" dirty="0"/>
                        <a:t>应用只有一套代码</a:t>
                      </a:r>
                    </a:p>
                  </a:txBody>
                  <a:tcPr/>
                </a:tc>
                <a:extLst>
                  <a:ext uri="{0D108BD9-81ED-4DB2-BD59-A6C34878D82A}">
                    <a16:rowId xmlns:a16="http://schemas.microsoft.com/office/drawing/2014/main" val="3437353177"/>
                  </a:ext>
                </a:extLst>
              </a:tr>
              <a:tr h="447427">
                <a:tc>
                  <a:txBody>
                    <a:bodyPr/>
                    <a:lstStyle/>
                    <a:p>
                      <a:pPr algn="ctr"/>
                      <a:r>
                        <a:rPr lang="zh-CN" altLang="en-US" dirty="0">
                          <a:solidFill>
                            <a:schemeClr val="bg1"/>
                          </a:solidFill>
                        </a:rPr>
                        <a:t>扩展性</a:t>
                      </a:r>
                    </a:p>
                  </a:txBody>
                  <a:tcPr anchor="ctr">
                    <a:solidFill>
                      <a:srgbClr val="0068BB"/>
                    </a:solidFill>
                  </a:tcPr>
                </a:tc>
                <a:tc>
                  <a:txBody>
                    <a:bodyPr/>
                    <a:lstStyle/>
                    <a:p>
                      <a:r>
                        <a:rPr lang="zh-CN" altLang="en-US" dirty="0"/>
                        <a:t>弹性，资源高使用率</a:t>
                      </a:r>
                    </a:p>
                  </a:txBody>
                  <a:tcPr/>
                </a:tc>
                <a:tc>
                  <a:txBody>
                    <a:bodyPr/>
                    <a:lstStyle/>
                    <a:p>
                      <a:r>
                        <a:rPr lang="zh-CN" altLang="en-US" dirty="0"/>
                        <a:t>难以扩展</a:t>
                      </a:r>
                    </a:p>
                  </a:txBody>
                  <a:tcPr/>
                </a:tc>
                <a:extLst>
                  <a:ext uri="{0D108BD9-81ED-4DB2-BD59-A6C34878D82A}">
                    <a16:rowId xmlns:a16="http://schemas.microsoft.com/office/drawing/2014/main" val="1437333232"/>
                  </a:ext>
                </a:extLst>
              </a:tr>
              <a:tr h="772272">
                <a:tc>
                  <a:txBody>
                    <a:bodyPr/>
                    <a:lstStyle/>
                    <a:p>
                      <a:pPr algn="ctr"/>
                      <a:r>
                        <a:rPr lang="zh-CN" altLang="en-US" dirty="0">
                          <a:solidFill>
                            <a:schemeClr val="bg1"/>
                          </a:solidFill>
                        </a:rPr>
                        <a:t>部署性</a:t>
                      </a:r>
                    </a:p>
                  </a:txBody>
                  <a:tcPr anchor="ctr">
                    <a:solidFill>
                      <a:srgbClr val="0068BB"/>
                    </a:solidFill>
                  </a:tcPr>
                </a:tc>
                <a:tc>
                  <a:txBody>
                    <a:bodyPr/>
                    <a:lstStyle/>
                    <a:p>
                      <a:r>
                        <a:rPr lang="zh-CN" altLang="en-US" dirty="0"/>
                        <a:t>模块服务独立，高效开发、高效部署</a:t>
                      </a:r>
                    </a:p>
                  </a:txBody>
                  <a:tcPr/>
                </a:tc>
                <a:tc>
                  <a:txBody>
                    <a:bodyPr/>
                    <a:lstStyle/>
                    <a:p>
                      <a:r>
                        <a:rPr lang="zh-CN" altLang="en-US" dirty="0"/>
                        <a:t>复杂，模块互相依赖，需要统一部署，耗时费力</a:t>
                      </a:r>
                    </a:p>
                  </a:txBody>
                  <a:tcPr/>
                </a:tc>
                <a:extLst>
                  <a:ext uri="{0D108BD9-81ED-4DB2-BD59-A6C34878D82A}">
                    <a16:rowId xmlns:a16="http://schemas.microsoft.com/office/drawing/2014/main" val="1905160924"/>
                  </a:ext>
                </a:extLst>
              </a:tr>
              <a:tr h="772272">
                <a:tc>
                  <a:txBody>
                    <a:bodyPr/>
                    <a:lstStyle/>
                    <a:p>
                      <a:pPr algn="ctr"/>
                      <a:r>
                        <a:rPr lang="zh-CN" altLang="en-US" dirty="0">
                          <a:solidFill>
                            <a:schemeClr val="bg1"/>
                          </a:solidFill>
                        </a:rPr>
                        <a:t>可靠性</a:t>
                      </a:r>
                    </a:p>
                  </a:txBody>
                  <a:tcPr anchor="ctr">
                    <a:solidFill>
                      <a:srgbClr val="0068BB"/>
                    </a:solidFill>
                  </a:tcPr>
                </a:tc>
                <a:tc>
                  <a:txBody>
                    <a:bodyPr/>
                    <a:lstStyle/>
                    <a:p>
                      <a:r>
                        <a:rPr lang="zh-CN" altLang="en-US" dirty="0"/>
                        <a:t>可靠，某服务宕机后，其它集群成员可继续工作，平台总体受影响较小</a:t>
                      </a:r>
                    </a:p>
                  </a:txBody>
                  <a:tcPr/>
                </a:tc>
                <a:tc>
                  <a:txBody>
                    <a:bodyPr/>
                    <a:lstStyle/>
                    <a:p>
                      <a:r>
                        <a:rPr lang="zh-CN" altLang="en-US" dirty="0"/>
                        <a:t>不可靠，服务宕机后，所有模块都无法工作</a:t>
                      </a:r>
                    </a:p>
                  </a:txBody>
                  <a:tcPr/>
                </a:tc>
                <a:extLst>
                  <a:ext uri="{0D108BD9-81ED-4DB2-BD59-A6C34878D82A}">
                    <a16:rowId xmlns:a16="http://schemas.microsoft.com/office/drawing/2014/main" val="3428438817"/>
                  </a:ext>
                </a:extLst>
              </a:tr>
            </a:tbl>
          </a:graphicData>
        </a:graphic>
      </p:graphicFrame>
    </p:spTree>
    <p:extLst>
      <p:ext uri="{BB962C8B-B14F-4D97-AF65-F5344CB8AC3E}">
        <p14:creationId xmlns:p14="http://schemas.microsoft.com/office/powerpoint/2010/main" val="207364800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61CDEA-B90B-5943-B49A-11E568586112}"/>
              </a:ext>
            </a:extLst>
          </p:cNvPr>
          <p:cNvSpPr>
            <a:spLocks noGrp="1"/>
          </p:cNvSpPr>
          <p:nvPr>
            <p:ph type="title"/>
          </p:nvPr>
        </p:nvSpPr>
        <p:spPr>
          <a:xfrm>
            <a:off x="285434" y="0"/>
            <a:ext cx="10749367" cy="1208868"/>
          </a:xfrm>
        </p:spPr>
        <p:txBody>
          <a:bodyPr/>
          <a:lstStyle/>
          <a:p>
            <a:r>
              <a:rPr kumimoji="1" lang="en-US" altLang="zh-CN" dirty="0"/>
              <a:t>Go-Micro</a:t>
            </a:r>
            <a:endParaRPr kumimoji="1" lang="zh-CN" altLang="en-US" dirty="0"/>
          </a:p>
        </p:txBody>
      </p:sp>
      <p:sp>
        <p:nvSpPr>
          <p:cNvPr id="4" name="内容占位符 2">
            <a:extLst>
              <a:ext uri="{FF2B5EF4-FFF2-40B4-BE49-F238E27FC236}">
                <a16:creationId xmlns:a16="http://schemas.microsoft.com/office/drawing/2014/main" id="{B4CBBB58-8055-9040-933D-43518F9D635C}"/>
              </a:ext>
            </a:extLst>
          </p:cNvPr>
          <p:cNvSpPr>
            <a:spLocks noGrp="1"/>
          </p:cNvSpPr>
          <p:nvPr>
            <p:ph idx="1"/>
          </p:nvPr>
        </p:nvSpPr>
        <p:spPr>
          <a:xfrm>
            <a:off x="453599" y="1208868"/>
            <a:ext cx="4799184" cy="2551135"/>
          </a:xfrm>
        </p:spPr>
        <p:txBody>
          <a:bodyPr vert="horz" lIns="0" tIns="0" rIns="0" bIns="0" rtlCol="0">
            <a:normAutofit/>
          </a:bodyPr>
          <a:lstStyle/>
          <a:p>
            <a:pPr marL="342900" indent="-342900">
              <a:buAutoNum type="arabicPeriod"/>
            </a:pPr>
            <a:endParaRPr kumimoji="1" lang="en-US" altLang="zh-CN" dirty="0">
              <a:solidFill>
                <a:schemeClr val="tx1"/>
              </a:solidFill>
              <a:sym typeface="Courier New" panose="02070309020205020404"/>
            </a:endParaRPr>
          </a:p>
          <a:p>
            <a:pPr marL="342900" indent="-342900">
              <a:buAutoNum type="arabicPeriod"/>
            </a:pPr>
            <a:r>
              <a:rPr kumimoji="1" lang="zh-CN" altLang="en-US" dirty="0">
                <a:solidFill>
                  <a:schemeClr val="tx1"/>
                </a:solidFill>
                <a:sym typeface="Courier New" panose="02070309020205020404"/>
              </a:rPr>
              <a:t>微服务</a:t>
            </a:r>
            <a:endParaRPr kumimoji="1" lang="en-US" altLang="zh-CN" dirty="0">
              <a:solidFill>
                <a:schemeClr val="tx1"/>
              </a:solidFill>
              <a:sym typeface="Courier New" panose="02070309020205020404"/>
            </a:endParaRPr>
          </a:p>
          <a:p>
            <a:pPr marL="342900" indent="-342900">
              <a:buFont typeface="Arial" panose="020B0604020202020204" pitchFamily="34" charset="0"/>
              <a:buAutoNum type="arabicPeriod"/>
            </a:pPr>
            <a:r>
              <a:rPr kumimoji="1" lang="en-US" altLang="zh-CN" b="1" dirty="0">
                <a:solidFill>
                  <a:srgbClr val="0070C0"/>
                </a:solidFill>
                <a:sym typeface="Courier New" panose="02070309020205020404"/>
              </a:rPr>
              <a:t>Go-Micro</a:t>
            </a:r>
            <a:r>
              <a:rPr kumimoji="1" lang="zh-CN" altLang="en-US" b="1" dirty="0">
                <a:solidFill>
                  <a:srgbClr val="0070C0"/>
                </a:solidFill>
                <a:sym typeface="Courier New" panose="02070309020205020404"/>
              </a:rPr>
              <a:t> 设计</a:t>
            </a:r>
            <a:endParaRPr kumimoji="1" lang="en-US" altLang="zh-CN" b="1" dirty="0">
              <a:solidFill>
                <a:srgbClr val="0070C0"/>
              </a:solidFill>
              <a:sym typeface="Courier New" panose="02070309020205020404"/>
            </a:endParaRPr>
          </a:p>
          <a:p>
            <a:pPr marL="342900" indent="-342900">
              <a:buFont typeface="Arial" panose="020B0604020202020204" pitchFamily="34" charset="0"/>
              <a:buAutoNum type="arabicPeriod"/>
            </a:pPr>
            <a:r>
              <a:rPr kumimoji="1" lang="en-US" altLang="zh-CN" dirty="0">
                <a:solidFill>
                  <a:schemeClr val="tx1"/>
                </a:solidFill>
                <a:sym typeface="Courier New" panose="02070309020205020404"/>
              </a:rPr>
              <a:t>Go-Micro</a:t>
            </a:r>
            <a:r>
              <a:rPr kumimoji="1" lang="zh-CN" altLang="en-US" dirty="0">
                <a:solidFill>
                  <a:schemeClr val="tx1"/>
                </a:solidFill>
                <a:sym typeface="Courier New" panose="02070309020205020404"/>
              </a:rPr>
              <a:t> 实践</a:t>
            </a:r>
            <a:endParaRPr kumimoji="1" lang="en-US" altLang="zh-CN" dirty="0">
              <a:solidFill>
                <a:schemeClr val="tx1"/>
              </a:solidFill>
              <a:sym typeface="Courier New" panose="02070309020205020404"/>
            </a:endParaRPr>
          </a:p>
          <a:p>
            <a:pPr marL="342900" indent="-342900">
              <a:buAutoNum type="arabicPeriod"/>
            </a:pPr>
            <a:endParaRPr kumimoji="1" lang="en-US" altLang="zh-CN" dirty="0">
              <a:solidFill>
                <a:schemeClr val="tx1"/>
              </a:solidFill>
              <a:sym typeface="Courier New" panose="02070309020205020404"/>
            </a:endParaRPr>
          </a:p>
        </p:txBody>
      </p:sp>
      <p:sp>
        <p:nvSpPr>
          <p:cNvPr id="5" name="内容占位符 2">
            <a:extLst>
              <a:ext uri="{FF2B5EF4-FFF2-40B4-BE49-F238E27FC236}">
                <a16:creationId xmlns:a16="http://schemas.microsoft.com/office/drawing/2014/main" id="{D66925F2-7283-334E-A125-3F8FA8EB9182}"/>
              </a:ext>
            </a:extLst>
          </p:cNvPr>
          <p:cNvSpPr txBox="1">
            <a:spLocks/>
          </p:cNvSpPr>
          <p:nvPr/>
        </p:nvSpPr>
        <p:spPr>
          <a:xfrm>
            <a:off x="7354957" y="1508895"/>
            <a:ext cx="5797315" cy="5649132"/>
          </a:xfrm>
          <a:prstGeom prst="rect">
            <a:avLst/>
          </a:prstGeom>
        </p:spPr>
        <p:txBody>
          <a:bodyPr vert="horz" lIns="0" tIns="0" rIns="0" bIns="0" rtlCol="0">
            <a:normAutofit/>
          </a:bodyPr>
          <a:lstStyle>
            <a:lvl1pPr marL="0" indent="0" algn="l" defTabSz="914400" rtl="0" eaLnBrk="1" latinLnBrk="0" hangingPunct="1">
              <a:lnSpc>
                <a:spcPct val="130000"/>
              </a:lnSpc>
              <a:spcBef>
                <a:spcPts val="500"/>
              </a:spcBef>
              <a:spcAft>
                <a:spcPts val="1000"/>
              </a:spcAft>
              <a:buFont typeface="Arial" panose="020B0604020202020204" pitchFamily="34" charset="0"/>
              <a:buNone/>
              <a:defRPr sz="16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1pPr>
            <a:lvl2pPr marL="685800" indent="-228600" algn="l" defTabSz="914400" rtl="0" eaLnBrk="1" latinLnBrk="0" hangingPunct="1">
              <a:lnSpc>
                <a:spcPct val="130000"/>
              </a:lnSpc>
              <a:spcBef>
                <a:spcPts val="500"/>
              </a:spcBef>
              <a:spcAft>
                <a:spcPts val="1000"/>
              </a:spcAft>
              <a:buFont typeface="Arial" panose="020B0604020202020204" pitchFamily="34" charset="0"/>
              <a:buChar char="•"/>
              <a:defRPr sz="14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2pPr>
            <a:lvl3pPr marL="1143000" indent="-228600" algn="l" defTabSz="914400" rtl="0" eaLnBrk="1" latinLnBrk="0" hangingPunct="1">
              <a:lnSpc>
                <a:spcPct val="130000"/>
              </a:lnSpc>
              <a:spcBef>
                <a:spcPct val="30000"/>
              </a:spcBef>
              <a:spcAft>
                <a:spcPts val="1000"/>
              </a:spcAft>
              <a:buFont typeface="Arial" panose="020B0604020202020204" pitchFamily="34" charset="0"/>
              <a:buChar char="•"/>
              <a:defRPr sz="12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3pPr>
            <a:lvl4pPr marL="1600200" indent="-228600" algn="l" defTabSz="914400" rtl="0" eaLnBrk="1" latinLnBrk="0" hangingPunct="1">
              <a:lnSpc>
                <a:spcPct val="130000"/>
              </a:lnSpc>
              <a:spcBef>
                <a:spcPct val="30000"/>
              </a:spcBef>
              <a:spcAft>
                <a:spcPts val="1000"/>
              </a:spcAft>
              <a:buFont typeface="Arial" panose="020B0604020202020204" pitchFamily="34" charset="0"/>
              <a:buChar char="•"/>
              <a:defRPr sz="11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4pPr>
            <a:lvl5pPr marL="2057400" indent="-228600" algn="l" defTabSz="914400" rtl="0" eaLnBrk="1" latinLnBrk="0" hangingPunct="1">
              <a:lnSpc>
                <a:spcPct val="130000"/>
              </a:lnSpc>
              <a:spcBef>
                <a:spcPct val="30000"/>
              </a:spcBef>
              <a:spcAft>
                <a:spcPts val="1000"/>
              </a:spcAft>
              <a:buFont typeface="Arial" panose="020B0604020202020204" pitchFamily="34" charset="0"/>
              <a:buChar char="•"/>
              <a:defRPr sz="11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12700">
              <a:lnSpc>
                <a:spcPct val="100000"/>
              </a:lnSpc>
              <a:spcBef>
                <a:spcPts val="100"/>
              </a:spcBef>
              <a:spcAft>
                <a:spcPts val="0"/>
              </a:spcAft>
              <a:buClr>
                <a:srgbClr val="000000"/>
              </a:buClr>
              <a:buSzPts val="1400"/>
            </a:pPr>
            <a:endParaRPr lang="en-US" altLang="zh-CN" sz="1200" dirty="0">
              <a:solidFill>
                <a:srgbClr val="424242"/>
              </a:solidFill>
              <a:latin typeface="Courier New" panose="02070309020205020404"/>
              <a:ea typeface="Courier New" panose="02070309020205020404"/>
              <a:cs typeface="Courier New" panose="02070309020205020404"/>
              <a:sym typeface="Courier New" panose="02070309020205020404"/>
            </a:endParaRPr>
          </a:p>
        </p:txBody>
      </p:sp>
    </p:spTree>
    <p:extLst>
      <p:ext uri="{BB962C8B-B14F-4D97-AF65-F5344CB8AC3E}">
        <p14:creationId xmlns:p14="http://schemas.microsoft.com/office/powerpoint/2010/main" val="60771338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CF0865F-6479-2147-993A-FA1B446EDB37}"/>
              </a:ext>
            </a:extLst>
          </p:cNvPr>
          <p:cNvSpPr>
            <a:spLocks noGrp="1"/>
          </p:cNvSpPr>
          <p:nvPr>
            <p:ph type="title"/>
          </p:nvPr>
        </p:nvSpPr>
        <p:spPr>
          <a:xfrm>
            <a:off x="373952" y="17377"/>
            <a:ext cx="6214055" cy="1208868"/>
          </a:xfrm>
        </p:spPr>
        <p:txBody>
          <a:bodyPr/>
          <a:lstStyle/>
          <a:p>
            <a:r>
              <a:rPr kumimoji="1" lang="en-US" altLang="zh-CN" dirty="0"/>
              <a:t>Go-Micro</a:t>
            </a:r>
            <a:endParaRPr kumimoji="1" lang="zh-CN" altLang="en-US" dirty="0"/>
          </a:p>
        </p:txBody>
      </p:sp>
      <p:sp>
        <p:nvSpPr>
          <p:cNvPr id="6" name="文本框 5">
            <a:extLst>
              <a:ext uri="{FF2B5EF4-FFF2-40B4-BE49-F238E27FC236}">
                <a16:creationId xmlns:a16="http://schemas.microsoft.com/office/drawing/2014/main" id="{B0B7FA97-6A21-1741-BEBD-9DC4AFD90F5B}"/>
              </a:ext>
            </a:extLst>
          </p:cNvPr>
          <p:cNvSpPr txBox="1"/>
          <p:nvPr/>
        </p:nvSpPr>
        <p:spPr>
          <a:xfrm>
            <a:off x="9627476" y="856913"/>
            <a:ext cx="2469931" cy="369332"/>
          </a:xfrm>
          <a:prstGeom prst="rect">
            <a:avLst/>
          </a:prstGeom>
          <a:noFill/>
        </p:spPr>
        <p:txBody>
          <a:bodyPr wrap="square" rtlCol="0">
            <a:spAutoFit/>
          </a:bodyPr>
          <a:lstStyle/>
          <a:p>
            <a:pPr marL="685800" lvl="1"/>
            <a:r>
              <a:rPr kumimoji="1" lang="en-US" altLang="zh-CN" b="1" dirty="0">
                <a:solidFill>
                  <a:schemeClr val="bg1"/>
                </a:solidFill>
              </a:rPr>
              <a:t>Go-Micro</a:t>
            </a:r>
            <a:r>
              <a:rPr kumimoji="1" lang="zh-CN" altLang="en-US" b="1" dirty="0">
                <a:solidFill>
                  <a:schemeClr val="bg1"/>
                </a:solidFill>
              </a:rPr>
              <a:t>设计</a:t>
            </a:r>
            <a:endParaRPr kumimoji="1" lang="zh-CN" altLang="en-US" dirty="0">
              <a:solidFill>
                <a:schemeClr val="bg1"/>
              </a:solidFill>
            </a:endParaRPr>
          </a:p>
        </p:txBody>
      </p:sp>
      <p:sp>
        <p:nvSpPr>
          <p:cNvPr id="7" name="内容占位符 2">
            <a:extLst>
              <a:ext uri="{FF2B5EF4-FFF2-40B4-BE49-F238E27FC236}">
                <a16:creationId xmlns:a16="http://schemas.microsoft.com/office/drawing/2014/main" id="{2D904A55-1026-EC46-96F6-4DE87568BAC7}"/>
              </a:ext>
            </a:extLst>
          </p:cNvPr>
          <p:cNvSpPr txBox="1">
            <a:spLocks/>
          </p:cNvSpPr>
          <p:nvPr/>
        </p:nvSpPr>
        <p:spPr>
          <a:xfrm>
            <a:off x="373952" y="1226245"/>
            <a:ext cx="4799184" cy="2551135"/>
          </a:xfrm>
          <a:prstGeom prst="rect">
            <a:avLst/>
          </a:prstGeom>
        </p:spPr>
        <p:txBody>
          <a:bodyPr vert="horz" lIns="0" tIns="0" rIns="0" bIns="0" rtlCol="0">
            <a:normAutofit/>
          </a:bodyPr>
          <a:lstStyle>
            <a:lvl1pPr marL="0" indent="0" algn="l" defTabSz="914400" rtl="0" eaLnBrk="1" latinLnBrk="0" hangingPunct="1">
              <a:lnSpc>
                <a:spcPct val="130000"/>
              </a:lnSpc>
              <a:spcBef>
                <a:spcPts val="500"/>
              </a:spcBef>
              <a:spcAft>
                <a:spcPts val="1000"/>
              </a:spcAft>
              <a:buFont typeface="Arial" panose="020B0604020202020204" pitchFamily="34" charset="0"/>
              <a:buNone/>
              <a:defRPr sz="16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1pPr>
            <a:lvl2pPr marL="685800" indent="-228600" algn="l" defTabSz="914400" rtl="0" eaLnBrk="1" latinLnBrk="0" hangingPunct="1">
              <a:lnSpc>
                <a:spcPct val="130000"/>
              </a:lnSpc>
              <a:spcBef>
                <a:spcPts val="500"/>
              </a:spcBef>
              <a:spcAft>
                <a:spcPts val="1000"/>
              </a:spcAft>
              <a:buFont typeface="Arial" panose="020B0604020202020204" pitchFamily="34" charset="0"/>
              <a:buChar char="•"/>
              <a:defRPr sz="14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2pPr>
            <a:lvl3pPr marL="1143000" indent="-228600" algn="l" defTabSz="914400" rtl="0" eaLnBrk="1" latinLnBrk="0" hangingPunct="1">
              <a:lnSpc>
                <a:spcPct val="130000"/>
              </a:lnSpc>
              <a:spcBef>
                <a:spcPct val="30000"/>
              </a:spcBef>
              <a:spcAft>
                <a:spcPts val="1000"/>
              </a:spcAft>
              <a:buFont typeface="Arial" panose="020B0604020202020204" pitchFamily="34" charset="0"/>
              <a:buChar char="•"/>
              <a:defRPr sz="12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3pPr>
            <a:lvl4pPr marL="1600200" indent="-228600" algn="l" defTabSz="914400" rtl="0" eaLnBrk="1" latinLnBrk="0" hangingPunct="1">
              <a:lnSpc>
                <a:spcPct val="130000"/>
              </a:lnSpc>
              <a:spcBef>
                <a:spcPct val="30000"/>
              </a:spcBef>
              <a:spcAft>
                <a:spcPts val="1000"/>
              </a:spcAft>
              <a:buFont typeface="Arial" panose="020B0604020202020204" pitchFamily="34" charset="0"/>
              <a:buChar char="•"/>
              <a:defRPr sz="11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4pPr>
            <a:lvl5pPr marL="2057400" indent="-228600" algn="l" defTabSz="914400" rtl="0" eaLnBrk="1" latinLnBrk="0" hangingPunct="1">
              <a:lnSpc>
                <a:spcPct val="130000"/>
              </a:lnSpc>
              <a:spcBef>
                <a:spcPct val="30000"/>
              </a:spcBef>
              <a:spcAft>
                <a:spcPts val="1000"/>
              </a:spcAft>
              <a:buFont typeface="Arial" panose="020B0604020202020204" pitchFamily="34" charset="0"/>
              <a:buChar char="•"/>
              <a:defRPr sz="11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AutoNum type="arabicPeriod"/>
            </a:pPr>
            <a:endParaRPr kumimoji="1" lang="en-US" altLang="zh-CN" dirty="0">
              <a:solidFill>
                <a:schemeClr val="tx1"/>
              </a:solidFill>
              <a:sym typeface="Courier New" panose="02070309020205020404"/>
            </a:endParaRPr>
          </a:p>
          <a:p>
            <a:pPr marL="342900" indent="-342900">
              <a:buFont typeface="Arial" panose="020B0604020202020204" pitchFamily="34" charset="0"/>
              <a:buAutoNum type="arabicPeriod"/>
            </a:pPr>
            <a:r>
              <a:rPr kumimoji="1" lang="en-US" altLang="zh-CN" b="1" dirty="0">
                <a:solidFill>
                  <a:srgbClr val="0070C0"/>
                </a:solidFill>
                <a:sym typeface="Courier New" panose="02070309020205020404"/>
              </a:rPr>
              <a:t>Go-Micro</a:t>
            </a:r>
            <a:r>
              <a:rPr kumimoji="1" lang="zh-CN" altLang="en-US" b="1" dirty="0">
                <a:solidFill>
                  <a:srgbClr val="0070C0"/>
                </a:solidFill>
                <a:sym typeface="Courier New" panose="02070309020205020404"/>
              </a:rPr>
              <a:t> 框架设计</a:t>
            </a:r>
            <a:endParaRPr kumimoji="1" lang="en-US" altLang="zh-CN" b="1" dirty="0">
              <a:solidFill>
                <a:srgbClr val="0070C0"/>
              </a:solidFill>
              <a:sym typeface="Courier New" panose="02070309020205020404"/>
            </a:endParaRPr>
          </a:p>
          <a:p>
            <a:pPr marL="342900" indent="-342900">
              <a:buFont typeface="Arial" panose="020B0604020202020204" pitchFamily="34" charset="0"/>
              <a:buAutoNum type="arabicPeriod"/>
            </a:pPr>
            <a:r>
              <a:rPr kumimoji="1" lang="en-US" altLang="zh-CN" dirty="0">
                <a:solidFill>
                  <a:schemeClr val="tx1"/>
                </a:solidFill>
                <a:sym typeface="Courier New" panose="02070309020205020404"/>
              </a:rPr>
              <a:t>Go-Micro</a:t>
            </a:r>
            <a:r>
              <a:rPr kumimoji="1" lang="zh-CN" altLang="en-US" dirty="0">
                <a:solidFill>
                  <a:schemeClr val="tx1"/>
                </a:solidFill>
                <a:sym typeface="Courier New" panose="02070309020205020404"/>
              </a:rPr>
              <a:t> 组件介绍</a:t>
            </a:r>
            <a:endParaRPr kumimoji="1" lang="en-US" altLang="zh-CN" dirty="0">
              <a:solidFill>
                <a:schemeClr val="tx1"/>
              </a:solidFill>
              <a:sym typeface="Courier New" panose="02070309020205020404"/>
            </a:endParaRPr>
          </a:p>
          <a:p>
            <a:pPr marL="342900" indent="-342900">
              <a:buFont typeface="Arial" panose="020B0604020202020204" pitchFamily="34" charset="0"/>
              <a:buAutoNum type="arabicPeriod"/>
            </a:pPr>
            <a:r>
              <a:rPr kumimoji="1" lang="en-US" altLang="zh-CN" dirty="0">
                <a:solidFill>
                  <a:schemeClr val="tx1"/>
                </a:solidFill>
                <a:sym typeface="Courier New" panose="02070309020205020404"/>
              </a:rPr>
              <a:t>Go-Micro</a:t>
            </a:r>
            <a:r>
              <a:rPr kumimoji="1" lang="zh-CN" altLang="en-US" dirty="0">
                <a:solidFill>
                  <a:schemeClr val="tx1"/>
                </a:solidFill>
                <a:sym typeface="Courier New" panose="02070309020205020404"/>
              </a:rPr>
              <a:t> 插件化原理</a:t>
            </a:r>
            <a:endParaRPr kumimoji="1" lang="en-US" altLang="zh-CN" dirty="0">
              <a:solidFill>
                <a:schemeClr val="tx1"/>
              </a:solidFill>
              <a:sym typeface="Courier New" panose="02070309020205020404"/>
            </a:endParaRPr>
          </a:p>
          <a:p>
            <a:pPr marL="342900" indent="-342900">
              <a:buFont typeface="Arial" panose="020B0604020202020204" pitchFamily="34" charset="0"/>
              <a:buAutoNum type="arabicPeriod"/>
            </a:pPr>
            <a:endParaRPr kumimoji="1" lang="en-US" altLang="zh-CN" dirty="0">
              <a:solidFill>
                <a:schemeClr val="tx1"/>
              </a:solidFill>
              <a:sym typeface="Courier New" panose="02070309020205020404"/>
            </a:endParaRPr>
          </a:p>
        </p:txBody>
      </p:sp>
    </p:spTree>
    <p:extLst>
      <p:ext uri="{BB962C8B-B14F-4D97-AF65-F5344CB8AC3E}">
        <p14:creationId xmlns:p14="http://schemas.microsoft.com/office/powerpoint/2010/main" val="427697930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a:extLst>
              <a:ext uri="{FF2B5EF4-FFF2-40B4-BE49-F238E27FC236}">
                <a16:creationId xmlns:a16="http://schemas.microsoft.com/office/drawing/2014/main" id="{020C67EA-4AF9-6A44-B499-D6B72915BF65}"/>
              </a:ext>
            </a:extLst>
          </p:cNvPr>
          <p:cNvSpPr>
            <a:spLocks noGrp="1"/>
          </p:cNvSpPr>
          <p:nvPr>
            <p:ph type="title"/>
          </p:nvPr>
        </p:nvSpPr>
        <p:spPr>
          <a:xfrm>
            <a:off x="373952" y="17377"/>
            <a:ext cx="6214055" cy="1208868"/>
          </a:xfrm>
        </p:spPr>
        <p:txBody>
          <a:bodyPr/>
          <a:lstStyle/>
          <a:p>
            <a:r>
              <a:rPr kumimoji="1" lang="en-US" altLang="zh-CN" dirty="0"/>
              <a:t>Go-Micro</a:t>
            </a:r>
            <a:endParaRPr kumimoji="1" lang="zh-CN" altLang="en-US" dirty="0"/>
          </a:p>
        </p:txBody>
      </p:sp>
      <p:sp>
        <p:nvSpPr>
          <p:cNvPr id="12" name="文本框 11">
            <a:extLst>
              <a:ext uri="{FF2B5EF4-FFF2-40B4-BE49-F238E27FC236}">
                <a16:creationId xmlns:a16="http://schemas.microsoft.com/office/drawing/2014/main" id="{13DD1866-DE81-FD44-B24A-5A8A073D123E}"/>
              </a:ext>
            </a:extLst>
          </p:cNvPr>
          <p:cNvSpPr txBox="1"/>
          <p:nvPr/>
        </p:nvSpPr>
        <p:spPr>
          <a:xfrm>
            <a:off x="9860785" y="874468"/>
            <a:ext cx="2428870" cy="369332"/>
          </a:xfrm>
          <a:prstGeom prst="rect">
            <a:avLst/>
          </a:prstGeom>
          <a:noFill/>
        </p:spPr>
        <p:txBody>
          <a:bodyPr wrap="none" rtlCol="0">
            <a:spAutoFit/>
          </a:bodyPr>
          <a:lstStyle/>
          <a:p>
            <a:pPr marL="685800" lvl="1"/>
            <a:r>
              <a:rPr kumimoji="1" lang="en-US" altLang="zh-CN" b="1" dirty="0">
                <a:solidFill>
                  <a:schemeClr val="bg1"/>
                </a:solidFill>
              </a:rPr>
              <a:t>Go-Micro</a:t>
            </a:r>
            <a:r>
              <a:rPr kumimoji="1" lang="zh-CN" altLang="en-US" b="1" dirty="0">
                <a:solidFill>
                  <a:schemeClr val="bg1"/>
                </a:solidFill>
              </a:rPr>
              <a:t>设计</a:t>
            </a:r>
            <a:endParaRPr kumimoji="1" lang="zh-CN" altLang="en-US" dirty="0">
              <a:solidFill>
                <a:schemeClr val="bg1"/>
              </a:solidFill>
            </a:endParaRPr>
          </a:p>
        </p:txBody>
      </p:sp>
      <p:pic>
        <p:nvPicPr>
          <p:cNvPr id="7" name="Google Shape;156;p22">
            <a:extLst>
              <a:ext uri="{FF2B5EF4-FFF2-40B4-BE49-F238E27FC236}">
                <a16:creationId xmlns:a16="http://schemas.microsoft.com/office/drawing/2014/main" id="{85501DB1-F505-EE43-B264-091E32C5246A}"/>
              </a:ext>
            </a:extLst>
          </p:cNvPr>
          <p:cNvPicPr preferRelativeResize="0"/>
          <p:nvPr/>
        </p:nvPicPr>
        <p:blipFill rotWithShape="1">
          <a:blip r:embed="rId2"/>
          <a:srcRect/>
          <a:stretch>
            <a:fillRect/>
          </a:stretch>
        </p:blipFill>
        <p:spPr>
          <a:xfrm>
            <a:off x="4042742" y="2359788"/>
            <a:ext cx="7728843" cy="3810751"/>
          </a:xfrm>
          <a:prstGeom prst="rect">
            <a:avLst/>
          </a:prstGeom>
          <a:noFill/>
          <a:ln w="9525" cap="flat" cmpd="sng">
            <a:solidFill>
              <a:srgbClr val="424242"/>
            </a:solidFill>
            <a:prstDash val="solid"/>
            <a:round/>
            <a:headEnd type="none" w="sm" len="sm"/>
            <a:tailEnd type="none" w="sm" len="sm"/>
          </a:ln>
        </p:spPr>
      </p:pic>
      <p:graphicFrame>
        <p:nvGraphicFramePr>
          <p:cNvPr id="9" name="Google Shape;157;p22">
            <a:extLst>
              <a:ext uri="{FF2B5EF4-FFF2-40B4-BE49-F238E27FC236}">
                <a16:creationId xmlns:a16="http://schemas.microsoft.com/office/drawing/2014/main" id="{08E80BE9-6C55-BE49-B56A-B55BDF53454C}"/>
              </a:ext>
            </a:extLst>
          </p:cNvPr>
          <p:cNvGraphicFramePr/>
          <p:nvPr>
            <p:extLst>
              <p:ext uri="{D42A27DB-BD31-4B8C-83A1-F6EECF244321}">
                <p14:modId xmlns:p14="http://schemas.microsoft.com/office/powerpoint/2010/main" val="3050482482"/>
              </p:ext>
            </p:extLst>
          </p:nvPr>
        </p:nvGraphicFramePr>
        <p:xfrm>
          <a:off x="262759" y="2407998"/>
          <a:ext cx="3478047" cy="863520"/>
        </p:xfrm>
        <a:graphic>
          <a:graphicData uri="http://schemas.openxmlformats.org/drawingml/2006/table">
            <a:tbl>
              <a:tblPr firstRow="1" bandRow="1">
                <a:noFill/>
              </a:tblPr>
              <a:tblGrid>
                <a:gridCol w="972800">
                  <a:extLst>
                    <a:ext uri="{9D8B030D-6E8A-4147-A177-3AD203B41FA5}">
                      <a16:colId xmlns:a16="http://schemas.microsoft.com/office/drawing/2014/main" val="20000"/>
                    </a:ext>
                  </a:extLst>
                </a:gridCol>
                <a:gridCol w="2505247">
                  <a:extLst>
                    <a:ext uri="{9D8B030D-6E8A-4147-A177-3AD203B41FA5}">
                      <a16:colId xmlns:a16="http://schemas.microsoft.com/office/drawing/2014/main" val="20001"/>
                    </a:ext>
                  </a:extLst>
                </a:gridCol>
              </a:tblGrid>
              <a:tr h="345350">
                <a:tc>
                  <a:txBody>
                    <a:bodyPr/>
                    <a:lstStyle/>
                    <a:p>
                      <a:pPr marL="0" marR="0" lvl="0" indent="0" algn="l" rtl="0">
                        <a:lnSpc>
                          <a:spcPct val="100000"/>
                        </a:lnSpc>
                        <a:spcBef>
                          <a:spcPts val="0"/>
                        </a:spcBef>
                        <a:spcAft>
                          <a:spcPts val="0"/>
                        </a:spcAft>
                        <a:buNone/>
                      </a:pPr>
                      <a:r>
                        <a:rPr lang="en-US" sz="1400" u="none" strike="noStrike" cap="none" dirty="0">
                          <a:solidFill>
                            <a:schemeClr val="bg1"/>
                          </a:solidFill>
                        </a:rPr>
                        <a:t>Go-Micro</a:t>
                      </a:r>
                      <a:endParaRPr sz="1400" u="none" strike="noStrike" cap="none" dirty="0">
                        <a:solidFill>
                          <a:schemeClr val="bg1"/>
                        </a:solidFill>
                      </a:endParaRPr>
                    </a:p>
                  </a:txBody>
                  <a:tcPr marL="91450" marR="91450" marT="45725" marB="45725">
                    <a:solidFill>
                      <a:srgbClr val="342E22"/>
                    </a:solidFill>
                  </a:tcPr>
                </a:tc>
                <a:tc>
                  <a:txBody>
                    <a:bodyPr/>
                    <a:lstStyle/>
                    <a:p>
                      <a:pPr marL="0" marR="0" lvl="0" indent="0" algn="l" rtl="0">
                        <a:lnSpc>
                          <a:spcPct val="100000"/>
                        </a:lnSpc>
                        <a:spcBef>
                          <a:spcPts val="0"/>
                        </a:spcBef>
                        <a:spcAft>
                          <a:spcPts val="0"/>
                        </a:spcAft>
                        <a:buNone/>
                      </a:pPr>
                      <a:r>
                        <a:rPr lang="en-US" sz="1400" u="none" strike="noStrike" cap="none" dirty="0" err="1">
                          <a:solidFill>
                            <a:schemeClr val="bg1"/>
                          </a:solidFill>
                        </a:rPr>
                        <a:t>微服务开发库</a:t>
                      </a:r>
                      <a:endParaRPr sz="1400" u="none" strike="noStrike" cap="none" dirty="0">
                        <a:solidFill>
                          <a:schemeClr val="bg1"/>
                        </a:solidFill>
                      </a:endParaRPr>
                    </a:p>
                  </a:txBody>
                  <a:tcPr marL="91450" marR="91450" marT="45725" marB="45725">
                    <a:solidFill>
                      <a:srgbClr val="342E22"/>
                    </a:solidFill>
                  </a:tcPr>
                </a:tc>
                <a:extLst>
                  <a:ext uri="{0D108BD9-81ED-4DB2-BD59-A6C34878D82A}">
                    <a16:rowId xmlns:a16="http://schemas.microsoft.com/office/drawing/2014/main" val="10000"/>
                  </a:ext>
                </a:extLst>
              </a:tr>
              <a:tr h="416175">
                <a:tc>
                  <a:txBody>
                    <a:bodyPr/>
                    <a:lstStyle/>
                    <a:p>
                      <a:pPr marL="0" marR="0" lvl="0" indent="0" algn="l" rtl="0">
                        <a:lnSpc>
                          <a:spcPct val="100000"/>
                        </a:lnSpc>
                        <a:spcBef>
                          <a:spcPts val="0"/>
                        </a:spcBef>
                        <a:spcAft>
                          <a:spcPts val="0"/>
                        </a:spcAft>
                        <a:buNone/>
                      </a:pPr>
                      <a:r>
                        <a:rPr lang="en-US" sz="1400" b="1" i="0" u="none" strike="noStrike" cap="none" dirty="0">
                          <a:solidFill>
                            <a:schemeClr val="lt1"/>
                          </a:solidFill>
                          <a:latin typeface="Arial" panose="020B0604020202020204"/>
                          <a:ea typeface="Arial" panose="020B0604020202020204"/>
                          <a:cs typeface="Arial" panose="020B0604020202020204"/>
                          <a:sym typeface="Arial" panose="020B0604020202020204"/>
                        </a:rPr>
                        <a:t>Micro</a:t>
                      </a:r>
                    </a:p>
                  </a:txBody>
                  <a:tcPr marL="91450" marR="91450" marT="45725" marB="45725">
                    <a:solidFill>
                      <a:srgbClr val="0070C0"/>
                    </a:solidFill>
                  </a:tcPr>
                </a:tc>
                <a:tc>
                  <a:txBody>
                    <a:bodyPr/>
                    <a:lstStyle/>
                    <a:p>
                      <a:pPr marL="0" marR="0" lvl="0" indent="0" algn="l" defTabSz="914400" rtl="0" eaLnBrk="1" latinLnBrk="0" hangingPunct="1">
                        <a:lnSpc>
                          <a:spcPct val="100000"/>
                        </a:lnSpc>
                        <a:spcBef>
                          <a:spcPts val="0"/>
                        </a:spcBef>
                        <a:spcAft>
                          <a:spcPts val="0"/>
                        </a:spcAft>
                        <a:buNone/>
                      </a:pPr>
                      <a:r>
                        <a:rPr lang="en-US" sz="1400" u="none" strike="noStrike" kern="1200" cap="none" dirty="0" err="1">
                          <a:solidFill>
                            <a:schemeClr val="bg1"/>
                          </a:solidFill>
                          <a:latin typeface="+mn-lt"/>
                          <a:ea typeface="+mn-ea"/>
                          <a:cs typeface="+mn-cs"/>
                        </a:rPr>
                        <a:t>基于Go-Micro开发的运行时工具集</a:t>
                      </a:r>
                      <a:endParaRPr sz="1400" u="none" strike="noStrike" kern="1200" cap="none" dirty="0">
                        <a:solidFill>
                          <a:schemeClr val="bg1"/>
                        </a:solidFill>
                        <a:latin typeface="+mn-lt"/>
                        <a:ea typeface="+mn-ea"/>
                        <a:cs typeface="+mn-cs"/>
                      </a:endParaRPr>
                    </a:p>
                  </a:txBody>
                  <a:tcPr marL="91450" marR="91450" marT="45725" marB="45725">
                    <a:solidFill>
                      <a:srgbClr val="0070C0"/>
                    </a:solidFill>
                  </a:tcPr>
                </a:tc>
                <a:extLst>
                  <a:ext uri="{0D108BD9-81ED-4DB2-BD59-A6C34878D82A}">
                    <a16:rowId xmlns:a16="http://schemas.microsoft.com/office/drawing/2014/main" val="10001"/>
                  </a:ext>
                </a:extLst>
              </a:tr>
            </a:tbl>
          </a:graphicData>
        </a:graphic>
      </p:graphicFrame>
      <p:sp>
        <p:nvSpPr>
          <p:cNvPr id="10" name="Google Shape;158;p22">
            <a:extLst>
              <a:ext uri="{FF2B5EF4-FFF2-40B4-BE49-F238E27FC236}">
                <a16:creationId xmlns:a16="http://schemas.microsoft.com/office/drawing/2014/main" id="{E870AC32-C2A4-4F48-A464-182204F20A03}"/>
              </a:ext>
            </a:extLst>
          </p:cNvPr>
          <p:cNvSpPr txBox="1"/>
          <p:nvPr/>
        </p:nvSpPr>
        <p:spPr>
          <a:xfrm>
            <a:off x="1517633" y="5161599"/>
            <a:ext cx="2223173" cy="369332"/>
          </a:xfrm>
          <a:prstGeom prst="rect">
            <a:avLst/>
          </a:prstGeom>
          <a:noFill/>
          <a:ln w="9525" cap="flat" cmpd="sng">
            <a:solidFill>
              <a:srgbClr val="FF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Go-Micro构建微服务</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cxnSp>
        <p:nvCxnSpPr>
          <p:cNvPr id="11" name="Google Shape;159;p22">
            <a:extLst>
              <a:ext uri="{FF2B5EF4-FFF2-40B4-BE49-F238E27FC236}">
                <a16:creationId xmlns:a16="http://schemas.microsoft.com/office/drawing/2014/main" id="{7A1FDB22-228F-8647-822D-697E0BD17735}"/>
              </a:ext>
            </a:extLst>
          </p:cNvPr>
          <p:cNvCxnSpPr>
            <a:cxnSpLocks/>
            <a:stCxn id="10" idx="3"/>
            <a:endCxn id="16" idx="1"/>
          </p:cNvCxnSpPr>
          <p:nvPr/>
        </p:nvCxnSpPr>
        <p:spPr>
          <a:xfrm flipV="1">
            <a:off x="3740806" y="4488703"/>
            <a:ext cx="1292174" cy="857562"/>
          </a:xfrm>
          <a:prstGeom prst="straightConnector1">
            <a:avLst/>
          </a:prstGeom>
          <a:noFill/>
          <a:ln w="9525" cap="flat" cmpd="sng">
            <a:solidFill>
              <a:srgbClr val="EE6800"/>
            </a:solidFill>
            <a:prstDash val="solid"/>
            <a:round/>
            <a:headEnd type="none" w="sm" len="sm"/>
            <a:tailEnd type="triangle" w="med" len="med"/>
          </a:ln>
        </p:spPr>
      </p:cxnSp>
      <p:sp>
        <p:nvSpPr>
          <p:cNvPr id="13" name="Google Shape;160;p22">
            <a:extLst>
              <a:ext uri="{FF2B5EF4-FFF2-40B4-BE49-F238E27FC236}">
                <a16:creationId xmlns:a16="http://schemas.microsoft.com/office/drawing/2014/main" id="{A8640429-43BF-A647-B955-DA330CAE9D84}"/>
              </a:ext>
            </a:extLst>
          </p:cNvPr>
          <p:cNvSpPr txBox="1"/>
          <p:nvPr/>
        </p:nvSpPr>
        <p:spPr>
          <a:xfrm>
            <a:off x="9541414" y="1693767"/>
            <a:ext cx="2568973" cy="369332"/>
          </a:xfrm>
          <a:prstGeom prst="rect">
            <a:avLst/>
          </a:prstGeom>
          <a:noFill/>
          <a:ln w="9525" cap="flat" cmpd="sng">
            <a:solidFill>
              <a:srgbClr val="7030A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Micro管理、交互微服务</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cxnSp>
        <p:nvCxnSpPr>
          <p:cNvPr id="14" name="Google Shape;161;p22">
            <a:extLst>
              <a:ext uri="{FF2B5EF4-FFF2-40B4-BE49-F238E27FC236}">
                <a16:creationId xmlns:a16="http://schemas.microsoft.com/office/drawing/2014/main" id="{FB1EEB54-C065-9944-BD82-704260098FC0}"/>
              </a:ext>
            </a:extLst>
          </p:cNvPr>
          <p:cNvCxnSpPr>
            <a:cxnSpLocks/>
            <a:stCxn id="13" idx="2"/>
          </p:cNvCxnSpPr>
          <p:nvPr/>
        </p:nvCxnSpPr>
        <p:spPr>
          <a:xfrm flipH="1">
            <a:off x="10237076" y="2063099"/>
            <a:ext cx="588825" cy="1481487"/>
          </a:xfrm>
          <a:prstGeom prst="straightConnector1">
            <a:avLst/>
          </a:prstGeom>
          <a:noFill/>
          <a:ln w="9525" cap="flat" cmpd="sng">
            <a:solidFill>
              <a:srgbClr val="7030A0"/>
            </a:solidFill>
            <a:prstDash val="solid"/>
            <a:round/>
            <a:headEnd type="none" w="sm" len="sm"/>
            <a:tailEnd type="triangle" w="med" len="med"/>
          </a:ln>
        </p:spPr>
      </p:cxnSp>
      <p:sp>
        <p:nvSpPr>
          <p:cNvPr id="15" name="Google Shape;162;p22">
            <a:extLst>
              <a:ext uri="{FF2B5EF4-FFF2-40B4-BE49-F238E27FC236}">
                <a16:creationId xmlns:a16="http://schemas.microsoft.com/office/drawing/2014/main" id="{76F35345-F17B-3948-B9B1-92361443FE67}"/>
              </a:ext>
            </a:extLst>
          </p:cNvPr>
          <p:cNvSpPr txBox="1"/>
          <p:nvPr/>
        </p:nvSpPr>
        <p:spPr>
          <a:xfrm>
            <a:off x="4957143" y="3586970"/>
            <a:ext cx="5279933" cy="395251"/>
          </a:xfrm>
          <a:prstGeom prst="rect">
            <a:avLst/>
          </a:prstGeom>
          <a:noFill/>
          <a:ln w="25400" cap="flat" cmpd="sng">
            <a:solidFill>
              <a:srgbClr val="7030A0"/>
            </a:solidFill>
            <a:prstDash val="dot"/>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2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6" name="Google Shape;163;p22">
            <a:extLst>
              <a:ext uri="{FF2B5EF4-FFF2-40B4-BE49-F238E27FC236}">
                <a16:creationId xmlns:a16="http://schemas.microsoft.com/office/drawing/2014/main" id="{48D9E438-A12E-124A-8DB0-A7679C9268D8}"/>
              </a:ext>
            </a:extLst>
          </p:cNvPr>
          <p:cNvSpPr txBox="1"/>
          <p:nvPr/>
        </p:nvSpPr>
        <p:spPr>
          <a:xfrm>
            <a:off x="5032980" y="4130566"/>
            <a:ext cx="5204096" cy="716274"/>
          </a:xfrm>
          <a:prstGeom prst="rect">
            <a:avLst/>
          </a:prstGeom>
          <a:noFill/>
          <a:ln w="25400" cap="flat" cmpd="sng">
            <a:solidFill>
              <a:srgbClr val="FF0000"/>
            </a:solidFill>
            <a:prstDash val="dot"/>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9" name="矩形 18">
            <a:extLst>
              <a:ext uri="{FF2B5EF4-FFF2-40B4-BE49-F238E27FC236}">
                <a16:creationId xmlns:a16="http://schemas.microsoft.com/office/drawing/2014/main" id="{949F38F6-6569-FD44-BB7A-0BC1416D0A39}"/>
              </a:ext>
            </a:extLst>
          </p:cNvPr>
          <p:cNvSpPr/>
          <p:nvPr/>
        </p:nvSpPr>
        <p:spPr>
          <a:xfrm>
            <a:off x="373952" y="1601306"/>
            <a:ext cx="2486764" cy="369332"/>
          </a:xfrm>
          <a:prstGeom prst="rect">
            <a:avLst/>
          </a:prstGeom>
        </p:spPr>
        <p:txBody>
          <a:bodyPr wrap="square">
            <a:spAutoFit/>
          </a:bodyPr>
          <a:lstStyle/>
          <a:p>
            <a:r>
              <a:rPr lang="en-US" altLang="zh-CN" b="1" dirty="0"/>
              <a:t>Go-Micro</a:t>
            </a:r>
            <a:r>
              <a:rPr lang="zh-CN" altLang="en-US" b="1" dirty="0"/>
              <a:t>工作全景</a:t>
            </a:r>
          </a:p>
        </p:txBody>
      </p:sp>
    </p:spTree>
    <p:extLst>
      <p:ext uri="{BB962C8B-B14F-4D97-AF65-F5344CB8AC3E}">
        <p14:creationId xmlns:p14="http://schemas.microsoft.com/office/powerpoint/2010/main" val="234069002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a:extLst>
              <a:ext uri="{FF2B5EF4-FFF2-40B4-BE49-F238E27FC236}">
                <a16:creationId xmlns:a16="http://schemas.microsoft.com/office/drawing/2014/main" id="{020C67EA-4AF9-6A44-B499-D6B72915BF65}"/>
              </a:ext>
            </a:extLst>
          </p:cNvPr>
          <p:cNvSpPr>
            <a:spLocks noGrp="1"/>
          </p:cNvSpPr>
          <p:nvPr>
            <p:ph type="title"/>
          </p:nvPr>
        </p:nvSpPr>
        <p:spPr>
          <a:xfrm>
            <a:off x="373952" y="17377"/>
            <a:ext cx="6214055" cy="1208868"/>
          </a:xfrm>
        </p:spPr>
        <p:txBody>
          <a:bodyPr/>
          <a:lstStyle/>
          <a:p>
            <a:r>
              <a:rPr kumimoji="1" lang="en-US" altLang="zh-CN" dirty="0"/>
              <a:t>Go-Micro</a:t>
            </a:r>
            <a:endParaRPr kumimoji="1" lang="zh-CN" altLang="en-US" dirty="0"/>
          </a:p>
        </p:txBody>
      </p:sp>
      <p:sp>
        <p:nvSpPr>
          <p:cNvPr id="12" name="文本框 11">
            <a:extLst>
              <a:ext uri="{FF2B5EF4-FFF2-40B4-BE49-F238E27FC236}">
                <a16:creationId xmlns:a16="http://schemas.microsoft.com/office/drawing/2014/main" id="{13DD1866-DE81-FD44-B24A-5A8A073D123E}"/>
              </a:ext>
            </a:extLst>
          </p:cNvPr>
          <p:cNvSpPr txBox="1"/>
          <p:nvPr/>
        </p:nvSpPr>
        <p:spPr>
          <a:xfrm>
            <a:off x="9860785" y="874468"/>
            <a:ext cx="2428870" cy="369332"/>
          </a:xfrm>
          <a:prstGeom prst="rect">
            <a:avLst/>
          </a:prstGeom>
          <a:noFill/>
        </p:spPr>
        <p:txBody>
          <a:bodyPr wrap="none" rtlCol="0">
            <a:spAutoFit/>
          </a:bodyPr>
          <a:lstStyle/>
          <a:p>
            <a:pPr marL="685800" lvl="1"/>
            <a:r>
              <a:rPr kumimoji="1" lang="en-US" altLang="zh-CN" b="1" dirty="0">
                <a:solidFill>
                  <a:schemeClr val="bg1"/>
                </a:solidFill>
              </a:rPr>
              <a:t>Go-Micro</a:t>
            </a:r>
            <a:r>
              <a:rPr kumimoji="1" lang="zh-CN" altLang="en-US" b="1" dirty="0">
                <a:solidFill>
                  <a:schemeClr val="bg1"/>
                </a:solidFill>
              </a:rPr>
              <a:t>设计</a:t>
            </a:r>
            <a:endParaRPr kumimoji="1" lang="zh-CN" altLang="en-US" dirty="0">
              <a:solidFill>
                <a:schemeClr val="bg1"/>
              </a:solidFill>
            </a:endParaRPr>
          </a:p>
        </p:txBody>
      </p:sp>
      <p:sp>
        <p:nvSpPr>
          <p:cNvPr id="19" name="矩形 18">
            <a:extLst>
              <a:ext uri="{FF2B5EF4-FFF2-40B4-BE49-F238E27FC236}">
                <a16:creationId xmlns:a16="http://schemas.microsoft.com/office/drawing/2014/main" id="{949F38F6-6569-FD44-BB7A-0BC1416D0A39}"/>
              </a:ext>
            </a:extLst>
          </p:cNvPr>
          <p:cNvSpPr/>
          <p:nvPr/>
        </p:nvSpPr>
        <p:spPr>
          <a:xfrm>
            <a:off x="373952" y="1601306"/>
            <a:ext cx="2486764" cy="369332"/>
          </a:xfrm>
          <a:prstGeom prst="rect">
            <a:avLst/>
          </a:prstGeom>
        </p:spPr>
        <p:txBody>
          <a:bodyPr wrap="square">
            <a:spAutoFit/>
          </a:bodyPr>
          <a:lstStyle/>
          <a:p>
            <a:r>
              <a:rPr lang="en-US" altLang="zh-CN" b="1" dirty="0"/>
              <a:t>Go-Micro</a:t>
            </a:r>
            <a:r>
              <a:rPr lang="zh-CN" altLang="en-US" b="1" dirty="0"/>
              <a:t> 模块架构</a:t>
            </a:r>
          </a:p>
        </p:txBody>
      </p:sp>
      <p:sp>
        <p:nvSpPr>
          <p:cNvPr id="17" name="Google Shape;287;p31">
            <a:extLst>
              <a:ext uri="{FF2B5EF4-FFF2-40B4-BE49-F238E27FC236}">
                <a16:creationId xmlns:a16="http://schemas.microsoft.com/office/drawing/2014/main" id="{3C539817-4087-2645-9C38-58E90E03F247}"/>
              </a:ext>
            </a:extLst>
          </p:cNvPr>
          <p:cNvSpPr txBox="1"/>
          <p:nvPr/>
        </p:nvSpPr>
        <p:spPr>
          <a:xfrm>
            <a:off x="468806" y="2457609"/>
            <a:ext cx="5969979" cy="443711"/>
          </a:xfrm>
          <a:prstGeom prst="rect">
            <a:avLst/>
          </a:prstGeom>
          <a:noFill/>
          <a:ln>
            <a:noFill/>
          </a:ln>
        </p:spPr>
        <p:txBody>
          <a:bodyPr spcFirstLastPara="1" wrap="square" lIns="0" tIns="12700" rIns="0" bIns="0" anchor="t" anchorCtr="0">
            <a:noAutofit/>
          </a:bodyPr>
          <a:lstStyle/>
          <a:p>
            <a:pPr marL="12700" marR="0" lvl="0" indent="0" algn="l" rtl="0">
              <a:lnSpc>
                <a:spcPct val="100000"/>
              </a:lnSpc>
              <a:spcBef>
                <a:spcPts val="0"/>
              </a:spcBef>
              <a:spcAft>
                <a:spcPts val="0"/>
              </a:spcAft>
              <a:buNone/>
            </a:pPr>
            <a:r>
              <a:rPr lang="en-US" sz="1400" b="0" i="0" u="none" strike="noStrike" cap="none" dirty="0" err="1">
                <a:solidFill>
                  <a:srgbClr val="424242"/>
                </a:solidFill>
                <a:latin typeface="Courier New" panose="02070309020205020404"/>
                <a:ea typeface="Courier New" panose="02070309020205020404"/>
                <a:cs typeface="Courier New" panose="02070309020205020404"/>
                <a:sym typeface="Courier New" panose="02070309020205020404"/>
              </a:rPr>
              <a:t>Service：具体实例化的服务，包含两个重要的组件：</a:t>
            </a:r>
            <a:r>
              <a:rPr lang="en-US" sz="1400" b="0" i="0" u="none" strike="noStrike" cap="none" dirty="0" err="1">
                <a:solidFill>
                  <a:srgbClr val="FF0000"/>
                </a:solidFill>
                <a:latin typeface="Courier New" panose="02070309020205020404"/>
                <a:ea typeface="Courier New" panose="02070309020205020404"/>
                <a:cs typeface="Courier New" panose="02070309020205020404"/>
                <a:sym typeface="Courier New" panose="02070309020205020404"/>
              </a:rPr>
              <a:t>Client</a:t>
            </a:r>
            <a:r>
              <a:rPr lang="en-US" sz="1400" b="0" i="0" u="none" strike="noStrike" cap="none" dirty="0" err="1">
                <a:solidFill>
                  <a:srgbClr val="424242"/>
                </a:solidFill>
                <a:latin typeface="Courier New" panose="02070309020205020404"/>
                <a:ea typeface="Courier New" panose="02070309020205020404"/>
                <a:cs typeface="Courier New" panose="02070309020205020404"/>
                <a:sym typeface="Courier New" panose="02070309020205020404"/>
              </a:rPr>
              <a:t>、</a:t>
            </a:r>
            <a:r>
              <a:rPr lang="en-US" sz="1400" b="0" i="0" u="none" strike="noStrike" cap="none" dirty="0" err="1">
                <a:solidFill>
                  <a:srgbClr val="FF0000"/>
                </a:solidFill>
                <a:latin typeface="Courier New" panose="02070309020205020404"/>
                <a:ea typeface="Courier New" panose="02070309020205020404"/>
                <a:cs typeface="Courier New" panose="02070309020205020404"/>
                <a:sym typeface="Courier New" panose="02070309020205020404"/>
              </a:rPr>
              <a:t>Server</a:t>
            </a:r>
            <a:endParaRPr lang="en-US" sz="1400" b="0" i="0" u="none" strike="noStrike" cap="none" dirty="0">
              <a:solidFill>
                <a:srgbClr val="FF0000"/>
              </a:solidFill>
              <a:latin typeface="Courier New" panose="02070309020205020404"/>
              <a:ea typeface="Courier New" panose="02070309020205020404"/>
              <a:cs typeface="Courier New" panose="02070309020205020404"/>
              <a:sym typeface="Courier New" panose="02070309020205020404"/>
            </a:endParaRPr>
          </a:p>
        </p:txBody>
      </p:sp>
      <p:sp>
        <p:nvSpPr>
          <p:cNvPr id="18" name="Google Shape;288;p31">
            <a:extLst>
              <a:ext uri="{FF2B5EF4-FFF2-40B4-BE49-F238E27FC236}">
                <a16:creationId xmlns:a16="http://schemas.microsoft.com/office/drawing/2014/main" id="{E42EB483-5B0E-AE4E-A519-23763D954041}"/>
              </a:ext>
            </a:extLst>
          </p:cNvPr>
          <p:cNvSpPr/>
          <p:nvPr/>
        </p:nvSpPr>
        <p:spPr>
          <a:xfrm>
            <a:off x="6513786" y="2338084"/>
            <a:ext cx="4711700" cy="1691639"/>
          </a:xfrm>
          <a:custGeom>
            <a:avLst/>
            <a:gdLst/>
            <a:ahLst/>
            <a:cxnLst/>
            <a:rect l="l" t="t" r="r" b="b"/>
            <a:pathLst>
              <a:path w="4711700" h="1691639" extrusionOk="0">
                <a:moveTo>
                  <a:pt x="0" y="0"/>
                </a:moveTo>
                <a:lnTo>
                  <a:pt x="4711190" y="0"/>
                </a:lnTo>
                <a:lnTo>
                  <a:pt x="4711190" y="1691396"/>
                </a:lnTo>
                <a:lnTo>
                  <a:pt x="0" y="1691396"/>
                </a:lnTo>
                <a:lnTo>
                  <a:pt x="0" y="0"/>
                </a:lnTo>
                <a:close/>
              </a:path>
            </a:pathLst>
          </a:custGeom>
          <a:noFill/>
          <a:ln w="9525" cap="flat" cmpd="sng">
            <a:solidFill>
              <a:srgbClr val="424242"/>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0" name="Google Shape;289;p31">
            <a:extLst>
              <a:ext uri="{FF2B5EF4-FFF2-40B4-BE49-F238E27FC236}">
                <a16:creationId xmlns:a16="http://schemas.microsoft.com/office/drawing/2014/main" id="{7E15F14E-C978-6845-A47D-09ABFB23570C}"/>
              </a:ext>
            </a:extLst>
          </p:cNvPr>
          <p:cNvSpPr txBox="1"/>
          <p:nvPr/>
        </p:nvSpPr>
        <p:spPr>
          <a:xfrm>
            <a:off x="6578486" y="2427259"/>
            <a:ext cx="4572000" cy="416559"/>
          </a:xfrm>
          <a:prstGeom prst="rect">
            <a:avLst/>
          </a:prstGeom>
          <a:solidFill>
            <a:srgbClr val="0068BB"/>
          </a:solidFill>
          <a:ln w="9525" cap="flat" cmpd="sng">
            <a:solidFill>
              <a:schemeClr val="bg1"/>
            </a:solidFill>
            <a:prstDash val="solid"/>
            <a:round/>
            <a:headEnd type="none" w="sm" len="sm"/>
            <a:tailEnd type="none" w="sm" len="sm"/>
          </a:ln>
        </p:spPr>
        <p:txBody>
          <a:bodyPr spcFirstLastPara="1" wrap="square" lIns="0" tIns="111125" rIns="0" bIns="0" anchor="t" anchorCtr="0">
            <a:noAutofit/>
          </a:bodyPr>
          <a:lstStyle/>
          <a:p>
            <a:pPr marL="0" marR="0" lvl="0" indent="0" algn="ctr" rtl="0">
              <a:lnSpc>
                <a:spcPct val="100000"/>
              </a:lnSpc>
              <a:spcBef>
                <a:spcPts val="0"/>
              </a:spcBef>
              <a:spcAft>
                <a:spcPts val="0"/>
              </a:spcAft>
              <a:buNone/>
            </a:pPr>
            <a:r>
              <a:rPr lang="en-US" sz="1200" b="1" i="0" u="none" strike="noStrike" cap="none">
                <a:solidFill>
                  <a:srgbClr val="000000"/>
                </a:solidFill>
                <a:latin typeface="Arial" panose="020B0604020202020204"/>
                <a:ea typeface="Arial" panose="020B0604020202020204"/>
                <a:cs typeface="Arial" panose="020B0604020202020204"/>
                <a:sym typeface="Arial" panose="020B0604020202020204"/>
              </a:rPr>
              <a:t>Service</a:t>
            </a:r>
            <a:endParaRPr sz="1200" b="1"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1" name="Google Shape;290;p31">
            <a:extLst>
              <a:ext uri="{FF2B5EF4-FFF2-40B4-BE49-F238E27FC236}">
                <a16:creationId xmlns:a16="http://schemas.microsoft.com/office/drawing/2014/main" id="{D29E6F62-5FDB-744A-906E-8F3EA12AAEB7}"/>
              </a:ext>
            </a:extLst>
          </p:cNvPr>
          <p:cNvSpPr txBox="1"/>
          <p:nvPr/>
        </p:nvSpPr>
        <p:spPr>
          <a:xfrm>
            <a:off x="6578486" y="2972133"/>
            <a:ext cx="2264410" cy="416559"/>
          </a:xfrm>
          <a:prstGeom prst="rect">
            <a:avLst/>
          </a:prstGeom>
          <a:solidFill>
            <a:schemeClr val="accent2"/>
          </a:solidFill>
          <a:ln w="9525" cap="flat" cmpd="sng">
            <a:solidFill>
              <a:schemeClr val="bg1"/>
            </a:solidFill>
            <a:prstDash val="solid"/>
            <a:round/>
            <a:headEnd type="none" w="sm" len="sm"/>
            <a:tailEnd type="none" w="sm" len="sm"/>
          </a:ln>
        </p:spPr>
        <p:txBody>
          <a:bodyPr spcFirstLastPara="1" wrap="square" lIns="0" tIns="111125" rIns="0" bIns="0" anchor="t" anchorCtr="0">
            <a:noAutofit/>
          </a:bodyPr>
          <a:lstStyle/>
          <a:p>
            <a:pPr marL="0" marR="0" lvl="0" indent="0" algn="ctr" rtl="0">
              <a:lnSpc>
                <a:spcPct val="100000"/>
              </a:lnSpc>
              <a:spcBef>
                <a:spcPts val="0"/>
              </a:spcBef>
              <a:spcAft>
                <a:spcPts val="0"/>
              </a:spcAft>
              <a:buNone/>
            </a:pPr>
            <a:r>
              <a:rPr lang="en-US" sz="1200" b="1" i="0" u="none" strike="noStrike" cap="none">
                <a:solidFill>
                  <a:srgbClr val="000000"/>
                </a:solidFill>
                <a:latin typeface="Arial" panose="020B0604020202020204"/>
                <a:ea typeface="Arial" panose="020B0604020202020204"/>
                <a:cs typeface="Arial" panose="020B0604020202020204"/>
                <a:sym typeface="Arial" panose="020B0604020202020204"/>
              </a:rPr>
              <a:t>Client</a:t>
            </a:r>
            <a:endParaRPr sz="1200" b="1"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2" name="Google Shape;291;p31">
            <a:extLst>
              <a:ext uri="{FF2B5EF4-FFF2-40B4-BE49-F238E27FC236}">
                <a16:creationId xmlns:a16="http://schemas.microsoft.com/office/drawing/2014/main" id="{0F46C2A4-6560-F14E-B2C7-CBF9C42464AF}"/>
              </a:ext>
            </a:extLst>
          </p:cNvPr>
          <p:cNvSpPr txBox="1"/>
          <p:nvPr/>
        </p:nvSpPr>
        <p:spPr>
          <a:xfrm>
            <a:off x="8911231" y="2972133"/>
            <a:ext cx="2239645" cy="416559"/>
          </a:xfrm>
          <a:prstGeom prst="rect">
            <a:avLst/>
          </a:prstGeom>
          <a:solidFill>
            <a:schemeClr val="accent2"/>
          </a:solidFill>
          <a:ln w="9525" cap="flat" cmpd="sng">
            <a:solidFill>
              <a:schemeClr val="bg1"/>
            </a:solidFill>
            <a:prstDash val="solid"/>
            <a:round/>
            <a:headEnd type="none" w="sm" len="sm"/>
            <a:tailEnd type="none" w="sm" len="sm"/>
          </a:ln>
        </p:spPr>
        <p:txBody>
          <a:bodyPr spcFirstLastPara="1" wrap="square" lIns="0" tIns="111125" rIns="0" bIns="0" anchor="t" anchorCtr="0">
            <a:noAutofit/>
          </a:bodyPr>
          <a:lstStyle/>
          <a:p>
            <a:pPr marL="0" marR="0" lvl="0" indent="0" algn="ctr" rtl="0">
              <a:lnSpc>
                <a:spcPct val="100000"/>
              </a:lnSpc>
              <a:spcBef>
                <a:spcPts val="0"/>
              </a:spcBef>
              <a:spcAft>
                <a:spcPts val="0"/>
              </a:spcAft>
              <a:buNone/>
            </a:pPr>
            <a:r>
              <a:rPr lang="en-US" sz="1200" b="1" i="0" u="none" strike="noStrike" cap="none">
                <a:solidFill>
                  <a:srgbClr val="000000"/>
                </a:solidFill>
                <a:latin typeface="Arial" panose="020B0604020202020204"/>
                <a:ea typeface="Arial" panose="020B0604020202020204"/>
                <a:cs typeface="Arial" panose="020B0604020202020204"/>
                <a:sym typeface="Arial" panose="020B0604020202020204"/>
              </a:rPr>
              <a:t>Server</a:t>
            </a:r>
            <a:endParaRPr sz="1200" b="1"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3" name="Google Shape;292;p31">
            <a:extLst>
              <a:ext uri="{FF2B5EF4-FFF2-40B4-BE49-F238E27FC236}">
                <a16:creationId xmlns:a16="http://schemas.microsoft.com/office/drawing/2014/main" id="{EB153DEB-77F5-9246-8BC8-44635BA68A6D}"/>
              </a:ext>
            </a:extLst>
          </p:cNvPr>
          <p:cNvSpPr txBox="1"/>
          <p:nvPr/>
        </p:nvSpPr>
        <p:spPr>
          <a:xfrm>
            <a:off x="10288278" y="3516982"/>
            <a:ext cx="862965" cy="416559"/>
          </a:xfrm>
          <a:prstGeom prst="rect">
            <a:avLst/>
          </a:prstGeom>
          <a:solidFill>
            <a:schemeClr val="accent6">
              <a:lumMod val="50000"/>
            </a:schemeClr>
          </a:solidFill>
          <a:ln w="28575" cap="flat" cmpd="sng">
            <a:solidFill>
              <a:schemeClr val="bg1"/>
            </a:solidFill>
            <a:prstDash val="solid"/>
            <a:round/>
            <a:headEnd type="none" w="sm" len="sm"/>
            <a:tailEnd type="none" w="sm" len="sm"/>
          </a:ln>
        </p:spPr>
        <p:txBody>
          <a:bodyPr spcFirstLastPara="1" wrap="square" lIns="0" tIns="111125" rIns="0" bIns="0" anchor="t" anchorCtr="0">
            <a:noAutofit/>
          </a:bodyPr>
          <a:lstStyle/>
          <a:p>
            <a:pPr marL="104775" marR="0" lvl="0" indent="0" algn="l" rtl="0">
              <a:lnSpc>
                <a:spcPct val="100000"/>
              </a:lnSpc>
              <a:spcBef>
                <a:spcPts val="0"/>
              </a:spcBef>
              <a:spcAft>
                <a:spcPts val="0"/>
              </a:spcAft>
              <a:buNone/>
            </a:pPr>
            <a:r>
              <a:rPr lang="en-US" sz="1200" b="0" i="0" u="none" strike="noStrike" cap="none">
                <a:solidFill>
                  <a:schemeClr val="bg1"/>
                </a:solidFill>
                <a:latin typeface="Arial" panose="020B0604020202020204"/>
                <a:ea typeface="Arial" panose="020B0604020202020204"/>
                <a:cs typeface="Arial" panose="020B0604020202020204"/>
                <a:sym typeface="Arial" panose="020B0604020202020204"/>
              </a:rPr>
              <a:t>Transport</a:t>
            </a:r>
            <a:endParaRPr sz="1200" b="0" i="0" u="none" strike="noStrike" cap="none">
              <a:solidFill>
                <a:schemeClr val="bg1"/>
              </a:solidFill>
              <a:latin typeface="Arial" panose="020B0604020202020204"/>
              <a:ea typeface="Arial" panose="020B0604020202020204"/>
              <a:cs typeface="Arial" panose="020B0604020202020204"/>
              <a:sym typeface="Arial" panose="020B0604020202020204"/>
            </a:endParaRPr>
          </a:p>
        </p:txBody>
      </p:sp>
      <p:sp>
        <p:nvSpPr>
          <p:cNvPr id="24" name="Google Shape;293;p31">
            <a:extLst>
              <a:ext uri="{FF2B5EF4-FFF2-40B4-BE49-F238E27FC236}">
                <a16:creationId xmlns:a16="http://schemas.microsoft.com/office/drawing/2014/main" id="{BE1FDCC7-5A8F-2F4C-8825-BA8268BE72BE}"/>
              </a:ext>
            </a:extLst>
          </p:cNvPr>
          <p:cNvSpPr txBox="1"/>
          <p:nvPr/>
        </p:nvSpPr>
        <p:spPr>
          <a:xfrm>
            <a:off x="9360830" y="3517007"/>
            <a:ext cx="862965" cy="416559"/>
          </a:xfrm>
          <a:prstGeom prst="rect">
            <a:avLst/>
          </a:prstGeom>
          <a:solidFill>
            <a:schemeClr val="accent6">
              <a:lumMod val="50000"/>
            </a:schemeClr>
          </a:solidFill>
          <a:ln w="28575" cap="flat" cmpd="sng">
            <a:solidFill>
              <a:schemeClr val="bg1"/>
            </a:solidFill>
            <a:prstDash val="solid"/>
            <a:round/>
            <a:headEnd type="none" w="sm" len="sm"/>
            <a:tailEnd type="none" w="sm" len="sm"/>
          </a:ln>
        </p:spPr>
        <p:txBody>
          <a:bodyPr spcFirstLastPara="1" wrap="square" lIns="0" tIns="111125" rIns="0" bIns="0" anchor="t" anchorCtr="0">
            <a:noAutofit/>
          </a:bodyPr>
          <a:lstStyle/>
          <a:p>
            <a:pPr marL="151130" marR="0" lvl="0" indent="0" algn="l" rtl="0">
              <a:lnSpc>
                <a:spcPct val="100000"/>
              </a:lnSpc>
              <a:spcBef>
                <a:spcPts val="0"/>
              </a:spcBef>
              <a:spcAft>
                <a:spcPts val="0"/>
              </a:spcAft>
              <a:buNone/>
            </a:pPr>
            <a:r>
              <a:rPr lang="en-US" sz="1200" b="0" i="0" u="none" strike="noStrike" cap="none">
                <a:solidFill>
                  <a:schemeClr val="bg1"/>
                </a:solidFill>
                <a:latin typeface="Arial" panose="020B0604020202020204"/>
                <a:ea typeface="Arial" panose="020B0604020202020204"/>
                <a:cs typeface="Arial" panose="020B0604020202020204"/>
                <a:sym typeface="Arial" panose="020B0604020202020204"/>
              </a:rPr>
              <a:t>Selector</a:t>
            </a:r>
            <a:endParaRPr sz="1200" b="0" i="0" u="none" strike="noStrike" cap="none">
              <a:solidFill>
                <a:schemeClr val="bg1"/>
              </a:solidFill>
              <a:latin typeface="Arial" panose="020B0604020202020204"/>
              <a:ea typeface="Arial" panose="020B0604020202020204"/>
              <a:cs typeface="Arial" panose="020B0604020202020204"/>
              <a:sym typeface="Arial" panose="020B0604020202020204"/>
            </a:endParaRPr>
          </a:p>
        </p:txBody>
      </p:sp>
      <p:sp>
        <p:nvSpPr>
          <p:cNvPr id="25" name="Google Shape;294;p31">
            <a:extLst>
              <a:ext uri="{FF2B5EF4-FFF2-40B4-BE49-F238E27FC236}">
                <a16:creationId xmlns:a16="http://schemas.microsoft.com/office/drawing/2014/main" id="{6437675B-6350-614E-9BA7-68EDC4411776}"/>
              </a:ext>
            </a:extLst>
          </p:cNvPr>
          <p:cNvSpPr txBox="1"/>
          <p:nvPr/>
        </p:nvSpPr>
        <p:spPr>
          <a:xfrm>
            <a:off x="8433382" y="3517007"/>
            <a:ext cx="862965" cy="416559"/>
          </a:xfrm>
          <a:prstGeom prst="rect">
            <a:avLst/>
          </a:prstGeom>
          <a:solidFill>
            <a:schemeClr val="accent6">
              <a:lumMod val="50000"/>
            </a:schemeClr>
          </a:solidFill>
          <a:ln w="28575" cap="flat" cmpd="sng">
            <a:solidFill>
              <a:schemeClr val="bg1"/>
            </a:solidFill>
            <a:prstDash val="solid"/>
            <a:round/>
            <a:headEnd type="none" w="sm" len="sm"/>
            <a:tailEnd type="none" w="sm" len="sm"/>
          </a:ln>
        </p:spPr>
        <p:txBody>
          <a:bodyPr spcFirstLastPara="1" wrap="square" lIns="0" tIns="111125" rIns="0" bIns="0" anchor="t" anchorCtr="0">
            <a:noAutofit/>
          </a:bodyPr>
          <a:lstStyle/>
          <a:p>
            <a:pPr marL="151765" marR="0" lvl="0" indent="0" algn="l" rtl="0">
              <a:lnSpc>
                <a:spcPct val="100000"/>
              </a:lnSpc>
              <a:spcBef>
                <a:spcPts val="0"/>
              </a:spcBef>
              <a:spcAft>
                <a:spcPts val="0"/>
              </a:spcAft>
              <a:buNone/>
            </a:pPr>
            <a:r>
              <a:rPr lang="en-US" sz="1200" b="0" i="0" u="none" strike="noStrike" cap="none" dirty="0">
                <a:solidFill>
                  <a:schemeClr val="bg1"/>
                </a:solidFill>
                <a:latin typeface="Arial" panose="020B0604020202020204"/>
                <a:ea typeface="Arial" panose="020B0604020202020204"/>
                <a:cs typeface="Arial" panose="020B0604020202020204"/>
                <a:sym typeface="Arial" panose="020B0604020202020204"/>
              </a:rPr>
              <a:t>Registry</a:t>
            </a:r>
            <a:endParaRPr sz="1200" b="0" i="0" u="none" strike="noStrike" cap="none" dirty="0">
              <a:solidFill>
                <a:schemeClr val="bg1"/>
              </a:solidFill>
              <a:latin typeface="Arial" panose="020B0604020202020204"/>
              <a:ea typeface="Arial" panose="020B0604020202020204"/>
              <a:cs typeface="Arial" panose="020B0604020202020204"/>
              <a:sym typeface="Arial" panose="020B0604020202020204"/>
            </a:endParaRPr>
          </a:p>
        </p:txBody>
      </p:sp>
      <p:sp>
        <p:nvSpPr>
          <p:cNvPr id="27" name="Google Shape;296;p31">
            <a:extLst>
              <a:ext uri="{FF2B5EF4-FFF2-40B4-BE49-F238E27FC236}">
                <a16:creationId xmlns:a16="http://schemas.microsoft.com/office/drawing/2014/main" id="{17B5785C-D900-4142-BAD8-06533475A0FE}"/>
              </a:ext>
            </a:extLst>
          </p:cNvPr>
          <p:cNvSpPr txBox="1"/>
          <p:nvPr/>
        </p:nvSpPr>
        <p:spPr>
          <a:xfrm>
            <a:off x="6578486" y="3517007"/>
            <a:ext cx="862965" cy="416559"/>
          </a:xfrm>
          <a:prstGeom prst="rect">
            <a:avLst/>
          </a:prstGeom>
          <a:solidFill>
            <a:schemeClr val="accent6">
              <a:lumMod val="50000"/>
            </a:schemeClr>
          </a:solidFill>
          <a:ln w="28575" cap="flat" cmpd="sng">
            <a:solidFill>
              <a:schemeClr val="bg1"/>
            </a:solidFill>
            <a:prstDash val="solid"/>
            <a:round/>
            <a:headEnd type="none" w="sm" len="sm"/>
            <a:tailEnd type="none" w="sm" len="sm"/>
          </a:ln>
        </p:spPr>
        <p:txBody>
          <a:bodyPr spcFirstLastPara="1" wrap="square" lIns="0" tIns="111125" rIns="0" bIns="0" anchor="t" anchorCtr="0">
            <a:noAutofit/>
          </a:bodyPr>
          <a:lstStyle/>
          <a:p>
            <a:pPr marL="206375" marR="0" lvl="0" indent="0" algn="l" rtl="0">
              <a:lnSpc>
                <a:spcPct val="100000"/>
              </a:lnSpc>
              <a:spcBef>
                <a:spcPts val="0"/>
              </a:spcBef>
              <a:spcAft>
                <a:spcPts val="0"/>
              </a:spcAft>
              <a:buNone/>
            </a:pPr>
            <a:r>
              <a:rPr lang="en-US" sz="1200" b="0" i="0" u="none" strike="noStrike" cap="none" dirty="0">
                <a:solidFill>
                  <a:schemeClr val="bg1"/>
                </a:solidFill>
                <a:latin typeface="Arial" panose="020B0604020202020204"/>
                <a:ea typeface="Arial" panose="020B0604020202020204"/>
                <a:cs typeface="Arial" panose="020B0604020202020204"/>
                <a:sym typeface="Arial" panose="020B0604020202020204"/>
              </a:rPr>
              <a:t>Broker</a:t>
            </a:r>
            <a:endParaRPr sz="1200" b="0" i="0" u="none" strike="noStrike" cap="none" dirty="0">
              <a:solidFill>
                <a:schemeClr val="bg1"/>
              </a:solidFill>
              <a:latin typeface="Arial" panose="020B0604020202020204"/>
              <a:ea typeface="Arial" panose="020B0604020202020204"/>
              <a:cs typeface="Arial" panose="020B0604020202020204"/>
              <a:sym typeface="Arial" panose="020B0604020202020204"/>
            </a:endParaRPr>
          </a:p>
        </p:txBody>
      </p:sp>
      <p:sp>
        <p:nvSpPr>
          <p:cNvPr id="28" name="Google Shape;297;p31">
            <a:extLst>
              <a:ext uri="{FF2B5EF4-FFF2-40B4-BE49-F238E27FC236}">
                <a16:creationId xmlns:a16="http://schemas.microsoft.com/office/drawing/2014/main" id="{CA4D446B-2549-0143-A6DA-DE8EA0F01539}"/>
              </a:ext>
            </a:extLst>
          </p:cNvPr>
          <p:cNvSpPr txBox="1"/>
          <p:nvPr/>
        </p:nvSpPr>
        <p:spPr>
          <a:xfrm>
            <a:off x="469600" y="3346216"/>
            <a:ext cx="3374218" cy="228268"/>
          </a:xfrm>
          <a:prstGeom prst="rect">
            <a:avLst/>
          </a:prstGeom>
          <a:noFill/>
          <a:ln>
            <a:noFill/>
          </a:ln>
        </p:spPr>
        <p:txBody>
          <a:bodyPr spcFirstLastPara="1" wrap="square" lIns="0" tIns="12700" rIns="0" bIns="0" anchor="t" anchorCtr="0">
            <a:noAutofit/>
          </a:bodyPr>
          <a:lstStyle/>
          <a:p>
            <a:pPr marL="12700" marR="0" lvl="0" indent="0" algn="l" rtl="0">
              <a:lnSpc>
                <a:spcPct val="100000"/>
              </a:lnSpc>
              <a:spcBef>
                <a:spcPts val="0"/>
              </a:spcBef>
              <a:spcAft>
                <a:spcPts val="0"/>
              </a:spcAft>
              <a:buNone/>
            </a:pPr>
            <a:r>
              <a:rPr lang="en-US" sz="1400" b="0" i="0" u="none" strike="noStrike" cap="none">
                <a:solidFill>
                  <a:srgbClr val="424242"/>
                </a:solidFill>
                <a:latin typeface="Courier New" panose="02070309020205020404"/>
                <a:ea typeface="Courier New" panose="02070309020205020404"/>
                <a:cs typeface="Courier New" panose="02070309020205020404"/>
                <a:sym typeface="Courier New" panose="02070309020205020404"/>
              </a:rPr>
              <a:t>Client：</a:t>
            </a:r>
            <a:r>
              <a:rPr lang="en-US" sz="1400" b="0" i="0" u="none" strike="noStrike" cap="none">
                <a:solidFill>
                  <a:srgbClr val="FF0000"/>
                </a:solidFill>
                <a:latin typeface="Courier New" panose="02070309020205020404"/>
                <a:ea typeface="Courier New" panose="02070309020205020404"/>
                <a:cs typeface="Courier New" panose="02070309020205020404"/>
                <a:sym typeface="Courier New" panose="02070309020205020404"/>
              </a:rPr>
              <a:t>发送</a:t>
            </a:r>
            <a:r>
              <a:rPr lang="en-US" sz="1400" b="0" i="0" u="none" strike="noStrike" cap="none">
                <a:solidFill>
                  <a:srgbClr val="424242"/>
                </a:solidFill>
                <a:latin typeface="Courier New" panose="02070309020205020404"/>
                <a:ea typeface="Courier New" panose="02070309020205020404"/>
                <a:cs typeface="Courier New" panose="02070309020205020404"/>
                <a:sym typeface="Courier New" panose="02070309020205020404"/>
              </a:rPr>
              <a:t>RPC请求与广播消息</a:t>
            </a:r>
            <a:endParaRPr sz="1400" b="0" i="0" u="none" strike="noStrike" cap="none">
              <a:solidFill>
                <a:srgbClr val="FF0000"/>
              </a:solidFill>
              <a:latin typeface="Courier New" panose="02070309020205020404"/>
              <a:ea typeface="Courier New" panose="02070309020205020404"/>
              <a:cs typeface="Courier New" panose="02070309020205020404"/>
              <a:sym typeface="Courier New" panose="02070309020205020404"/>
            </a:endParaRPr>
          </a:p>
        </p:txBody>
      </p:sp>
      <p:sp>
        <p:nvSpPr>
          <p:cNvPr id="29" name="Google Shape;298;p31">
            <a:extLst>
              <a:ext uri="{FF2B5EF4-FFF2-40B4-BE49-F238E27FC236}">
                <a16:creationId xmlns:a16="http://schemas.microsoft.com/office/drawing/2014/main" id="{ACEF4D07-EC2A-6D4A-8890-2A317CBAA3EB}"/>
              </a:ext>
            </a:extLst>
          </p:cNvPr>
          <p:cNvSpPr txBox="1"/>
          <p:nvPr/>
        </p:nvSpPr>
        <p:spPr>
          <a:xfrm>
            <a:off x="469600" y="3636507"/>
            <a:ext cx="3374218" cy="228268"/>
          </a:xfrm>
          <a:prstGeom prst="rect">
            <a:avLst/>
          </a:prstGeom>
          <a:noFill/>
          <a:ln>
            <a:noFill/>
          </a:ln>
        </p:spPr>
        <p:txBody>
          <a:bodyPr spcFirstLastPara="1" wrap="square" lIns="0" tIns="12700" rIns="0" bIns="0" anchor="t" anchorCtr="0">
            <a:noAutofit/>
          </a:bodyPr>
          <a:lstStyle/>
          <a:p>
            <a:pPr marL="12700" marR="0" lvl="0" indent="0" algn="l" rtl="0">
              <a:lnSpc>
                <a:spcPct val="100000"/>
              </a:lnSpc>
              <a:spcBef>
                <a:spcPts val="0"/>
              </a:spcBef>
              <a:spcAft>
                <a:spcPts val="0"/>
              </a:spcAft>
              <a:buNone/>
            </a:pPr>
            <a:r>
              <a:rPr lang="en-US" sz="1400" b="0" i="0" u="none" strike="noStrike" cap="none">
                <a:solidFill>
                  <a:srgbClr val="424242"/>
                </a:solidFill>
                <a:latin typeface="Courier New" panose="02070309020205020404"/>
                <a:ea typeface="Courier New" panose="02070309020205020404"/>
                <a:cs typeface="Courier New" panose="02070309020205020404"/>
                <a:sym typeface="Courier New" panose="02070309020205020404"/>
              </a:rPr>
              <a:t>Server：</a:t>
            </a:r>
            <a:r>
              <a:rPr lang="en-US" sz="1400" b="0" i="0" u="none" strike="noStrike" cap="none">
                <a:solidFill>
                  <a:srgbClr val="FF0000"/>
                </a:solidFill>
                <a:latin typeface="Courier New" panose="02070309020205020404"/>
                <a:ea typeface="Courier New" panose="02070309020205020404"/>
                <a:cs typeface="Courier New" panose="02070309020205020404"/>
                <a:sym typeface="Courier New" panose="02070309020205020404"/>
              </a:rPr>
              <a:t>接收</a:t>
            </a:r>
            <a:r>
              <a:rPr lang="en-US" sz="1400" b="0" i="0" u="none" strike="noStrike" cap="none">
                <a:solidFill>
                  <a:srgbClr val="424242"/>
                </a:solidFill>
                <a:latin typeface="Courier New" panose="02070309020205020404"/>
                <a:ea typeface="Courier New" panose="02070309020205020404"/>
                <a:cs typeface="Courier New" panose="02070309020205020404"/>
                <a:sym typeface="Courier New" panose="02070309020205020404"/>
              </a:rPr>
              <a:t>RPC请求与消费消息</a:t>
            </a:r>
            <a:endParaRPr sz="1400" b="0" i="0" u="none" strike="noStrike" cap="none">
              <a:solidFill>
                <a:srgbClr val="FF0000"/>
              </a:solidFill>
              <a:latin typeface="Courier New" panose="02070309020205020404"/>
              <a:ea typeface="Courier New" panose="02070309020205020404"/>
              <a:cs typeface="Courier New" panose="02070309020205020404"/>
              <a:sym typeface="Courier New" panose="02070309020205020404"/>
            </a:endParaRPr>
          </a:p>
        </p:txBody>
      </p:sp>
      <p:sp>
        <p:nvSpPr>
          <p:cNvPr id="30" name="Google Shape;299;p31">
            <a:extLst>
              <a:ext uri="{FF2B5EF4-FFF2-40B4-BE49-F238E27FC236}">
                <a16:creationId xmlns:a16="http://schemas.microsoft.com/office/drawing/2014/main" id="{09F03635-5258-A143-94B1-39E01E2513D0}"/>
              </a:ext>
            </a:extLst>
          </p:cNvPr>
          <p:cNvSpPr txBox="1"/>
          <p:nvPr/>
        </p:nvSpPr>
        <p:spPr>
          <a:xfrm>
            <a:off x="468807" y="4321373"/>
            <a:ext cx="3374218" cy="228268"/>
          </a:xfrm>
          <a:prstGeom prst="rect">
            <a:avLst/>
          </a:prstGeom>
          <a:noFill/>
          <a:ln>
            <a:noFill/>
          </a:ln>
        </p:spPr>
        <p:txBody>
          <a:bodyPr spcFirstLastPara="1" wrap="square" lIns="0" tIns="12700" rIns="0" bIns="0" anchor="t" anchorCtr="0">
            <a:noAutofit/>
          </a:bodyPr>
          <a:lstStyle/>
          <a:p>
            <a:pPr marL="12700" marR="0" lvl="0" indent="0" algn="l" rtl="0">
              <a:lnSpc>
                <a:spcPct val="100000"/>
              </a:lnSpc>
              <a:spcBef>
                <a:spcPts val="0"/>
              </a:spcBef>
              <a:spcAft>
                <a:spcPts val="0"/>
              </a:spcAft>
              <a:buNone/>
            </a:pPr>
            <a:r>
              <a:rPr lang="en-US" sz="1400" b="0" i="0" u="none" strike="noStrike" cap="none">
                <a:solidFill>
                  <a:srgbClr val="424242"/>
                </a:solidFill>
                <a:latin typeface="Courier New" panose="02070309020205020404"/>
                <a:ea typeface="Courier New" panose="02070309020205020404"/>
                <a:cs typeface="Courier New" panose="02070309020205020404"/>
                <a:sym typeface="Courier New" panose="02070309020205020404"/>
              </a:rPr>
              <a:t>Broker：</a:t>
            </a:r>
            <a:r>
              <a:rPr lang="en-US" sz="1400" b="0" i="0" u="none" strike="noStrike" cap="none">
                <a:solidFill>
                  <a:srgbClr val="000000"/>
                </a:solidFill>
                <a:latin typeface="Courier New" panose="02070309020205020404"/>
                <a:ea typeface="Courier New" panose="02070309020205020404"/>
                <a:cs typeface="Courier New" panose="02070309020205020404"/>
                <a:sym typeface="Courier New" panose="02070309020205020404"/>
              </a:rPr>
              <a:t>异步通信组件</a:t>
            </a:r>
            <a:endParaRPr sz="1400" b="0" i="0" u="none" strike="noStrike" cap="none">
              <a:solidFill>
                <a:srgbClr val="000000"/>
              </a:solidFill>
              <a:latin typeface="Courier New" panose="02070309020205020404"/>
              <a:ea typeface="Courier New" panose="02070309020205020404"/>
              <a:cs typeface="Courier New" panose="02070309020205020404"/>
              <a:sym typeface="Courier New" panose="02070309020205020404"/>
            </a:endParaRPr>
          </a:p>
        </p:txBody>
      </p:sp>
      <p:sp>
        <p:nvSpPr>
          <p:cNvPr id="31" name="Google Shape;300;p31">
            <a:extLst>
              <a:ext uri="{FF2B5EF4-FFF2-40B4-BE49-F238E27FC236}">
                <a16:creationId xmlns:a16="http://schemas.microsoft.com/office/drawing/2014/main" id="{6600DD75-53A1-FF4C-927D-F5286961EC29}"/>
              </a:ext>
            </a:extLst>
          </p:cNvPr>
          <p:cNvSpPr txBox="1"/>
          <p:nvPr/>
        </p:nvSpPr>
        <p:spPr>
          <a:xfrm>
            <a:off x="468807" y="4589094"/>
            <a:ext cx="3374218" cy="228268"/>
          </a:xfrm>
          <a:prstGeom prst="rect">
            <a:avLst/>
          </a:prstGeom>
          <a:noFill/>
          <a:ln>
            <a:noFill/>
          </a:ln>
        </p:spPr>
        <p:txBody>
          <a:bodyPr spcFirstLastPara="1" wrap="square" lIns="0" tIns="12700" rIns="0" bIns="0" anchor="t" anchorCtr="0">
            <a:noAutofit/>
          </a:bodyPr>
          <a:lstStyle/>
          <a:p>
            <a:pPr marL="12700" marR="0" lvl="0" indent="0" algn="l" rtl="0">
              <a:lnSpc>
                <a:spcPct val="100000"/>
              </a:lnSpc>
              <a:spcBef>
                <a:spcPts val="0"/>
              </a:spcBef>
              <a:spcAft>
                <a:spcPts val="0"/>
              </a:spcAft>
              <a:buNone/>
            </a:pPr>
            <a:r>
              <a:rPr lang="en-US" sz="1400" b="0" i="0" u="none" strike="noStrike" cap="none">
                <a:solidFill>
                  <a:srgbClr val="424242"/>
                </a:solidFill>
                <a:latin typeface="Courier New" panose="02070309020205020404"/>
                <a:ea typeface="Courier New" panose="02070309020205020404"/>
                <a:cs typeface="Courier New" panose="02070309020205020404"/>
                <a:sym typeface="Courier New" panose="02070309020205020404"/>
              </a:rPr>
              <a:t>Codec：</a:t>
            </a:r>
            <a:r>
              <a:rPr lang="en-US" sz="1400" b="0" i="0" u="none" strike="noStrike" cap="none">
                <a:solidFill>
                  <a:srgbClr val="000000"/>
                </a:solidFill>
                <a:latin typeface="Courier New" panose="02070309020205020404"/>
                <a:ea typeface="Courier New" panose="02070309020205020404"/>
                <a:cs typeface="Courier New" panose="02070309020205020404"/>
                <a:sym typeface="Courier New" panose="02070309020205020404"/>
              </a:rPr>
              <a:t>数据编码组件</a:t>
            </a:r>
            <a:endParaRPr sz="1400" b="0" i="0" u="none" strike="noStrike" cap="none">
              <a:solidFill>
                <a:srgbClr val="000000"/>
              </a:solidFill>
              <a:latin typeface="Courier New" panose="02070309020205020404"/>
              <a:ea typeface="Courier New" panose="02070309020205020404"/>
              <a:cs typeface="Courier New" panose="02070309020205020404"/>
              <a:sym typeface="Courier New" panose="02070309020205020404"/>
            </a:endParaRPr>
          </a:p>
        </p:txBody>
      </p:sp>
      <p:sp>
        <p:nvSpPr>
          <p:cNvPr id="32" name="Google Shape;301;p31">
            <a:extLst>
              <a:ext uri="{FF2B5EF4-FFF2-40B4-BE49-F238E27FC236}">
                <a16:creationId xmlns:a16="http://schemas.microsoft.com/office/drawing/2014/main" id="{E73F5D0D-190E-2045-B178-2ADCCC1DB9CD}"/>
              </a:ext>
            </a:extLst>
          </p:cNvPr>
          <p:cNvSpPr txBox="1"/>
          <p:nvPr/>
        </p:nvSpPr>
        <p:spPr>
          <a:xfrm>
            <a:off x="468807" y="4854510"/>
            <a:ext cx="3374218" cy="228268"/>
          </a:xfrm>
          <a:prstGeom prst="rect">
            <a:avLst/>
          </a:prstGeom>
          <a:noFill/>
          <a:ln>
            <a:noFill/>
          </a:ln>
        </p:spPr>
        <p:txBody>
          <a:bodyPr spcFirstLastPara="1" wrap="square" lIns="0" tIns="12700" rIns="0" bIns="0" anchor="t" anchorCtr="0">
            <a:noAutofit/>
          </a:bodyPr>
          <a:lstStyle/>
          <a:p>
            <a:pPr marL="12700" marR="0" lvl="0" indent="0" algn="l" rtl="0">
              <a:lnSpc>
                <a:spcPct val="100000"/>
              </a:lnSpc>
              <a:spcBef>
                <a:spcPts val="0"/>
              </a:spcBef>
              <a:spcAft>
                <a:spcPts val="0"/>
              </a:spcAft>
              <a:buNone/>
            </a:pPr>
            <a:r>
              <a:rPr lang="en-US" sz="1400" b="0" i="0" u="none" strike="noStrike" cap="none">
                <a:solidFill>
                  <a:srgbClr val="424242"/>
                </a:solidFill>
                <a:latin typeface="Courier New" panose="02070309020205020404"/>
                <a:ea typeface="Courier New" panose="02070309020205020404"/>
                <a:cs typeface="Courier New" panose="02070309020205020404"/>
                <a:sym typeface="Courier New" panose="02070309020205020404"/>
              </a:rPr>
              <a:t>Registry：服务</a:t>
            </a:r>
            <a:r>
              <a:rPr lang="en-US" sz="1400" b="0" i="0" u="none" strike="noStrike" cap="none">
                <a:solidFill>
                  <a:srgbClr val="000000"/>
                </a:solidFill>
                <a:latin typeface="Courier New" panose="02070309020205020404"/>
                <a:ea typeface="Courier New" panose="02070309020205020404"/>
                <a:cs typeface="Courier New" panose="02070309020205020404"/>
                <a:sym typeface="Courier New" panose="02070309020205020404"/>
              </a:rPr>
              <a:t>注册组件</a:t>
            </a:r>
            <a:endParaRPr sz="1400" b="0" i="0" u="none" strike="noStrike" cap="none">
              <a:solidFill>
                <a:srgbClr val="000000"/>
              </a:solidFill>
              <a:latin typeface="Courier New" panose="02070309020205020404"/>
              <a:ea typeface="Courier New" panose="02070309020205020404"/>
              <a:cs typeface="Courier New" panose="02070309020205020404"/>
              <a:sym typeface="Courier New" panose="02070309020205020404"/>
            </a:endParaRPr>
          </a:p>
        </p:txBody>
      </p:sp>
      <p:sp>
        <p:nvSpPr>
          <p:cNvPr id="33" name="Google Shape;302;p31">
            <a:extLst>
              <a:ext uri="{FF2B5EF4-FFF2-40B4-BE49-F238E27FC236}">
                <a16:creationId xmlns:a16="http://schemas.microsoft.com/office/drawing/2014/main" id="{B970CAAB-65BD-6144-8408-5933779140C1}"/>
              </a:ext>
            </a:extLst>
          </p:cNvPr>
          <p:cNvSpPr txBox="1"/>
          <p:nvPr/>
        </p:nvSpPr>
        <p:spPr>
          <a:xfrm>
            <a:off x="468807" y="5384714"/>
            <a:ext cx="3374218" cy="228268"/>
          </a:xfrm>
          <a:prstGeom prst="rect">
            <a:avLst/>
          </a:prstGeom>
          <a:noFill/>
          <a:ln>
            <a:noFill/>
          </a:ln>
        </p:spPr>
        <p:txBody>
          <a:bodyPr spcFirstLastPara="1" wrap="square" lIns="0" tIns="12700" rIns="0" bIns="0" anchor="t" anchorCtr="0">
            <a:noAutofit/>
          </a:bodyPr>
          <a:lstStyle/>
          <a:p>
            <a:pPr marL="12700" marR="0" lvl="0" indent="0" algn="l" rtl="0">
              <a:lnSpc>
                <a:spcPct val="100000"/>
              </a:lnSpc>
              <a:spcBef>
                <a:spcPts val="0"/>
              </a:spcBef>
              <a:spcAft>
                <a:spcPts val="0"/>
              </a:spcAft>
              <a:buNone/>
            </a:pPr>
            <a:r>
              <a:rPr lang="en-US" sz="1400" b="0" i="0" u="none" strike="noStrike" cap="none">
                <a:solidFill>
                  <a:srgbClr val="424242"/>
                </a:solidFill>
                <a:latin typeface="Courier New" panose="02070309020205020404"/>
                <a:ea typeface="Courier New" panose="02070309020205020404"/>
                <a:cs typeface="Courier New" panose="02070309020205020404"/>
                <a:sym typeface="Courier New" panose="02070309020205020404"/>
              </a:rPr>
              <a:t>Transport：</a:t>
            </a:r>
            <a:r>
              <a:rPr lang="en-US" sz="1400" b="0" i="0" u="none" strike="noStrike" cap="none">
                <a:solidFill>
                  <a:srgbClr val="000000"/>
                </a:solidFill>
                <a:latin typeface="Courier New" panose="02070309020205020404"/>
                <a:ea typeface="Courier New" panose="02070309020205020404"/>
                <a:cs typeface="Courier New" panose="02070309020205020404"/>
                <a:sym typeface="Courier New" panose="02070309020205020404"/>
              </a:rPr>
              <a:t>同步通信组件</a:t>
            </a:r>
            <a:endParaRPr sz="1400" b="0" i="0" u="none" strike="noStrike" cap="none">
              <a:solidFill>
                <a:srgbClr val="000000"/>
              </a:solidFill>
              <a:latin typeface="Courier New" panose="02070309020205020404"/>
              <a:ea typeface="Courier New" panose="02070309020205020404"/>
              <a:cs typeface="Courier New" panose="02070309020205020404"/>
              <a:sym typeface="Courier New" panose="02070309020205020404"/>
            </a:endParaRPr>
          </a:p>
        </p:txBody>
      </p:sp>
      <p:sp>
        <p:nvSpPr>
          <p:cNvPr id="34" name="Google Shape;303;p31">
            <a:extLst>
              <a:ext uri="{FF2B5EF4-FFF2-40B4-BE49-F238E27FC236}">
                <a16:creationId xmlns:a16="http://schemas.microsoft.com/office/drawing/2014/main" id="{D7B92F6D-4D86-B048-BB73-9C56BBBF6C2A}"/>
              </a:ext>
            </a:extLst>
          </p:cNvPr>
          <p:cNvSpPr txBox="1"/>
          <p:nvPr/>
        </p:nvSpPr>
        <p:spPr>
          <a:xfrm>
            <a:off x="468807" y="5119612"/>
            <a:ext cx="3374218" cy="228268"/>
          </a:xfrm>
          <a:prstGeom prst="rect">
            <a:avLst/>
          </a:prstGeom>
          <a:noFill/>
          <a:ln>
            <a:noFill/>
          </a:ln>
        </p:spPr>
        <p:txBody>
          <a:bodyPr spcFirstLastPara="1" wrap="square" lIns="0" tIns="12700" rIns="0" bIns="0" anchor="t" anchorCtr="0">
            <a:noAutofit/>
          </a:bodyPr>
          <a:lstStyle/>
          <a:p>
            <a:pPr marL="12700" marR="0" lvl="0" indent="0" algn="l" rtl="0">
              <a:lnSpc>
                <a:spcPct val="100000"/>
              </a:lnSpc>
              <a:spcBef>
                <a:spcPts val="0"/>
              </a:spcBef>
              <a:spcAft>
                <a:spcPts val="0"/>
              </a:spcAft>
              <a:buNone/>
            </a:pPr>
            <a:r>
              <a:rPr lang="en-US" sz="1400" b="0" i="0" u="none" strike="noStrike" cap="none">
                <a:solidFill>
                  <a:srgbClr val="424242"/>
                </a:solidFill>
                <a:latin typeface="Courier New" panose="02070309020205020404"/>
                <a:ea typeface="Courier New" panose="02070309020205020404"/>
                <a:cs typeface="Courier New" panose="02070309020205020404"/>
                <a:sym typeface="Courier New" panose="02070309020205020404"/>
              </a:rPr>
              <a:t>Selector：</a:t>
            </a:r>
            <a:r>
              <a:rPr lang="en-US" sz="1400" b="0" i="0" u="none" strike="noStrike" cap="none">
                <a:solidFill>
                  <a:srgbClr val="000000"/>
                </a:solidFill>
                <a:latin typeface="Courier New" panose="02070309020205020404"/>
                <a:ea typeface="Courier New" panose="02070309020205020404"/>
                <a:cs typeface="Courier New" panose="02070309020205020404"/>
                <a:sym typeface="Courier New" panose="02070309020205020404"/>
              </a:rPr>
              <a:t>客户端均衡器</a:t>
            </a:r>
            <a:endParaRPr sz="1400" b="0" i="0" u="none" strike="noStrike" cap="none">
              <a:solidFill>
                <a:srgbClr val="000000"/>
              </a:solidFill>
              <a:latin typeface="Courier New" panose="02070309020205020404"/>
              <a:ea typeface="Courier New" panose="02070309020205020404"/>
              <a:cs typeface="Courier New" panose="02070309020205020404"/>
              <a:sym typeface="Courier New" panose="02070309020205020404"/>
            </a:endParaRPr>
          </a:p>
        </p:txBody>
      </p:sp>
      <p:sp>
        <p:nvSpPr>
          <p:cNvPr id="35" name="Google Shape;296;p31">
            <a:extLst>
              <a:ext uri="{FF2B5EF4-FFF2-40B4-BE49-F238E27FC236}">
                <a16:creationId xmlns:a16="http://schemas.microsoft.com/office/drawing/2014/main" id="{BF69CFE8-9207-2D46-A7DE-C84BD603FB33}"/>
              </a:ext>
            </a:extLst>
          </p:cNvPr>
          <p:cNvSpPr txBox="1"/>
          <p:nvPr/>
        </p:nvSpPr>
        <p:spPr>
          <a:xfrm>
            <a:off x="7496174" y="3516982"/>
            <a:ext cx="862965" cy="416559"/>
          </a:xfrm>
          <a:prstGeom prst="rect">
            <a:avLst/>
          </a:prstGeom>
          <a:solidFill>
            <a:schemeClr val="accent6">
              <a:lumMod val="50000"/>
            </a:schemeClr>
          </a:solidFill>
          <a:ln w="28575" cap="flat" cmpd="sng">
            <a:solidFill>
              <a:schemeClr val="bg1"/>
            </a:solidFill>
            <a:prstDash val="solid"/>
            <a:round/>
            <a:headEnd type="none" w="sm" len="sm"/>
            <a:tailEnd type="none" w="sm" len="sm"/>
          </a:ln>
        </p:spPr>
        <p:txBody>
          <a:bodyPr spcFirstLastPara="1" wrap="square" lIns="0" tIns="111125" rIns="0" bIns="0" anchor="t" anchorCtr="0">
            <a:noAutofit/>
          </a:bodyPr>
          <a:lstStyle/>
          <a:p>
            <a:pPr marL="206375" marR="0" lvl="0" indent="0" algn="l" rtl="0">
              <a:lnSpc>
                <a:spcPct val="100000"/>
              </a:lnSpc>
              <a:spcBef>
                <a:spcPts val="0"/>
              </a:spcBef>
              <a:spcAft>
                <a:spcPts val="0"/>
              </a:spcAft>
              <a:buNone/>
            </a:pPr>
            <a:r>
              <a:rPr lang="en-US" sz="1200" b="0" i="0" u="none" strike="noStrike" cap="none" dirty="0">
                <a:solidFill>
                  <a:schemeClr val="bg1"/>
                </a:solidFill>
                <a:latin typeface="Arial" panose="020B0604020202020204"/>
                <a:ea typeface="Arial" panose="020B0604020202020204"/>
                <a:cs typeface="Arial" panose="020B0604020202020204"/>
                <a:sym typeface="Arial" panose="020B0604020202020204"/>
              </a:rPr>
              <a:t>Codec</a:t>
            </a:r>
            <a:endParaRPr sz="1200" b="0" i="0" u="none" strike="noStrike" cap="none" dirty="0">
              <a:solidFill>
                <a:schemeClr val="bg1"/>
              </a:solidFill>
              <a:latin typeface="Arial" panose="020B0604020202020204"/>
              <a:ea typeface="Arial" panose="020B0604020202020204"/>
              <a:cs typeface="Arial" panose="020B0604020202020204"/>
              <a:sym typeface="Arial" panose="020B0604020202020204"/>
            </a:endParaRPr>
          </a:p>
        </p:txBody>
      </p:sp>
      <p:sp>
        <p:nvSpPr>
          <p:cNvPr id="36" name="Google Shape;310;p32">
            <a:extLst>
              <a:ext uri="{FF2B5EF4-FFF2-40B4-BE49-F238E27FC236}">
                <a16:creationId xmlns:a16="http://schemas.microsoft.com/office/drawing/2014/main" id="{4DF9F376-8B5C-B54A-A397-63BF8F0C2A0C}"/>
              </a:ext>
            </a:extLst>
          </p:cNvPr>
          <p:cNvSpPr txBox="1">
            <a:spLocks noGrp="1"/>
          </p:cNvSpPr>
          <p:nvPr>
            <p:ph type="sldNum" idx="12"/>
          </p:nvPr>
        </p:nvSpPr>
        <p:spPr>
          <a:xfrm>
            <a:off x="223977" y="6147405"/>
            <a:ext cx="731600" cy="524800"/>
          </a:xfrm>
          <a:prstGeom prst="rect">
            <a:avLst/>
          </a:prstGeom>
          <a:noFill/>
          <a:ln>
            <a:noFill/>
          </a:ln>
        </p:spPr>
        <p:txBody>
          <a:bodyPr spcFirstLastPara="1" vert="horz" wrap="square" lIns="121900" tIns="121900" rIns="121900" bIns="121900" rtlCol="0" anchor="ctr" anchorCtr="0">
            <a:noAutofit/>
          </a:bodyPr>
          <a:lstStyle/>
          <a:p>
            <a:fld id="{00000000-1234-1234-1234-123412341234}" type="slidenum">
              <a:rPr lang="en-US"/>
              <a:pPr/>
              <a:t>47</a:t>
            </a:fld>
            <a:endParaRPr lang="en-US"/>
          </a:p>
        </p:txBody>
      </p:sp>
    </p:spTree>
    <p:extLst>
      <p:ext uri="{BB962C8B-B14F-4D97-AF65-F5344CB8AC3E}">
        <p14:creationId xmlns:p14="http://schemas.microsoft.com/office/powerpoint/2010/main" val="152022719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a:extLst>
              <a:ext uri="{FF2B5EF4-FFF2-40B4-BE49-F238E27FC236}">
                <a16:creationId xmlns:a16="http://schemas.microsoft.com/office/drawing/2014/main" id="{020C67EA-4AF9-6A44-B499-D6B72915BF65}"/>
              </a:ext>
            </a:extLst>
          </p:cNvPr>
          <p:cNvSpPr>
            <a:spLocks noGrp="1"/>
          </p:cNvSpPr>
          <p:nvPr>
            <p:ph type="title"/>
          </p:nvPr>
        </p:nvSpPr>
        <p:spPr>
          <a:xfrm>
            <a:off x="373952" y="17377"/>
            <a:ext cx="6214055" cy="1208868"/>
          </a:xfrm>
        </p:spPr>
        <p:txBody>
          <a:bodyPr/>
          <a:lstStyle/>
          <a:p>
            <a:r>
              <a:rPr kumimoji="1" lang="en-US" altLang="zh-CN" dirty="0"/>
              <a:t>Go-Micro</a:t>
            </a:r>
            <a:endParaRPr kumimoji="1" lang="zh-CN" altLang="en-US" dirty="0"/>
          </a:p>
        </p:txBody>
      </p:sp>
      <p:sp>
        <p:nvSpPr>
          <p:cNvPr id="12" name="文本框 11">
            <a:extLst>
              <a:ext uri="{FF2B5EF4-FFF2-40B4-BE49-F238E27FC236}">
                <a16:creationId xmlns:a16="http://schemas.microsoft.com/office/drawing/2014/main" id="{13DD1866-DE81-FD44-B24A-5A8A073D123E}"/>
              </a:ext>
            </a:extLst>
          </p:cNvPr>
          <p:cNvSpPr txBox="1"/>
          <p:nvPr/>
        </p:nvSpPr>
        <p:spPr>
          <a:xfrm>
            <a:off x="9860785" y="874468"/>
            <a:ext cx="2428870" cy="369332"/>
          </a:xfrm>
          <a:prstGeom prst="rect">
            <a:avLst/>
          </a:prstGeom>
          <a:noFill/>
        </p:spPr>
        <p:txBody>
          <a:bodyPr wrap="none" rtlCol="0">
            <a:spAutoFit/>
          </a:bodyPr>
          <a:lstStyle/>
          <a:p>
            <a:pPr marL="685800" lvl="1"/>
            <a:r>
              <a:rPr kumimoji="1" lang="en-US" altLang="zh-CN" b="1" dirty="0">
                <a:solidFill>
                  <a:schemeClr val="bg1"/>
                </a:solidFill>
              </a:rPr>
              <a:t>Go-Micro</a:t>
            </a:r>
            <a:r>
              <a:rPr kumimoji="1" lang="zh-CN" altLang="en-US" b="1" dirty="0">
                <a:solidFill>
                  <a:schemeClr val="bg1"/>
                </a:solidFill>
              </a:rPr>
              <a:t>设计</a:t>
            </a:r>
            <a:endParaRPr kumimoji="1" lang="zh-CN" altLang="en-US" dirty="0">
              <a:solidFill>
                <a:schemeClr val="bg1"/>
              </a:solidFill>
            </a:endParaRPr>
          </a:p>
        </p:txBody>
      </p:sp>
      <p:sp>
        <p:nvSpPr>
          <p:cNvPr id="19" name="矩形 18">
            <a:extLst>
              <a:ext uri="{FF2B5EF4-FFF2-40B4-BE49-F238E27FC236}">
                <a16:creationId xmlns:a16="http://schemas.microsoft.com/office/drawing/2014/main" id="{949F38F6-6569-FD44-BB7A-0BC1416D0A39}"/>
              </a:ext>
            </a:extLst>
          </p:cNvPr>
          <p:cNvSpPr/>
          <p:nvPr/>
        </p:nvSpPr>
        <p:spPr>
          <a:xfrm>
            <a:off x="373952" y="1601306"/>
            <a:ext cx="2486764" cy="369332"/>
          </a:xfrm>
          <a:prstGeom prst="rect">
            <a:avLst/>
          </a:prstGeom>
        </p:spPr>
        <p:txBody>
          <a:bodyPr wrap="square">
            <a:spAutoFit/>
          </a:bodyPr>
          <a:lstStyle/>
          <a:p>
            <a:r>
              <a:rPr lang="zh-CN" altLang="en-US" b="1" dirty="0"/>
              <a:t>其它组件</a:t>
            </a:r>
          </a:p>
        </p:txBody>
      </p:sp>
      <p:sp>
        <p:nvSpPr>
          <p:cNvPr id="36" name="Google Shape;310;p32">
            <a:extLst>
              <a:ext uri="{FF2B5EF4-FFF2-40B4-BE49-F238E27FC236}">
                <a16:creationId xmlns:a16="http://schemas.microsoft.com/office/drawing/2014/main" id="{4DF9F376-8B5C-B54A-A397-63BF8F0C2A0C}"/>
              </a:ext>
            </a:extLst>
          </p:cNvPr>
          <p:cNvSpPr txBox="1">
            <a:spLocks noGrp="1"/>
          </p:cNvSpPr>
          <p:nvPr>
            <p:ph type="sldNum" idx="12"/>
          </p:nvPr>
        </p:nvSpPr>
        <p:spPr>
          <a:xfrm>
            <a:off x="223977" y="6147405"/>
            <a:ext cx="731600" cy="524800"/>
          </a:xfrm>
          <a:prstGeom prst="rect">
            <a:avLst/>
          </a:prstGeom>
          <a:noFill/>
          <a:ln>
            <a:noFill/>
          </a:ln>
        </p:spPr>
        <p:txBody>
          <a:bodyPr spcFirstLastPara="1" vert="horz" wrap="square" lIns="121900" tIns="121900" rIns="121900" bIns="121900" rtlCol="0" anchor="ctr" anchorCtr="0">
            <a:noAutofit/>
          </a:bodyPr>
          <a:lstStyle/>
          <a:p>
            <a:fld id="{00000000-1234-1234-1234-123412341234}" type="slidenum">
              <a:rPr lang="en-US"/>
              <a:pPr/>
              <a:t>48</a:t>
            </a:fld>
            <a:endParaRPr lang="en-US"/>
          </a:p>
        </p:txBody>
      </p:sp>
      <p:sp>
        <p:nvSpPr>
          <p:cNvPr id="26" name="Google Shape;362;p33">
            <a:extLst>
              <a:ext uri="{FF2B5EF4-FFF2-40B4-BE49-F238E27FC236}">
                <a16:creationId xmlns:a16="http://schemas.microsoft.com/office/drawing/2014/main" id="{0F9230AE-6172-EB4A-B388-7B97BBEBD224}"/>
              </a:ext>
            </a:extLst>
          </p:cNvPr>
          <p:cNvSpPr/>
          <p:nvPr/>
        </p:nvSpPr>
        <p:spPr>
          <a:xfrm>
            <a:off x="652677" y="2945995"/>
            <a:ext cx="1294124" cy="692988"/>
          </a:xfrm>
          <a:prstGeom prst="roundRect">
            <a:avLst>
              <a:gd name="adj" fmla="val 16667"/>
            </a:avLst>
          </a:prstGeom>
          <a:solidFill>
            <a:srgbClr val="00B050"/>
          </a:solidFill>
          <a:ln w="25400" cap="flat" cmpd="sng">
            <a:solidFill>
              <a:schemeClr val="lt1"/>
            </a:solidFill>
            <a:prstDash val="solid"/>
            <a:round/>
            <a:headEnd type="none" w="sm" len="sm"/>
            <a:tailEnd type="none" w="sm" len="sm"/>
          </a:ln>
        </p:spPr>
        <p:txBody>
          <a:bodyPr spcFirstLastPara="1" wrap="square" lIns="121900" tIns="60933" rIns="121900" bIns="60933" anchor="ctr" anchorCtr="0">
            <a:noAutofit/>
          </a:bodyPr>
          <a:lstStyle/>
          <a:p>
            <a:pPr algn="ctr"/>
            <a:r>
              <a:rPr lang="en-US" sz="1067" b="1">
                <a:solidFill>
                  <a:schemeClr val="lt1"/>
                </a:solidFill>
                <a:latin typeface="Arial" panose="020B0604020202020204"/>
                <a:ea typeface="Arial" panose="020B0604020202020204"/>
                <a:cs typeface="Arial" panose="020B0604020202020204"/>
                <a:sym typeface="Arial" panose="020B0604020202020204"/>
              </a:rPr>
              <a:t>Configuration</a:t>
            </a:r>
          </a:p>
        </p:txBody>
      </p:sp>
      <p:sp>
        <p:nvSpPr>
          <p:cNvPr id="37" name="Google Shape;363;p33">
            <a:extLst>
              <a:ext uri="{FF2B5EF4-FFF2-40B4-BE49-F238E27FC236}">
                <a16:creationId xmlns:a16="http://schemas.microsoft.com/office/drawing/2014/main" id="{9F6483E4-E043-E344-B725-87A549D80CD0}"/>
              </a:ext>
            </a:extLst>
          </p:cNvPr>
          <p:cNvSpPr/>
          <p:nvPr/>
        </p:nvSpPr>
        <p:spPr>
          <a:xfrm>
            <a:off x="1940291" y="2463592"/>
            <a:ext cx="60959" cy="1625600"/>
          </a:xfrm>
          <a:prstGeom prst="leftBrace">
            <a:avLst>
              <a:gd name="adj1" fmla="val 8333"/>
              <a:gd name="adj2" fmla="val 50000"/>
            </a:avLst>
          </a:prstGeom>
          <a:solidFill>
            <a:srgbClr val="00B050"/>
          </a:solidFill>
          <a:ln w="9525" cap="flat" cmpd="sng">
            <a:solidFill>
              <a:srgbClr val="EE6800"/>
            </a:solidFill>
            <a:prstDash val="solid"/>
            <a:round/>
            <a:headEnd type="none" w="sm" len="sm"/>
            <a:tailEnd type="none" w="sm" len="sm"/>
          </a:ln>
        </p:spPr>
        <p:txBody>
          <a:bodyPr spcFirstLastPara="1" wrap="square" lIns="121900" tIns="60933" rIns="121900" bIns="60933" anchor="ctr" anchorCtr="0">
            <a:noAutofit/>
          </a:bodyPr>
          <a:lstStyle/>
          <a:p>
            <a:pPr algn="ctr"/>
            <a:endParaRPr sz="7200">
              <a:solidFill>
                <a:schemeClr val="dk1"/>
              </a:solidFill>
              <a:latin typeface="Arial" panose="020B0604020202020204"/>
              <a:ea typeface="Arial" panose="020B0604020202020204"/>
              <a:cs typeface="Arial" panose="020B0604020202020204"/>
              <a:sym typeface="Arial" panose="020B0604020202020204"/>
            </a:endParaRPr>
          </a:p>
        </p:txBody>
      </p:sp>
      <p:sp>
        <p:nvSpPr>
          <p:cNvPr id="38" name="Google Shape;364;p33">
            <a:extLst>
              <a:ext uri="{FF2B5EF4-FFF2-40B4-BE49-F238E27FC236}">
                <a16:creationId xmlns:a16="http://schemas.microsoft.com/office/drawing/2014/main" id="{FCF7F151-261C-3B4D-AE06-13B29C470CDD}"/>
              </a:ext>
            </a:extLst>
          </p:cNvPr>
          <p:cNvSpPr/>
          <p:nvPr/>
        </p:nvSpPr>
        <p:spPr>
          <a:xfrm>
            <a:off x="2065022" y="2417105"/>
            <a:ext cx="683103" cy="457200"/>
          </a:xfrm>
          <a:prstGeom prst="roundRect">
            <a:avLst>
              <a:gd name="adj" fmla="val 16667"/>
            </a:avLst>
          </a:prstGeom>
          <a:solidFill>
            <a:srgbClr val="00B050"/>
          </a:solidFill>
          <a:ln w="25400" cap="flat" cmpd="sng">
            <a:solidFill>
              <a:schemeClr val="lt1"/>
            </a:solidFill>
            <a:prstDash val="solid"/>
            <a:round/>
            <a:headEnd type="none" w="sm" len="sm"/>
            <a:tailEnd type="none" w="sm" len="sm"/>
          </a:ln>
        </p:spPr>
        <p:txBody>
          <a:bodyPr spcFirstLastPara="1" wrap="square" lIns="121900" tIns="60933" rIns="121900" bIns="60933" anchor="ctr" anchorCtr="0">
            <a:noAutofit/>
          </a:bodyPr>
          <a:lstStyle/>
          <a:p>
            <a:pPr algn="ctr"/>
            <a:r>
              <a:rPr lang="en-US" sz="1600" b="1">
                <a:solidFill>
                  <a:schemeClr val="lt1"/>
                </a:solidFill>
                <a:latin typeface="Arial" panose="020B0604020202020204"/>
                <a:ea typeface="Arial" panose="020B0604020202020204"/>
                <a:cs typeface="Arial" panose="020B0604020202020204"/>
                <a:sym typeface="Arial" panose="020B0604020202020204"/>
              </a:rPr>
              <a:t>File</a:t>
            </a:r>
          </a:p>
        </p:txBody>
      </p:sp>
      <p:sp>
        <p:nvSpPr>
          <p:cNvPr id="39" name="Google Shape;365;p33">
            <a:extLst>
              <a:ext uri="{FF2B5EF4-FFF2-40B4-BE49-F238E27FC236}">
                <a16:creationId xmlns:a16="http://schemas.microsoft.com/office/drawing/2014/main" id="{6E62FAB5-A8F9-B346-A54E-41B484426CBC}"/>
              </a:ext>
            </a:extLst>
          </p:cNvPr>
          <p:cNvSpPr/>
          <p:nvPr/>
        </p:nvSpPr>
        <p:spPr>
          <a:xfrm>
            <a:off x="2051764" y="3040604"/>
            <a:ext cx="1506691" cy="457200"/>
          </a:xfrm>
          <a:prstGeom prst="roundRect">
            <a:avLst>
              <a:gd name="adj" fmla="val 16667"/>
            </a:avLst>
          </a:prstGeom>
          <a:solidFill>
            <a:srgbClr val="00B050"/>
          </a:solidFill>
          <a:ln w="25400" cap="flat" cmpd="sng">
            <a:solidFill>
              <a:schemeClr val="lt1"/>
            </a:solidFill>
            <a:prstDash val="solid"/>
            <a:round/>
            <a:headEnd type="none" w="sm" len="sm"/>
            <a:tailEnd type="none" w="sm" len="sm"/>
          </a:ln>
        </p:spPr>
        <p:txBody>
          <a:bodyPr spcFirstLastPara="1" wrap="square" lIns="121900" tIns="60933" rIns="121900" bIns="60933" anchor="ctr" anchorCtr="0">
            <a:noAutofit/>
          </a:bodyPr>
          <a:lstStyle/>
          <a:p>
            <a:pPr algn="ctr"/>
            <a:r>
              <a:rPr lang="en-US" sz="1600" b="1">
                <a:solidFill>
                  <a:schemeClr val="lt1"/>
                </a:solidFill>
                <a:latin typeface="Arial" panose="020B0604020202020204"/>
                <a:ea typeface="Arial" panose="020B0604020202020204"/>
                <a:cs typeface="Arial" panose="020B0604020202020204"/>
                <a:sym typeface="Arial" panose="020B0604020202020204"/>
              </a:rPr>
              <a:t>Consul、ZK</a:t>
            </a:r>
            <a:endParaRPr sz="1600" b="1">
              <a:solidFill>
                <a:schemeClr val="lt1"/>
              </a:solidFill>
              <a:latin typeface="Arial" panose="020B0604020202020204"/>
              <a:ea typeface="Arial" panose="020B0604020202020204"/>
              <a:cs typeface="Arial" panose="020B0604020202020204"/>
              <a:sym typeface="Arial" panose="020B0604020202020204"/>
            </a:endParaRPr>
          </a:p>
        </p:txBody>
      </p:sp>
      <p:sp>
        <p:nvSpPr>
          <p:cNvPr id="40" name="Google Shape;366;p33">
            <a:extLst>
              <a:ext uri="{FF2B5EF4-FFF2-40B4-BE49-F238E27FC236}">
                <a16:creationId xmlns:a16="http://schemas.microsoft.com/office/drawing/2014/main" id="{1A36F3CD-84B9-0449-A172-6AB73617E590}"/>
              </a:ext>
            </a:extLst>
          </p:cNvPr>
          <p:cNvSpPr/>
          <p:nvPr/>
        </p:nvSpPr>
        <p:spPr>
          <a:xfrm>
            <a:off x="2051764" y="3638702"/>
            <a:ext cx="894248" cy="457200"/>
          </a:xfrm>
          <a:prstGeom prst="roundRect">
            <a:avLst>
              <a:gd name="adj" fmla="val 16667"/>
            </a:avLst>
          </a:prstGeom>
          <a:solidFill>
            <a:srgbClr val="00B050"/>
          </a:solidFill>
          <a:ln w="25400" cap="flat" cmpd="sng">
            <a:solidFill>
              <a:schemeClr val="lt1"/>
            </a:solidFill>
            <a:prstDash val="solid"/>
            <a:round/>
            <a:headEnd type="none" w="sm" len="sm"/>
            <a:tailEnd type="none" w="sm" len="sm"/>
          </a:ln>
        </p:spPr>
        <p:txBody>
          <a:bodyPr spcFirstLastPara="1" wrap="square" lIns="121900" tIns="60933" rIns="121900" bIns="60933" anchor="ctr" anchorCtr="0">
            <a:noAutofit/>
          </a:bodyPr>
          <a:lstStyle/>
          <a:p>
            <a:pPr algn="ctr"/>
            <a:r>
              <a:rPr lang="en-US" sz="1600" b="1">
                <a:solidFill>
                  <a:schemeClr val="lt1"/>
                </a:solidFill>
                <a:latin typeface="Arial" panose="020B0604020202020204"/>
                <a:ea typeface="Arial" panose="020B0604020202020204"/>
                <a:cs typeface="Arial" panose="020B0604020202020204"/>
                <a:sym typeface="Arial" panose="020B0604020202020204"/>
              </a:rPr>
              <a:t>gRPC</a:t>
            </a:r>
          </a:p>
        </p:txBody>
      </p:sp>
      <p:sp>
        <p:nvSpPr>
          <p:cNvPr id="41" name="Google Shape;367;p33">
            <a:extLst>
              <a:ext uri="{FF2B5EF4-FFF2-40B4-BE49-F238E27FC236}">
                <a16:creationId xmlns:a16="http://schemas.microsoft.com/office/drawing/2014/main" id="{4BB1F92D-8CA7-BD4E-A3BE-D46B62931F09}"/>
              </a:ext>
            </a:extLst>
          </p:cNvPr>
          <p:cNvSpPr/>
          <p:nvPr/>
        </p:nvSpPr>
        <p:spPr>
          <a:xfrm>
            <a:off x="3767552" y="2375847"/>
            <a:ext cx="826473" cy="678612"/>
          </a:xfrm>
          <a:prstGeom prst="roundRect">
            <a:avLst>
              <a:gd name="adj" fmla="val 16667"/>
            </a:avLst>
          </a:prstGeom>
          <a:solidFill>
            <a:srgbClr val="00B050"/>
          </a:solidFill>
          <a:ln w="25400" cap="flat" cmpd="sng">
            <a:solidFill>
              <a:schemeClr val="lt1"/>
            </a:solidFill>
            <a:prstDash val="solid"/>
            <a:round/>
            <a:headEnd type="none" w="sm" len="sm"/>
            <a:tailEnd type="none" w="sm" len="sm"/>
          </a:ln>
        </p:spPr>
        <p:txBody>
          <a:bodyPr spcFirstLastPara="1" wrap="square" lIns="121900" tIns="60933" rIns="121900" bIns="60933" anchor="ctr" anchorCtr="0">
            <a:noAutofit/>
          </a:bodyPr>
          <a:lstStyle/>
          <a:p>
            <a:pPr algn="ctr"/>
            <a:r>
              <a:rPr lang="en-US" sz="1600" b="1">
                <a:solidFill>
                  <a:schemeClr val="lt1"/>
                </a:solidFill>
                <a:latin typeface="Arial" panose="020B0604020202020204"/>
                <a:ea typeface="Arial" panose="020B0604020202020204"/>
                <a:cs typeface="Arial" panose="020B0604020202020204"/>
                <a:sym typeface="Arial" panose="020B0604020202020204"/>
              </a:rPr>
              <a:t>Sync</a:t>
            </a:r>
          </a:p>
        </p:txBody>
      </p:sp>
      <p:sp>
        <p:nvSpPr>
          <p:cNvPr id="42" name="Google Shape;368;p33">
            <a:extLst>
              <a:ext uri="{FF2B5EF4-FFF2-40B4-BE49-F238E27FC236}">
                <a16:creationId xmlns:a16="http://schemas.microsoft.com/office/drawing/2014/main" id="{978988A4-6D6D-EF40-9A93-13A857238FC4}"/>
              </a:ext>
            </a:extLst>
          </p:cNvPr>
          <p:cNvSpPr/>
          <p:nvPr/>
        </p:nvSpPr>
        <p:spPr>
          <a:xfrm>
            <a:off x="5873011" y="2405144"/>
            <a:ext cx="6015236" cy="2734000"/>
          </a:xfrm>
          <a:prstGeom prst="rect">
            <a:avLst/>
          </a:prstGeom>
          <a:solidFill>
            <a:schemeClr val="lt1"/>
          </a:solidFill>
          <a:ln w="19050" cap="flat" cmpd="sng">
            <a:solidFill>
              <a:srgbClr val="AE4E00"/>
            </a:solidFill>
            <a:prstDash val="dot"/>
            <a:round/>
            <a:headEnd type="none" w="sm" len="sm"/>
            <a:tailEnd type="none" w="sm" len="sm"/>
          </a:ln>
        </p:spPr>
        <p:txBody>
          <a:bodyPr spcFirstLastPara="1" wrap="square" lIns="121900" tIns="60933" rIns="121900" bIns="60933" anchor="ctr" anchorCtr="0">
            <a:noAutofit/>
          </a:bodyPr>
          <a:lstStyle/>
          <a:p>
            <a:pPr algn="ctr"/>
            <a:endParaRPr sz="1867">
              <a:solidFill>
                <a:schemeClr val="lt1"/>
              </a:solidFill>
              <a:latin typeface="Arial" panose="020B0604020202020204"/>
              <a:ea typeface="Arial" panose="020B0604020202020204"/>
              <a:cs typeface="Arial" panose="020B0604020202020204"/>
              <a:sym typeface="Arial" panose="020B0604020202020204"/>
            </a:endParaRPr>
          </a:p>
        </p:txBody>
      </p:sp>
      <p:sp>
        <p:nvSpPr>
          <p:cNvPr id="43" name="Google Shape;369;p33">
            <a:extLst>
              <a:ext uri="{FF2B5EF4-FFF2-40B4-BE49-F238E27FC236}">
                <a16:creationId xmlns:a16="http://schemas.microsoft.com/office/drawing/2014/main" id="{DA1649C8-288C-274E-A152-654753B37C95}"/>
              </a:ext>
            </a:extLst>
          </p:cNvPr>
          <p:cNvSpPr/>
          <p:nvPr/>
        </p:nvSpPr>
        <p:spPr>
          <a:xfrm>
            <a:off x="6198440" y="2635571"/>
            <a:ext cx="768593" cy="620849"/>
          </a:xfrm>
          <a:prstGeom prst="roundRect">
            <a:avLst>
              <a:gd name="adj" fmla="val 16667"/>
            </a:avLst>
          </a:prstGeom>
          <a:solidFill>
            <a:srgbClr val="00B050"/>
          </a:solidFill>
          <a:ln w="25400" cap="flat" cmpd="sng">
            <a:solidFill>
              <a:schemeClr val="lt1"/>
            </a:solidFill>
            <a:prstDash val="dot"/>
            <a:round/>
            <a:headEnd type="none" w="sm" len="sm"/>
            <a:tailEnd type="none" w="sm" len="sm"/>
          </a:ln>
        </p:spPr>
        <p:txBody>
          <a:bodyPr spcFirstLastPara="1" wrap="square" lIns="121900" tIns="60933" rIns="121900" bIns="60933" anchor="ctr" anchorCtr="0">
            <a:noAutofit/>
          </a:bodyPr>
          <a:lstStyle/>
          <a:p>
            <a:pPr algn="ctr"/>
            <a:r>
              <a:rPr lang="en-US" sz="1600" b="1">
                <a:solidFill>
                  <a:schemeClr val="lt1"/>
                </a:solidFill>
                <a:latin typeface="Arial" panose="020B0604020202020204"/>
                <a:ea typeface="Arial" panose="020B0604020202020204"/>
                <a:cs typeface="Arial" panose="020B0604020202020204"/>
                <a:sym typeface="Arial" panose="020B0604020202020204"/>
              </a:rPr>
              <a:t>Data</a:t>
            </a:r>
          </a:p>
        </p:txBody>
      </p:sp>
      <p:sp>
        <p:nvSpPr>
          <p:cNvPr id="44" name="Google Shape;370;p33">
            <a:extLst>
              <a:ext uri="{FF2B5EF4-FFF2-40B4-BE49-F238E27FC236}">
                <a16:creationId xmlns:a16="http://schemas.microsoft.com/office/drawing/2014/main" id="{E3291EA6-6F89-FE45-A128-4F6CD68D6AD2}"/>
              </a:ext>
            </a:extLst>
          </p:cNvPr>
          <p:cNvSpPr txBox="1"/>
          <p:nvPr/>
        </p:nvSpPr>
        <p:spPr>
          <a:xfrm>
            <a:off x="722709" y="3638703"/>
            <a:ext cx="1203748" cy="410369"/>
          </a:xfrm>
          <a:prstGeom prst="rect">
            <a:avLst/>
          </a:prstGeom>
          <a:noFill/>
          <a:ln>
            <a:noFill/>
          </a:ln>
        </p:spPr>
        <p:txBody>
          <a:bodyPr spcFirstLastPara="1" wrap="square" lIns="121900" tIns="60933" rIns="121900" bIns="60933" anchor="t" anchorCtr="0">
            <a:noAutofit/>
          </a:bodyPr>
          <a:lstStyle/>
          <a:p>
            <a:r>
              <a:rPr lang="en-US" sz="1867">
                <a:solidFill>
                  <a:srgbClr val="000000"/>
                </a:solidFill>
                <a:latin typeface="Arial" panose="020B0604020202020204"/>
                <a:ea typeface="Arial" panose="020B0604020202020204"/>
                <a:cs typeface="Arial" panose="020B0604020202020204"/>
                <a:sym typeface="Arial" panose="020B0604020202020204"/>
              </a:rPr>
              <a:t>配置组件</a:t>
            </a:r>
            <a:endParaRPr sz="1867">
              <a:solidFill>
                <a:srgbClr val="000000"/>
              </a:solidFill>
              <a:latin typeface="Arial" panose="020B0604020202020204"/>
              <a:ea typeface="Arial" panose="020B0604020202020204"/>
              <a:cs typeface="Arial" panose="020B0604020202020204"/>
              <a:sym typeface="Arial" panose="020B0604020202020204"/>
            </a:endParaRPr>
          </a:p>
        </p:txBody>
      </p:sp>
      <p:sp>
        <p:nvSpPr>
          <p:cNvPr id="45" name="Google Shape;371;p33">
            <a:extLst>
              <a:ext uri="{FF2B5EF4-FFF2-40B4-BE49-F238E27FC236}">
                <a16:creationId xmlns:a16="http://schemas.microsoft.com/office/drawing/2014/main" id="{B399B78E-20C6-A140-9DC0-CFD6F995EC67}"/>
              </a:ext>
            </a:extLst>
          </p:cNvPr>
          <p:cNvSpPr txBox="1"/>
          <p:nvPr/>
        </p:nvSpPr>
        <p:spPr>
          <a:xfrm>
            <a:off x="3678391" y="3079996"/>
            <a:ext cx="1101156" cy="328295"/>
          </a:xfrm>
          <a:prstGeom prst="rect">
            <a:avLst/>
          </a:prstGeom>
          <a:noFill/>
          <a:ln>
            <a:noFill/>
          </a:ln>
        </p:spPr>
        <p:txBody>
          <a:bodyPr spcFirstLastPara="1" wrap="square" lIns="121900" tIns="60933" rIns="121900" bIns="60933" anchor="t" anchorCtr="0">
            <a:noAutofit/>
          </a:bodyPr>
          <a:lstStyle/>
          <a:p>
            <a:r>
              <a:rPr lang="en-US" sz="1333">
                <a:solidFill>
                  <a:srgbClr val="000000"/>
                </a:solidFill>
                <a:latin typeface="Arial" panose="020B0604020202020204"/>
                <a:ea typeface="Arial" panose="020B0604020202020204"/>
                <a:cs typeface="Arial" panose="020B0604020202020204"/>
                <a:sym typeface="Arial" panose="020B0604020202020204"/>
              </a:rPr>
              <a:t>分布式同步</a:t>
            </a:r>
            <a:endParaRPr sz="1333">
              <a:solidFill>
                <a:srgbClr val="000000"/>
              </a:solidFill>
              <a:latin typeface="Arial" panose="020B0604020202020204"/>
              <a:ea typeface="Arial" panose="020B0604020202020204"/>
              <a:cs typeface="Arial" panose="020B0604020202020204"/>
              <a:sym typeface="Arial" panose="020B0604020202020204"/>
            </a:endParaRPr>
          </a:p>
        </p:txBody>
      </p:sp>
      <p:sp>
        <p:nvSpPr>
          <p:cNvPr id="46" name="Google Shape;372;p33">
            <a:extLst>
              <a:ext uri="{FF2B5EF4-FFF2-40B4-BE49-F238E27FC236}">
                <a16:creationId xmlns:a16="http://schemas.microsoft.com/office/drawing/2014/main" id="{3E5953E5-FC03-FA46-B104-D3DD6A8A1965}"/>
              </a:ext>
            </a:extLst>
          </p:cNvPr>
          <p:cNvSpPr txBox="1"/>
          <p:nvPr/>
        </p:nvSpPr>
        <p:spPr>
          <a:xfrm>
            <a:off x="6035161" y="3310513"/>
            <a:ext cx="1186649" cy="348813"/>
          </a:xfrm>
          <a:prstGeom prst="rect">
            <a:avLst/>
          </a:prstGeom>
          <a:noFill/>
          <a:ln>
            <a:noFill/>
          </a:ln>
        </p:spPr>
        <p:txBody>
          <a:bodyPr spcFirstLastPara="1" wrap="square" lIns="121900" tIns="60933" rIns="121900" bIns="60933" anchor="t" anchorCtr="0">
            <a:noAutofit/>
          </a:bodyPr>
          <a:lstStyle/>
          <a:p>
            <a:r>
              <a:rPr lang="en-US" sz="1400">
                <a:solidFill>
                  <a:srgbClr val="000000"/>
                </a:solidFill>
                <a:latin typeface="Arial" panose="020B0604020202020204"/>
                <a:ea typeface="Arial" panose="020B0604020202020204"/>
                <a:cs typeface="Arial" panose="020B0604020202020204"/>
                <a:sym typeface="Arial" panose="020B0604020202020204"/>
              </a:rPr>
              <a:t>数据库组件</a:t>
            </a:r>
            <a:endParaRPr sz="1400">
              <a:solidFill>
                <a:srgbClr val="000000"/>
              </a:solidFill>
              <a:latin typeface="Arial" panose="020B0604020202020204"/>
              <a:ea typeface="Arial" panose="020B0604020202020204"/>
              <a:cs typeface="Arial" panose="020B0604020202020204"/>
              <a:sym typeface="Arial" panose="020B0604020202020204"/>
            </a:endParaRPr>
          </a:p>
        </p:txBody>
      </p:sp>
      <p:sp>
        <p:nvSpPr>
          <p:cNvPr id="47" name="Google Shape;373;p33">
            <a:extLst>
              <a:ext uri="{FF2B5EF4-FFF2-40B4-BE49-F238E27FC236}">
                <a16:creationId xmlns:a16="http://schemas.microsoft.com/office/drawing/2014/main" id="{57966D04-C93D-D149-B41B-76CAA0D4178D}"/>
              </a:ext>
            </a:extLst>
          </p:cNvPr>
          <p:cNvSpPr/>
          <p:nvPr/>
        </p:nvSpPr>
        <p:spPr>
          <a:xfrm>
            <a:off x="7110746" y="2624241"/>
            <a:ext cx="1118700" cy="603979"/>
          </a:xfrm>
          <a:prstGeom prst="roundRect">
            <a:avLst>
              <a:gd name="adj" fmla="val 16667"/>
            </a:avLst>
          </a:prstGeom>
          <a:solidFill>
            <a:srgbClr val="00B050"/>
          </a:solidFill>
          <a:ln w="25400" cap="flat" cmpd="sng">
            <a:solidFill>
              <a:schemeClr val="lt1"/>
            </a:solidFill>
            <a:prstDash val="dot"/>
            <a:round/>
            <a:headEnd type="none" w="sm" len="sm"/>
            <a:tailEnd type="none" w="sm" len="sm"/>
          </a:ln>
        </p:spPr>
        <p:txBody>
          <a:bodyPr spcFirstLastPara="1" wrap="square" lIns="121900" tIns="60933" rIns="121900" bIns="60933" anchor="ctr" anchorCtr="0">
            <a:noAutofit/>
          </a:bodyPr>
          <a:lstStyle/>
          <a:p>
            <a:pPr algn="ctr"/>
            <a:r>
              <a:rPr lang="en-US" sz="1600" b="1">
                <a:solidFill>
                  <a:schemeClr val="lt1"/>
                </a:solidFill>
                <a:latin typeface="Arial" panose="020B0604020202020204"/>
                <a:ea typeface="Arial" panose="020B0604020202020204"/>
                <a:cs typeface="Arial" panose="020B0604020202020204"/>
                <a:sym typeface="Arial" panose="020B0604020202020204"/>
              </a:rPr>
              <a:t>Monitor</a:t>
            </a:r>
          </a:p>
        </p:txBody>
      </p:sp>
      <p:sp>
        <p:nvSpPr>
          <p:cNvPr id="48" name="Google Shape;374;p33">
            <a:extLst>
              <a:ext uri="{FF2B5EF4-FFF2-40B4-BE49-F238E27FC236}">
                <a16:creationId xmlns:a16="http://schemas.microsoft.com/office/drawing/2014/main" id="{2E0BC164-1BD0-BF49-9124-92452192E2F6}"/>
              </a:ext>
            </a:extLst>
          </p:cNvPr>
          <p:cNvSpPr txBox="1"/>
          <p:nvPr/>
        </p:nvSpPr>
        <p:spPr>
          <a:xfrm>
            <a:off x="8209889" y="4767045"/>
            <a:ext cx="246308" cy="492443"/>
          </a:xfrm>
          <a:prstGeom prst="rect">
            <a:avLst/>
          </a:prstGeom>
          <a:noFill/>
          <a:ln>
            <a:noFill/>
          </a:ln>
        </p:spPr>
        <p:txBody>
          <a:bodyPr spcFirstLastPara="1" wrap="square" lIns="121900" tIns="60933" rIns="121900" bIns="60933" anchor="t" anchorCtr="0">
            <a:noAutofit/>
          </a:bodyPr>
          <a:lstStyle/>
          <a:p>
            <a:endParaRPr sz="1867">
              <a:solidFill>
                <a:srgbClr val="000000"/>
              </a:solidFill>
              <a:latin typeface="Arial" panose="020B0604020202020204"/>
              <a:ea typeface="Arial" panose="020B0604020202020204"/>
              <a:cs typeface="Arial" panose="020B0604020202020204"/>
              <a:sym typeface="Arial" panose="020B0604020202020204"/>
            </a:endParaRPr>
          </a:p>
        </p:txBody>
      </p:sp>
      <p:sp>
        <p:nvSpPr>
          <p:cNvPr id="49" name="Google Shape;375;p33">
            <a:extLst>
              <a:ext uri="{FF2B5EF4-FFF2-40B4-BE49-F238E27FC236}">
                <a16:creationId xmlns:a16="http://schemas.microsoft.com/office/drawing/2014/main" id="{EDED7FEF-1700-BB49-8D77-AB5C92570B80}"/>
              </a:ext>
            </a:extLst>
          </p:cNvPr>
          <p:cNvSpPr/>
          <p:nvPr/>
        </p:nvSpPr>
        <p:spPr>
          <a:xfrm>
            <a:off x="9412193" y="2610304"/>
            <a:ext cx="999747" cy="617916"/>
          </a:xfrm>
          <a:prstGeom prst="roundRect">
            <a:avLst>
              <a:gd name="adj" fmla="val 16667"/>
            </a:avLst>
          </a:prstGeom>
          <a:solidFill>
            <a:srgbClr val="00B050"/>
          </a:solidFill>
          <a:ln w="25400" cap="flat" cmpd="sng">
            <a:solidFill>
              <a:schemeClr val="lt1"/>
            </a:solidFill>
            <a:prstDash val="dot"/>
            <a:round/>
            <a:headEnd type="none" w="sm" len="sm"/>
            <a:tailEnd type="none" w="sm" len="sm"/>
          </a:ln>
        </p:spPr>
        <p:txBody>
          <a:bodyPr spcFirstLastPara="1" wrap="square" lIns="121900" tIns="60933" rIns="121900" bIns="60933" anchor="ctr" anchorCtr="0">
            <a:noAutofit/>
          </a:bodyPr>
          <a:lstStyle/>
          <a:p>
            <a:pPr algn="ctr"/>
            <a:r>
              <a:rPr lang="en-US" sz="1600" b="1">
                <a:solidFill>
                  <a:schemeClr val="lt1"/>
                </a:solidFill>
                <a:latin typeface="Arial" panose="020B0604020202020204"/>
                <a:ea typeface="Arial" panose="020B0604020202020204"/>
                <a:cs typeface="Arial" panose="020B0604020202020204"/>
                <a:sym typeface="Arial" panose="020B0604020202020204"/>
              </a:rPr>
              <a:t>Plugin</a:t>
            </a:r>
            <a:endParaRPr sz="1600" b="1">
              <a:solidFill>
                <a:schemeClr val="lt1"/>
              </a:solidFill>
              <a:latin typeface="Arial" panose="020B0604020202020204"/>
              <a:ea typeface="Arial" panose="020B0604020202020204"/>
              <a:cs typeface="Arial" panose="020B0604020202020204"/>
              <a:sym typeface="Arial" panose="020B0604020202020204"/>
            </a:endParaRPr>
          </a:p>
        </p:txBody>
      </p:sp>
      <p:sp>
        <p:nvSpPr>
          <p:cNvPr id="50" name="Google Shape;376;p33">
            <a:extLst>
              <a:ext uri="{FF2B5EF4-FFF2-40B4-BE49-F238E27FC236}">
                <a16:creationId xmlns:a16="http://schemas.microsoft.com/office/drawing/2014/main" id="{295C18D0-5E5A-6D48-8C02-B5CFE9294D03}"/>
              </a:ext>
            </a:extLst>
          </p:cNvPr>
          <p:cNvSpPr/>
          <p:nvPr/>
        </p:nvSpPr>
        <p:spPr>
          <a:xfrm>
            <a:off x="8352324" y="2624242"/>
            <a:ext cx="963520" cy="617916"/>
          </a:xfrm>
          <a:prstGeom prst="roundRect">
            <a:avLst>
              <a:gd name="adj" fmla="val 16667"/>
            </a:avLst>
          </a:prstGeom>
          <a:solidFill>
            <a:srgbClr val="00B050"/>
          </a:solidFill>
          <a:ln w="25400" cap="flat" cmpd="sng">
            <a:solidFill>
              <a:schemeClr val="lt1"/>
            </a:solidFill>
            <a:prstDash val="dot"/>
            <a:round/>
            <a:headEnd type="none" w="sm" len="sm"/>
            <a:tailEnd type="none" w="sm" len="sm"/>
          </a:ln>
        </p:spPr>
        <p:txBody>
          <a:bodyPr spcFirstLastPara="1" wrap="square" lIns="121900" tIns="60933" rIns="121900" bIns="60933" anchor="ctr" anchorCtr="0">
            <a:noAutofit/>
          </a:bodyPr>
          <a:lstStyle/>
          <a:p>
            <a:pPr algn="ctr"/>
            <a:r>
              <a:rPr lang="en-US" sz="1600" b="1">
                <a:solidFill>
                  <a:schemeClr val="lt1"/>
                </a:solidFill>
                <a:latin typeface="Arial" panose="020B0604020202020204"/>
                <a:ea typeface="Arial" panose="020B0604020202020204"/>
                <a:cs typeface="Arial" panose="020B0604020202020204"/>
                <a:sym typeface="Arial" panose="020B0604020202020204"/>
              </a:rPr>
              <a:t>Router</a:t>
            </a:r>
          </a:p>
        </p:txBody>
      </p:sp>
      <p:sp>
        <p:nvSpPr>
          <p:cNvPr id="51" name="Google Shape;377;p33">
            <a:extLst>
              <a:ext uri="{FF2B5EF4-FFF2-40B4-BE49-F238E27FC236}">
                <a16:creationId xmlns:a16="http://schemas.microsoft.com/office/drawing/2014/main" id="{06053029-D466-F841-ADE5-38E25C04B56B}"/>
              </a:ext>
            </a:extLst>
          </p:cNvPr>
          <p:cNvSpPr txBox="1"/>
          <p:nvPr/>
        </p:nvSpPr>
        <p:spPr>
          <a:xfrm>
            <a:off x="7165675" y="3307206"/>
            <a:ext cx="964367" cy="338555"/>
          </a:xfrm>
          <a:prstGeom prst="rect">
            <a:avLst/>
          </a:prstGeom>
          <a:noFill/>
          <a:ln>
            <a:noFill/>
          </a:ln>
        </p:spPr>
        <p:txBody>
          <a:bodyPr spcFirstLastPara="1" wrap="square" lIns="121900" tIns="60933" rIns="121900" bIns="60933" anchor="t" anchorCtr="0">
            <a:noAutofit/>
          </a:bodyPr>
          <a:lstStyle/>
          <a:p>
            <a:r>
              <a:rPr lang="en-US" sz="1400">
                <a:solidFill>
                  <a:srgbClr val="000000"/>
                </a:solidFill>
                <a:latin typeface="Arial" panose="020B0604020202020204"/>
                <a:ea typeface="Arial" panose="020B0604020202020204"/>
                <a:cs typeface="Arial" panose="020B0604020202020204"/>
                <a:sym typeface="Arial" panose="020B0604020202020204"/>
              </a:rPr>
              <a:t>监控组件</a:t>
            </a:r>
            <a:endParaRPr sz="1400">
              <a:solidFill>
                <a:srgbClr val="000000"/>
              </a:solidFill>
              <a:latin typeface="Arial" panose="020B0604020202020204"/>
              <a:ea typeface="Arial" panose="020B0604020202020204"/>
              <a:cs typeface="Arial" panose="020B0604020202020204"/>
              <a:sym typeface="Arial" panose="020B0604020202020204"/>
            </a:endParaRPr>
          </a:p>
        </p:txBody>
      </p:sp>
      <p:sp>
        <p:nvSpPr>
          <p:cNvPr id="52" name="Google Shape;378;p33">
            <a:extLst>
              <a:ext uri="{FF2B5EF4-FFF2-40B4-BE49-F238E27FC236}">
                <a16:creationId xmlns:a16="http://schemas.microsoft.com/office/drawing/2014/main" id="{2EC3A701-5786-3C40-998F-4F8289366EB3}"/>
              </a:ext>
            </a:extLst>
          </p:cNvPr>
          <p:cNvSpPr txBox="1"/>
          <p:nvPr/>
        </p:nvSpPr>
        <p:spPr>
          <a:xfrm>
            <a:off x="8333042" y="3257378"/>
            <a:ext cx="964367" cy="338555"/>
          </a:xfrm>
          <a:prstGeom prst="rect">
            <a:avLst/>
          </a:prstGeom>
          <a:noFill/>
          <a:ln>
            <a:noFill/>
          </a:ln>
        </p:spPr>
        <p:txBody>
          <a:bodyPr spcFirstLastPara="1" wrap="square" lIns="121900" tIns="60933" rIns="121900" bIns="60933" anchor="t" anchorCtr="0">
            <a:noAutofit/>
          </a:bodyPr>
          <a:lstStyle/>
          <a:p>
            <a:r>
              <a:rPr lang="en-US" sz="1400">
                <a:solidFill>
                  <a:srgbClr val="000000"/>
                </a:solidFill>
                <a:latin typeface="Arial" panose="020B0604020202020204"/>
                <a:ea typeface="Arial" panose="020B0604020202020204"/>
                <a:cs typeface="Arial" panose="020B0604020202020204"/>
                <a:sym typeface="Arial" panose="020B0604020202020204"/>
              </a:rPr>
              <a:t>智能路由</a:t>
            </a:r>
            <a:endParaRPr sz="1400">
              <a:solidFill>
                <a:srgbClr val="000000"/>
              </a:solidFill>
              <a:latin typeface="Arial" panose="020B0604020202020204"/>
              <a:ea typeface="Arial" panose="020B0604020202020204"/>
              <a:cs typeface="Arial" panose="020B0604020202020204"/>
              <a:sym typeface="Arial" panose="020B0604020202020204"/>
            </a:endParaRPr>
          </a:p>
        </p:txBody>
      </p:sp>
      <p:sp>
        <p:nvSpPr>
          <p:cNvPr id="53" name="Google Shape;379;p33">
            <a:extLst>
              <a:ext uri="{FF2B5EF4-FFF2-40B4-BE49-F238E27FC236}">
                <a16:creationId xmlns:a16="http://schemas.microsoft.com/office/drawing/2014/main" id="{BF7889D9-8AFC-5748-974E-EBC3345B2F9F}"/>
              </a:ext>
            </a:extLst>
          </p:cNvPr>
          <p:cNvSpPr txBox="1"/>
          <p:nvPr/>
        </p:nvSpPr>
        <p:spPr>
          <a:xfrm>
            <a:off x="9376531" y="3229750"/>
            <a:ext cx="964367" cy="338555"/>
          </a:xfrm>
          <a:prstGeom prst="rect">
            <a:avLst/>
          </a:prstGeom>
          <a:noFill/>
          <a:ln>
            <a:noFill/>
          </a:ln>
        </p:spPr>
        <p:txBody>
          <a:bodyPr spcFirstLastPara="1" wrap="square" lIns="121900" tIns="60933" rIns="121900" bIns="60933" anchor="t" anchorCtr="0">
            <a:noAutofit/>
          </a:bodyPr>
          <a:lstStyle/>
          <a:p>
            <a:r>
              <a:rPr lang="en-US" sz="1400">
                <a:solidFill>
                  <a:srgbClr val="000000"/>
                </a:solidFill>
                <a:latin typeface="Arial" panose="020B0604020202020204"/>
                <a:ea typeface="Arial" panose="020B0604020202020204"/>
                <a:cs typeface="Arial" panose="020B0604020202020204"/>
                <a:sym typeface="Arial" panose="020B0604020202020204"/>
              </a:rPr>
              <a:t>动态加载</a:t>
            </a:r>
            <a:endParaRPr sz="1400">
              <a:solidFill>
                <a:srgbClr val="000000"/>
              </a:solidFill>
              <a:latin typeface="Arial" panose="020B0604020202020204"/>
              <a:ea typeface="Arial" panose="020B0604020202020204"/>
              <a:cs typeface="Arial" panose="020B0604020202020204"/>
              <a:sym typeface="Arial" panose="020B0604020202020204"/>
            </a:endParaRPr>
          </a:p>
        </p:txBody>
      </p:sp>
      <p:sp>
        <p:nvSpPr>
          <p:cNvPr id="54" name="Google Shape;380;p33">
            <a:extLst>
              <a:ext uri="{FF2B5EF4-FFF2-40B4-BE49-F238E27FC236}">
                <a16:creationId xmlns:a16="http://schemas.microsoft.com/office/drawing/2014/main" id="{500CE709-BBDF-344A-BEAD-A22C801E8EB9}"/>
              </a:ext>
            </a:extLst>
          </p:cNvPr>
          <p:cNvSpPr/>
          <p:nvPr/>
        </p:nvSpPr>
        <p:spPr>
          <a:xfrm>
            <a:off x="10524090" y="2601507"/>
            <a:ext cx="1152105" cy="617916"/>
          </a:xfrm>
          <a:prstGeom prst="roundRect">
            <a:avLst>
              <a:gd name="adj" fmla="val 16667"/>
            </a:avLst>
          </a:prstGeom>
          <a:solidFill>
            <a:srgbClr val="00B050"/>
          </a:solidFill>
          <a:ln w="25400" cap="flat" cmpd="sng">
            <a:solidFill>
              <a:schemeClr val="lt1"/>
            </a:solidFill>
            <a:prstDash val="dot"/>
            <a:round/>
            <a:headEnd type="none" w="sm" len="sm"/>
            <a:tailEnd type="none" w="sm" len="sm"/>
          </a:ln>
        </p:spPr>
        <p:txBody>
          <a:bodyPr spcFirstLastPara="1" wrap="square" lIns="121900" tIns="60933" rIns="121900" bIns="60933" anchor="ctr" anchorCtr="0">
            <a:noAutofit/>
          </a:bodyPr>
          <a:lstStyle/>
          <a:p>
            <a:pPr algn="ctr"/>
            <a:r>
              <a:rPr lang="en-US" sz="1600" b="1">
                <a:solidFill>
                  <a:schemeClr val="lt1"/>
                </a:solidFill>
                <a:latin typeface="Arial" panose="020B0604020202020204"/>
                <a:ea typeface="Arial" panose="020B0604020202020204"/>
                <a:cs typeface="Arial" panose="020B0604020202020204"/>
                <a:sym typeface="Arial" panose="020B0604020202020204"/>
              </a:rPr>
              <a:t>Runtime</a:t>
            </a:r>
          </a:p>
        </p:txBody>
      </p:sp>
      <p:sp>
        <p:nvSpPr>
          <p:cNvPr id="55" name="Google Shape;381;p33">
            <a:extLst>
              <a:ext uri="{FF2B5EF4-FFF2-40B4-BE49-F238E27FC236}">
                <a16:creationId xmlns:a16="http://schemas.microsoft.com/office/drawing/2014/main" id="{0CBB1703-2345-1A49-BD86-CC491E4CD6A3}"/>
              </a:ext>
            </a:extLst>
          </p:cNvPr>
          <p:cNvSpPr txBox="1"/>
          <p:nvPr/>
        </p:nvSpPr>
        <p:spPr>
          <a:xfrm>
            <a:off x="10696494" y="3229750"/>
            <a:ext cx="784831" cy="338555"/>
          </a:xfrm>
          <a:prstGeom prst="rect">
            <a:avLst/>
          </a:prstGeom>
          <a:noFill/>
          <a:ln>
            <a:noFill/>
          </a:ln>
        </p:spPr>
        <p:txBody>
          <a:bodyPr spcFirstLastPara="1" wrap="square" lIns="121900" tIns="60933" rIns="121900" bIns="60933" anchor="t" anchorCtr="0">
            <a:noAutofit/>
          </a:bodyPr>
          <a:lstStyle/>
          <a:p>
            <a:r>
              <a:rPr lang="en-US" sz="1400">
                <a:solidFill>
                  <a:srgbClr val="000000"/>
                </a:solidFill>
                <a:latin typeface="Arial" panose="020B0604020202020204"/>
                <a:ea typeface="Arial" panose="020B0604020202020204"/>
                <a:cs typeface="Arial" panose="020B0604020202020204"/>
                <a:sym typeface="Arial" panose="020B0604020202020204"/>
              </a:rPr>
              <a:t>运行时</a:t>
            </a:r>
            <a:endParaRPr sz="1400">
              <a:solidFill>
                <a:srgbClr val="000000"/>
              </a:solidFill>
              <a:latin typeface="Arial" panose="020B0604020202020204"/>
              <a:ea typeface="Arial" panose="020B0604020202020204"/>
              <a:cs typeface="Arial" panose="020B0604020202020204"/>
              <a:sym typeface="Arial" panose="020B0604020202020204"/>
            </a:endParaRPr>
          </a:p>
        </p:txBody>
      </p:sp>
      <p:sp>
        <p:nvSpPr>
          <p:cNvPr id="56" name="Google Shape;382;p33">
            <a:extLst>
              <a:ext uri="{FF2B5EF4-FFF2-40B4-BE49-F238E27FC236}">
                <a16:creationId xmlns:a16="http://schemas.microsoft.com/office/drawing/2014/main" id="{E55F057B-5EE0-CF4E-B1FE-5A2452D5DF2C}"/>
              </a:ext>
            </a:extLst>
          </p:cNvPr>
          <p:cNvSpPr/>
          <p:nvPr/>
        </p:nvSpPr>
        <p:spPr>
          <a:xfrm>
            <a:off x="6198440" y="3724263"/>
            <a:ext cx="1095041" cy="617916"/>
          </a:xfrm>
          <a:prstGeom prst="roundRect">
            <a:avLst>
              <a:gd name="adj" fmla="val 16667"/>
            </a:avLst>
          </a:prstGeom>
          <a:solidFill>
            <a:srgbClr val="00B050"/>
          </a:solidFill>
          <a:ln w="25400" cap="flat" cmpd="sng">
            <a:solidFill>
              <a:schemeClr val="lt1"/>
            </a:solidFill>
            <a:prstDash val="dot"/>
            <a:round/>
            <a:headEnd type="none" w="sm" len="sm"/>
            <a:tailEnd type="none" w="sm" len="sm"/>
          </a:ln>
        </p:spPr>
        <p:txBody>
          <a:bodyPr spcFirstLastPara="1" wrap="square" lIns="121900" tIns="60933" rIns="121900" bIns="60933" anchor="ctr" anchorCtr="0">
            <a:noAutofit/>
          </a:bodyPr>
          <a:lstStyle/>
          <a:p>
            <a:pPr algn="ctr"/>
            <a:r>
              <a:rPr lang="en-US" sz="1600" b="1">
                <a:solidFill>
                  <a:schemeClr val="lt1"/>
                </a:solidFill>
                <a:latin typeface="Arial" panose="020B0604020202020204"/>
                <a:ea typeface="Arial" panose="020B0604020202020204"/>
                <a:cs typeface="Arial" panose="020B0604020202020204"/>
                <a:sym typeface="Arial" panose="020B0604020202020204"/>
              </a:rPr>
              <a:t>Tunnel</a:t>
            </a:r>
            <a:endParaRPr sz="1600" b="1">
              <a:solidFill>
                <a:schemeClr val="lt1"/>
              </a:solidFill>
              <a:latin typeface="Arial" panose="020B0604020202020204"/>
              <a:ea typeface="Arial" panose="020B0604020202020204"/>
              <a:cs typeface="Arial" panose="020B0604020202020204"/>
              <a:sym typeface="Arial" panose="020B0604020202020204"/>
            </a:endParaRPr>
          </a:p>
        </p:txBody>
      </p:sp>
      <p:sp>
        <p:nvSpPr>
          <p:cNvPr id="57" name="Google Shape;383;p33">
            <a:extLst>
              <a:ext uri="{FF2B5EF4-FFF2-40B4-BE49-F238E27FC236}">
                <a16:creationId xmlns:a16="http://schemas.microsoft.com/office/drawing/2014/main" id="{41A72F05-4D22-6045-A933-98F7A06F8A18}"/>
              </a:ext>
            </a:extLst>
          </p:cNvPr>
          <p:cNvSpPr txBox="1"/>
          <p:nvPr/>
        </p:nvSpPr>
        <p:spPr>
          <a:xfrm>
            <a:off x="6082669" y="4342254"/>
            <a:ext cx="1528800" cy="338400"/>
          </a:xfrm>
          <a:prstGeom prst="rect">
            <a:avLst/>
          </a:prstGeom>
          <a:noFill/>
          <a:ln>
            <a:noFill/>
          </a:ln>
        </p:spPr>
        <p:txBody>
          <a:bodyPr spcFirstLastPara="1" wrap="square" lIns="121900" tIns="60933" rIns="121900" bIns="60933" anchor="t" anchorCtr="0">
            <a:noAutofit/>
          </a:bodyPr>
          <a:lstStyle/>
          <a:p>
            <a:r>
              <a:rPr lang="en-US" sz="1400">
                <a:solidFill>
                  <a:srgbClr val="000000"/>
                </a:solidFill>
                <a:latin typeface="Arial" panose="020B0604020202020204"/>
                <a:ea typeface="Arial" panose="020B0604020202020204"/>
                <a:cs typeface="Arial" panose="020B0604020202020204"/>
                <a:sym typeface="Arial" panose="020B0604020202020204"/>
              </a:rPr>
              <a:t>P2P网络隧道</a:t>
            </a:r>
            <a:endParaRPr sz="1400">
              <a:solidFill>
                <a:srgbClr val="000000"/>
              </a:solidFill>
              <a:latin typeface="Arial" panose="020B0604020202020204"/>
              <a:ea typeface="Arial" panose="020B0604020202020204"/>
              <a:cs typeface="Arial" panose="020B0604020202020204"/>
              <a:sym typeface="Arial" panose="020B0604020202020204"/>
            </a:endParaRPr>
          </a:p>
        </p:txBody>
      </p:sp>
      <p:sp>
        <p:nvSpPr>
          <p:cNvPr id="58" name="Google Shape;384;p33">
            <a:extLst>
              <a:ext uri="{FF2B5EF4-FFF2-40B4-BE49-F238E27FC236}">
                <a16:creationId xmlns:a16="http://schemas.microsoft.com/office/drawing/2014/main" id="{F3B8414D-196A-5143-B711-3A0B1161EC3D}"/>
              </a:ext>
            </a:extLst>
          </p:cNvPr>
          <p:cNvSpPr/>
          <p:nvPr/>
        </p:nvSpPr>
        <p:spPr>
          <a:xfrm>
            <a:off x="7518289" y="3724263"/>
            <a:ext cx="1129969" cy="617916"/>
          </a:xfrm>
          <a:prstGeom prst="roundRect">
            <a:avLst>
              <a:gd name="adj" fmla="val 16667"/>
            </a:avLst>
          </a:prstGeom>
          <a:solidFill>
            <a:srgbClr val="00B050"/>
          </a:solidFill>
          <a:ln w="25400" cap="flat" cmpd="sng">
            <a:solidFill>
              <a:schemeClr val="lt1"/>
            </a:solidFill>
            <a:prstDash val="dot"/>
            <a:round/>
            <a:headEnd type="none" w="sm" len="sm"/>
            <a:tailEnd type="none" w="sm" len="sm"/>
          </a:ln>
        </p:spPr>
        <p:txBody>
          <a:bodyPr spcFirstLastPara="1" wrap="square" lIns="121900" tIns="60933" rIns="121900" bIns="60933" anchor="ctr" anchorCtr="0">
            <a:noAutofit/>
          </a:bodyPr>
          <a:lstStyle/>
          <a:p>
            <a:pPr algn="ctr"/>
            <a:r>
              <a:rPr lang="en-US" sz="1600" b="1">
                <a:solidFill>
                  <a:schemeClr val="lt1"/>
                </a:solidFill>
                <a:latin typeface="Arial" panose="020B0604020202020204"/>
                <a:ea typeface="Arial" panose="020B0604020202020204"/>
                <a:cs typeface="Arial" panose="020B0604020202020204"/>
                <a:sym typeface="Arial" panose="020B0604020202020204"/>
              </a:rPr>
              <a:t>Network</a:t>
            </a:r>
          </a:p>
        </p:txBody>
      </p:sp>
      <p:sp>
        <p:nvSpPr>
          <p:cNvPr id="59" name="Google Shape;385;p33">
            <a:extLst>
              <a:ext uri="{FF2B5EF4-FFF2-40B4-BE49-F238E27FC236}">
                <a16:creationId xmlns:a16="http://schemas.microsoft.com/office/drawing/2014/main" id="{A6CE1075-869C-A34D-BEDD-B55F4D66A9EC}"/>
              </a:ext>
            </a:extLst>
          </p:cNvPr>
          <p:cNvSpPr txBox="1"/>
          <p:nvPr/>
        </p:nvSpPr>
        <p:spPr>
          <a:xfrm>
            <a:off x="7583472" y="4385428"/>
            <a:ext cx="999600" cy="338400"/>
          </a:xfrm>
          <a:prstGeom prst="rect">
            <a:avLst/>
          </a:prstGeom>
          <a:noFill/>
          <a:ln>
            <a:noFill/>
          </a:ln>
        </p:spPr>
        <p:txBody>
          <a:bodyPr spcFirstLastPara="1" wrap="square" lIns="121900" tIns="60933" rIns="121900" bIns="60933" anchor="t" anchorCtr="0">
            <a:noAutofit/>
          </a:bodyPr>
          <a:lstStyle/>
          <a:p>
            <a:r>
              <a:rPr lang="en-US" sz="1400">
                <a:solidFill>
                  <a:srgbClr val="000000"/>
                </a:solidFill>
                <a:latin typeface="Arial" panose="020B0604020202020204"/>
                <a:ea typeface="Arial" panose="020B0604020202020204"/>
                <a:cs typeface="Arial" panose="020B0604020202020204"/>
                <a:sym typeface="Arial" panose="020B0604020202020204"/>
              </a:rPr>
              <a:t>DC网络</a:t>
            </a:r>
            <a:endParaRPr sz="1400">
              <a:solidFill>
                <a:srgbClr val="000000"/>
              </a:solidFill>
              <a:latin typeface="Arial" panose="020B0604020202020204"/>
              <a:ea typeface="Arial" panose="020B0604020202020204"/>
              <a:cs typeface="Arial" panose="020B0604020202020204"/>
              <a:sym typeface="Arial" panose="020B0604020202020204"/>
            </a:endParaRPr>
          </a:p>
        </p:txBody>
      </p:sp>
      <p:sp>
        <p:nvSpPr>
          <p:cNvPr id="60" name="Google Shape;386;p33">
            <a:extLst>
              <a:ext uri="{FF2B5EF4-FFF2-40B4-BE49-F238E27FC236}">
                <a16:creationId xmlns:a16="http://schemas.microsoft.com/office/drawing/2014/main" id="{4BBE6B42-9281-A34D-BF94-A7C4527FB7CF}"/>
              </a:ext>
            </a:extLst>
          </p:cNvPr>
          <p:cNvSpPr/>
          <p:nvPr/>
        </p:nvSpPr>
        <p:spPr>
          <a:xfrm>
            <a:off x="8838140" y="3733592"/>
            <a:ext cx="1095041" cy="617916"/>
          </a:xfrm>
          <a:prstGeom prst="roundRect">
            <a:avLst>
              <a:gd name="adj" fmla="val 16667"/>
            </a:avLst>
          </a:prstGeom>
          <a:solidFill>
            <a:srgbClr val="00B050"/>
          </a:solidFill>
          <a:ln w="25400" cap="flat" cmpd="sng">
            <a:solidFill>
              <a:schemeClr val="lt1"/>
            </a:solidFill>
            <a:prstDash val="dot"/>
            <a:round/>
            <a:headEnd type="none" w="sm" len="sm"/>
            <a:tailEnd type="none" w="sm" len="sm"/>
          </a:ln>
        </p:spPr>
        <p:txBody>
          <a:bodyPr spcFirstLastPara="1" wrap="square" lIns="121900" tIns="60933" rIns="121900" bIns="60933" anchor="ctr" anchorCtr="0">
            <a:noAutofit/>
          </a:bodyPr>
          <a:lstStyle/>
          <a:p>
            <a:pPr algn="ctr"/>
            <a:r>
              <a:rPr lang="en-US" sz="1600" b="1">
                <a:solidFill>
                  <a:schemeClr val="lt1"/>
                </a:solidFill>
                <a:latin typeface="Arial" panose="020B0604020202020204"/>
                <a:ea typeface="Arial" panose="020B0604020202020204"/>
                <a:cs typeface="Arial" panose="020B0604020202020204"/>
                <a:sym typeface="Arial" panose="020B0604020202020204"/>
              </a:rPr>
              <a:t>Agent</a:t>
            </a:r>
          </a:p>
        </p:txBody>
      </p:sp>
      <p:sp>
        <p:nvSpPr>
          <p:cNvPr id="61" name="Google Shape;387;p33">
            <a:extLst>
              <a:ext uri="{FF2B5EF4-FFF2-40B4-BE49-F238E27FC236}">
                <a16:creationId xmlns:a16="http://schemas.microsoft.com/office/drawing/2014/main" id="{1668F0D5-41E1-FA46-9031-1CC9D046DDE9}"/>
              </a:ext>
            </a:extLst>
          </p:cNvPr>
          <p:cNvSpPr txBox="1"/>
          <p:nvPr/>
        </p:nvSpPr>
        <p:spPr>
          <a:xfrm>
            <a:off x="8915405" y="4342178"/>
            <a:ext cx="964367" cy="338555"/>
          </a:xfrm>
          <a:prstGeom prst="rect">
            <a:avLst/>
          </a:prstGeom>
          <a:noFill/>
          <a:ln>
            <a:noFill/>
          </a:ln>
        </p:spPr>
        <p:txBody>
          <a:bodyPr spcFirstLastPara="1" wrap="square" lIns="121900" tIns="60933" rIns="121900" bIns="60933" anchor="t" anchorCtr="0">
            <a:noAutofit/>
          </a:bodyPr>
          <a:lstStyle/>
          <a:p>
            <a:r>
              <a:rPr lang="en-US" sz="1400">
                <a:solidFill>
                  <a:srgbClr val="000000"/>
                </a:solidFill>
                <a:latin typeface="Arial" panose="020B0604020202020204"/>
                <a:ea typeface="Arial" panose="020B0604020202020204"/>
                <a:cs typeface="Arial" panose="020B0604020202020204"/>
                <a:sym typeface="Arial" panose="020B0604020202020204"/>
              </a:rPr>
              <a:t>命令代理</a:t>
            </a:r>
            <a:endParaRPr sz="1400">
              <a:solidFill>
                <a:srgbClr val="000000"/>
              </a:solidFill>
              <a:latin typeface="Arial" panose="020B0604020202020204"/>
              <a:ea typeface="Arial" panose="020B0604020202020204"/>
              <a:cs typeface="Arial" panose="020B0604020202020204"/>
              <a:sym typeface="Arial" panose="020B0604020202020204"/>
            </a:endParaRPr>
          </a:p>
        </p:txBody>
      </p:sp>
      <p:sp>
        <p:nvSpPr>
          <p:cNvPr id="62" name="Google Shape;388;p33">
            <a:extLst>
              <a:ext uri="{FF2B5EF4-FFF2-40B4-BE49-F238E27FC236}">
                <a16:creationId xmlns:a16="http://schemas.microsoft.com/office/drawing/2014/main" id="{E469CA39-4E49-1F46-A769-1F88E9D38729}"/>
              </a:ext>
            </a:extLst>
          </p:cNvPr>
          <p:cNvSpPr/>
          <p:nvPr/>
        </p:nvSpPr>
        <p:spPr>
          <a:xfrm>
            <a:off x="4784544" y="2345699"/>
            <a:ext cx="902945" cy="678612"/>
          </a:xfrm>
          <a:prstGeom prst="roundRect">
            <a:avLst>
              <a:gd name="adj" fmla="val 16667"/>
            </a:avLst>
          </a:prstGeom>
          <a:solidFill>
            <a:srgbClr val="00B050"/>
          </a:solidFill>
          <a:ln w="25400" cap="flat" cmpd="sng">
            <a:solidFill>
              <a:schemeClr val="lt1"/>
            </a:solidFill>
            <a:prstDash val="solid"/>
            <a:round/>
            <a:headEnd type="none" w="sm" len="sm"/>
            <a:tailEnd type="none" w="sm" len="sm"/>
          </a:ln>
        </p:spPr>
        <p:txBody>
          <a:bodyPr spcFirstLastPara="1" wrap="square" lIns="121900" tIns="60933" rIns="121900" bIns="60933" anchor="ctr" anchorCtr="0">
            <a:noAutofit/>
          </a:bodyPr>
          <a:lstStyle/>
          <a:p>
            <a:pPr algn="ctr"/>
            <a:r>
              <a:rPr lang="en-US" sz="1600" b="1">
                <a:solidFill>
                  <a:schemeClr val="lt1"/>
                </a:solidFill>
                <a:latin typeface="Arial" panose="020B0604020202020204"/>
                <a:ea typeface="Arial" panose="020B0604020202020204"/>
                <a:cs typeface="Arial" panose="020B0604020202020204"/>
                <a:sym typeface="Arial" panose="020B0604020202020204"/>
              </a:rPr>
              <a:t>Web</a:t>
            </a:r>
          </a:p>
        </p:txBody>
      </p:sp>
      <p:sp>
        <p:nvSpPr>
          <p:cNvPr id="63" name="Google Shape;389;p33">
            <a:extLst>
              <a:ext uri="{FF2B5EF4-FFF2-40B4-BE49-F238E27FC236}">
                <a16:creationId xmlns:a16="http://schemas.microsoft.com/office/drawing/2014/main" id="{945232B7-DCEC-7D4F-B472-31BDD6CFEC38}"/>
              </a:ext>
            </a:extLst>
          </p:cNvPr>
          <p:cNvSpPr txBox="1"/>
          <p:nvPr/>
        </p:nvSpPr>
        <p:spPr>
          <a:xfrm>
            <a:off x="4795089" y="3088702"/>
            <a:ext cx="981572" cy="328295"/>
          </a:xfrm>
          <a:prstGeom prst="rect">
            <a:avLst/>
          </a:prstGeom>
          <a:noFill/>
          <a:ln>
            <a:noFill/>
          </a:ln>
        </p:spPr>
        <p:txBody>
          <a:bodyPr spcFirstLastPara="1" wrap="square" lIns="121900" tIns="60933" rIns="121900" bIns="60933" anchor="t" anchorCtr="0">
            <a:noAutofit/>
          </a:bodyPr>
          <a:lstStyle/>
          <a:p>
            <a:r>
              <a:rPr lang="en-US" sz="1333">
                <a:solidFill>
                  <a:srgbClr val="000000"/>
                </a:solidFill>
                <a:latin typeface="Arial" panose="020B0604020202020204"/>
                <a:ea typeface="Arial" panose="020B0604020202020204"/>
                <a:cs typeface="Arial" panose="020B0604020202020204"/>
                <a:sym typeface="Arial" panose="020B0604020202020204"/>
              </a:rPr>
              <a:t>Web服务</a:t>
            </a:r>
            <a:endParaRPr sz="1333">
              <a:solidFill>
                <a:srgbClr val="000000"/>
              </a:solidFill>
              <a:latin typeface="Arial" panose="020B0604020202020204"/>
              <a:ea typeface="Arial" panose="020B0604020202020204"/>
              <a:cs typeface="Arial" panose="020B0604020202020204"/>
              <a:sym typeface="Arial" panose="020B0604020202020204"/>
            </a:endParaRPr>
          </a:p>
        </p:txBody>
      </p:sp>
      <p:sp>
        <p:nvSpPr>
          <p:cNvPr id="64" name="Google Shape;390;p33">
            <a:extLst>
              <a:ext uri="{FF2B5EF4-FFF2-40B4-BE49-F238E27FC236}">
                <a16:creationId xmlns:a16="http://schemas.microsoft.com/office/drawing/2014/main" id="{28C2F6C9-8783-024A-8018-9A8B8380CFE8}"/>
              </a:ext>
            </a:extLst>
          </p:cNvPr>
          <p:cNvSpPr/>
          <p:nvPr/>
        </p:nvSpPr>
        <p:spPr>
          <a:xfrm>
            <a:off x="3753398" y="3493735"/>
            <a:ext cx="953037" cy="678612"/>
          </a:xfrm>
          <a:prstGeom prst="roundRect">
            <a:avLst>
              <a:gd name="adj" fmla="val 16667"/>
            </a:avLst>
          </a:prstGeom>
          <a:solidFill>
            <a:srgbClr val="00B050"/>
          </a:solidFill>
          <a:ln w="25400" cap="flat" cmpd="sng">
            <a:solidFill>
              <a:schemeClr val="lt1"/>
            </a:solidFill>
            <a:prstDash val="solid"/>
            <a:round/>
            <a:headEnd type="none" w="sm" len="sm"/>
            <a:tailEnd type="none" w="sm" len="sm"/>
          </a:ln>
        </p:spPr>
        <p:txBody>
          <a:bodyPr spcFirstLastPara="1" wrap="square" lIns="121900" tIns="60933" rIns="121900" bIns="60933" anchor="ctr" anchorCtr="0">
            <a:noAutofit/>
          </a:bodyPr>
          <a:lstStyle/>
          <a:p>
            <a:pPr algn="ctr"/>
            <a:r>
              <a:rPr lang="en-US" sz="1600" b="1">
                <a:solidFill>
                  <a:schemeClr val="lt1"/>
                </a:solidFill>
                <a:latin typeface="Arial" panose="020B0604020202020204"/>
                <a:ea typeface="Arial" panose="020B0604020202020204"/>
                <a:cs typeface="Arial" panose="020B0604020202020204"/>
                <a:sym typeface="Arial" panose="020B0604020202020204"/>
              </a:rPr>
              <a:t>Proxy</a:t>
            </a:r>
          </a:p>
        </p:txBody>
      </p:sp>
      <p:sp>
        <p:nvSpPr>
          <p:cNvPr id="65" name="Google Shape;391;p33">
            <a:extLst>
              <a:ext uri="{FF2B5EF4-FFF2-40B4-BE49-F238E27FC236}">
                <a16:creationId xmlns:a16="http://schemas.microsoft.com/office/drawing/2014/main" id="{36379668-C9CA-CC46-9D79-39A272E85A70}"/>
              </a:ext>
            </a:extLst>
          </p:cNvPr>
          <p:cNvSpPr txBox="1"/>
          <p:nvPr/>
        </p:nvSpPr>
        <p:spPr>
          <a:xfrm>
            <a:off x="3848552" y="4137978"/>
            <a:ext cx="930169" cy="328295"/>
          </a:xfrm>
          <a:prstGeom prst="rect">
            <a:avLst/>
          </a:prstGeom>
          <a:noFill/>
          <a:ln>
            <a:noFill/>
          </a:ln>
        </p:spPr>
        <p:txBody>
          <a:bodyPr spcFirstLastPara="1" wrap="square" lIns="121900" tIns="60933" rIns="121900" bIns="60933" anchor="t" anchorCtr="0">
            <a:noAutofit/>
          </a:bodyPr>
          <a:lstStyle/>
          <a:p>
            <a:r>
              <a:rPr lang="en-US" sz="1333">
                <a:solidFill>
                  <a:srgbClr val="000000"/>
                </a:solidFill>
                <a:latin typeface="Arial" panose="020B0604020202020204"/>
                <a:ea typeface="Arial" panose="020B0604020202020204"/>
                <a:cs typeface="Arial" panose="020B0604020202020204"/>
                <a:sym typeface="Arial" panose="020B0604020202020204"/>
              </a:rPr>
              <a:t>异构代理</a:t>
            </a:r>
            <a:endParaRPr sz="1333">
              <a:solidFill>
                <a:srgbClr val="000000"/>
              </a:solidFill>
              <a:latin typeface="Arial" panose="020B0604020202020204"/>
              <a:ea typeface="Arial" panose="020B0604020202020204"/>
              <a:cs typeface="Arial" panose="020B0604020202020204"/>
              <a:sym typeface="Arial" panose="020B0604020202020204"/>
            </a:endParaRPr>
          </a:p>
        </p:txBody>
      </p:sp>
    </p:spTree>
    <p:extLst>
      <p:ext uri="{BB962C8B-B14F-4D97-AF65-F5344CB8AC3E}">
        <p14:creationId xmlns:p14="http://schemas.microsoft.com/office/powerpoint/2010/main" val="39650679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CF0865F-6479-2147-993A-FA1B446EDB37}"/>
              </a:ext>
            </a:extLst>
          </p:cNvPr>
          <p:cNvSpPr>
            <a:spLocks noGrp="1"/>
          </p:cNvSpPr>
          <p:nvPr>
            <p:ph type="title"/>
          </p:nvPr>
        </p:nvSpPr>
        <p:spPr>
          <a:xfrm>
            <a:off x="373952" y="17377"/>
            <a:ext cx="6214055" cy="1208868"/>
          </a:xfrm>
        </p:spPr>
        <p:txBody>
          <a:bodyPr/>
          <a:lstStyle/>
          <a:p>
            <a:r>
              <a:rPr kumimoji="1" lang="en-US" altLang="zh-CN" dirty="0"/>
              <a:t>Go-Micro</a:t>
            </a:r>
            <a:endParaRPr kumimoji="1" lang="zh-CN" altLang="en-US" dirty="0"/>
          </a:p>
        </p:txBody>
      </p:sp>
      <p:sp>
        <p:nvSpPr>
          <p:cNvPr id="6" name="文本框 5">
            <a:extLst>
              <a:ext uri="{FF2B5EF4-FFF2-40B4-BE49-F238E27FC236}">
                <a16:creationId xmlns:a16="http://schemas.microsoft.com/office/drawing/2014/main" id="{B0B7FA97-6A21-1741-BEBD-9DC4AFD90F5B}"/>
              </a:ext>
            </a:extLst>
          </p:cNvPr>
          <p:cNvSpPr txBox="1"/>
          <p:nvPr/>
        </p:nvSpPr>
        <p:spPr>
          <a:xfrm>
            <a:off x="9869214" y="919976"/>
            <a:ext cx="2469931" cy="369332"/>
          </a:xfrm>
          <a:prstGeom prst="rect">
            <a:avLst/>
          </a:prstGeom>
          <a:noFill/>
        </p:spPr>
        <p:txBody>
          <a:bodyPr wrap="square" rtlCol="0">
            <a:spAutoFit/>
          </a:bodyPr>
          <a:lstStyle/>
          <a:p>
            <a:pPr marL="685800" lvl="1"/>
            <a:r>
              <a:rPr kumimoji="1" lang="en-US" altLang="zh-CN" b="1" dirty="0">
                <a:solidFill>
                  <a:schemeClr val="bg1"/>
                </a:solidFill>
              </a:rPr>
              <a:t>Go-Micro</a:t>
            </a:r>
            <a:r>
              <a:rPr kumimoji="1" lang="zh-CN" altLang="en-US" b="1" dirty="0">
                <a:solidFill>
                  <a:schemeClr val="bg1"/>
                </a:solidFill>
              </a:rPr>
              <a:t>设计</a:t>
            </a:r>
            <a:endParaRPr kumimoji="1" lang="zh-CN" altLang="en-US" dirty="0">
              <a:solidFill>
                <a:schemeClr val="bg1"/>
              </a:solidFill>
            </a:endParaRPr>
          </a:p>
        </p:txBody>
      </p:sp>
      <p:sp>
        <p:nvSpPr>
          <p:cNvPr id="7" name="内容占位符 2">
            <a:extLst>
              <a:ext uri="{FF2B5EF4-FFF2-40B4-BE49-F238E27FC236}">
                <a16:creationId xmlns:a16="http://schemas.microsoft.com/office/drawing/2014/main" id="{2D904A55-1026-EC46-96F6-4DE87568BAC7}"/>
              </a:ext>
            </a:extLst>
          </p:cNvPr>
          <p:cNvSpPr txBox="1">
            <a:spLocks/>
          </p:cNvSpPr>
          <p:nvPr/>
        </p:nvSpPr>
        <p:spPr>
          <a:xfrm>
            <a:off x="478310" y="1125662"/>
            <a:ext cx="4799184" cy="2551135"/>
          </a:xfrm>
          <a:prstGeom prst="rect">
            <a:avLst/>
          </a:prstGeom>
        </p:spPr>
        <p:txBody>
          <a:bodyPr vert="horz" lIns="0" tIns="0" rIns="0" bIns="0" rtlCol="0">
            <a:normAutofit/>
          </a:bodyPr>
          <a:lstStyle>
            <a:lvl1pPr marL="0" indent="0" algn="l" defTabSz="914400" rtl="0" eaLnBrk="1" latinLnBrk="0" hangingPunct="1">
              <a:lnSpc>
                <a:spcPct val="130000"/>
              </a:lnSpc>
              <a:spcBef>
                <a:spcPts val="500"/>
              </a:spcBef>
              <a:spcAft>
                <a:spcPts val="1000"/>
              </a:spcAft>
              <a:buFont typeface="Arial" panose="020B0604020202020204" pitchFamily="34" charset="0"/>
              <a:buNone/>
              <a:defRPr sz="16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1pPr>
            <a:lvl2pPr marL="685800" indent="-228600" algn="l" defTabSz="914400" rtl="0" eaLnBrk="1" latinLnBrk="0" hangingPunct="1">
              <a:lnSpc>
                <a:spcPct val="130000"/>
              </a:lnSpc>
              <a:spcBef>
                <a:spcPts val="500"/>
              </a:spcBef>
              <a:spcAft>
                <a:spcPts val="1000"/>
              </a:spcAft>
              <a:buFont typeface="Arial" panose="020B0604020202020204" pitchFamily="34" charset="0"/>
              <a:buChar char="•"/>
              <a:defRPr sz="14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2pPr>
            <a:lvl3pPr marL="1143000" indent="-228600" algn="l" defTabSz="914400" rtl="0" eaLnBrk="1" latinLnBrk="0" hangingPunct="1">
              <a:lnSpc>
                <a:spcPct val="130000"/>
              </a:lnSpc>
              <a:spcBef>
                <a:spcPct val="30000"/>
              </a:spcBef>
              <a:spcAft>
                <a:spcPts val="1000"/>
              </a:spcAft>
              <a:buFont typeface="Arial" panose="020B0604020202020204" pitchFamily="34" charset="0"/>
              <a:buChar char="•"/>
              <a:defRPr sz="12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3pPr>
            <a:lvl4pPr marL="1600200" indent="-228600" algn="l" defTabSz="914400" rtl="0" eaLnBrk="1" latinLnBrk="0" hangingPunct="1">
              <a:lnSpc>
                <a:spcPct val="130000"/>
              </a:lnSpc>
              <a:spcBef>
                <a:spcPct val="30000"/>
              </a:spcBef>
              <a:spcAft>
                <a:spcPts val="1000"/>
              </a:spcAft>
              <a:buFont typeface="Arial" panose="020B0604020202020204" pitchFamily="34" charset="0"/>
              <a:buChar char="•"/>
              <a:defRPr sz="11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4pPr>
            <a:lvl5pPr marL="2057400" indent="-228600" algn="l" defTabSz="914400" rtl="0" eaLnBrk="1" latinLnBrk="0" hangingPunct="1">
              <a:lnSpc>
                <a:spcPct val="130000"/>
              </a:lnSpc>
              <a:spcBef>
                <a:spcPct val="30000"/>
              </a:spcBef>
              <a:spcAft>
                <a:spcPts val="1000"/>
              </a:spcAft>
              <a:buFont typeface="Arial" panose="020B0604020202020204" pitchFamily="34" charset="0"/>
              <a:buChar char="•"/>
              <a:defRPr sz="11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AutoNum type="arabicPeriod"/>
            </a:pPr>
            <a:endParaRPr kumimoji="1" lang="en-US" altLang="zh-CN" dirty="0">
              <a:solidFill>
                <a:schemeClr val="tx1"/>
              </a:solidFill>
              <a:sym typeface="Courier New" panose="02070309020205020404"/>
            </a:endParaRPr>
          </a:p>
          <a:p>
            <a:pPr marL="342900" indent="-342900">
              <a:buFont typeface="Arial" panose="020B0604020202020204" pitchFamily="34" charset="0"/>
              <a:buAutoNum type="arabicPeriod"/>
            </a:pPr>
            <a:r>
              <a:rPr kumimoji="1" lang="en-US" altLang="zh-CN" dirty="0">
                <a:solidFill>
                  <a:schemeClr val="tx1"/>
                </a:solidFill>
                <a:sym typeface="Courier New" panose="02070309020205020404"/>
              </a:rPr>
              <a:t>Go-Micro</a:t>
            </a:r>
            <a:r>
              <a:rPr kumimoji="1" lang="zh-CN" altLang="en-US" dirty="0">
                <a:solidFill>
                  <a:schemeClr val="tx1"/>
                </a:solidFill>
                <a:sym typeface="Courier New" panose="02070309020205020404"/>
              </a:rPr>
              <a:t> 框架设计</a:t>
            </a:r>
            <a:endParaRPr kumimoji="1" lang="en-US" altLang="zh-CN" dirty="0">
              <a:solidFill>
                <a:schemeClr val="tx1"/>
              </a:solidFill>
              <a:sym typeface="Courier New" panose="02070309020205020404"/>
            </a:endParaRPr>
          </a:p>
          <a:p>
            <a:pPr marL="342900" indent="-342900">
              <a:buFont typeface="Arial" panose="020B0604020202020204" pitchFamily="34" charset="0"/>
              <a:buAutoNum type="arabicPeriod"/>
            </a:pPr>
            <a:r>
              <a:rPr kumimoji="1" lang="en-US" altLang="zh-CN" b="1" dirty="0">
                <a:solidFill>
                  <a:srgbClr val="0070C0"/>
                </a:solidFill>
                <a:sym typeface="Courier New" panose="02070309020205020404"/>
              </a:rPr>
              <a:t>Go-Micro</a:t>
            </a:r>
            <a:r>
              <a:rPr kumimoji="1" lang="zh-CN" altLang="en-US" b="1" dirty="0">
                <a:solidFill>
                  <a:srgbClr val="0070C0"/>
                </a:solidFill>
                <a:sym typeface="Courier New" panose="02070309020205020404"/>
              </a:rPr>
              <a:t> 组件介绍</a:t>
            </a:r>
            <a:endParaRPr kumimoji="1" lang="en-US" altLang="zh-CN" b="1" dirty="0">
              <a:solidFill>
                <a:srgbClr val="0070C0"/>
              </a:solidFill>
              <a:sym typeface="Courier New" panose="02070309020205020404"/>
            </a:endParaRPr>
          </a:p>
          <a:p>
            <a:pPr marL="342900" indent="-342900">
              <a:buFont typeface="Arial" panose="020B0604020202020204" pitchFamily="34" charset="0"/>
              <a:buAutoNum type="arabicPeriod"/>
            </a:pPr>
            <a:r>
              <a:rPr kumimoji="1" lang="en-US" altLang="zh-CN" dirty="0">
                <a:solidFill>
                  <a:schemeClr val="tx1"/>
                </a:solidFill>
                <a:sym typeface="Courier New" panose="02070309020205020404"/>
              </a:rPr>
              <a:t>Go-Micro</a:t>
            </a:r>
            <a:r>
              <a:rPr kumimoji="1" lang="zh-CN" altLang="en-US" dirty="0">
                <a:solidFill>
                  <a:schemeClr val="tx1"/>
                </a:solidFill>
                <a:sym typeface="Courier New" panose="02070309020205020404"/>
              </a:rPr>
              <a:t> 插件化原理</a:t>
            </a:r>
            <a:endParaRPr kumimoji="1" lang="en-US" altLang="zh-CN" dirty="0">
              <a:solidFill>
                <a:schemeClr val="tx1"/>
              </a:solidFill>
              <a:sym typeface="Courier New" panose="02070309020205020404"/>
            </a:endParaRPr>
          </a:p>
          <a:p>
            <a:pPr marL="342900" indent="-342900">
              <a:buFont typeface="Arial" panose="020B0604020202020204" pitchFamily="34" charset="0"/>
              <a:buAutoNum type="arabicPeriod"/>
            </a:pPr>
            <a:endParaRPr kumimoji="1" lang="en-US" altLang="zh-CN" dirty="0">
              <a:solidFill>
                <a:schemeClr val="tx1"/>
              </a:solidFill>
              <a:sym typeface="Courier New" panose="02070309020205020404"/>
            </a:endParaRPr>
          </a:p>
        </p:txBody>
      </p:sp>
    </p:spTree>
    <p:extLst>
      <p:ext uri="{BB962C8B-B14F-4D97-AF65-F5344CB8AC3E}">
        <p14:creationId xmlns:p14="http://schemas.microsoft.com/office/powerpoint/2010/main" val="28228787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CF65384D-8157-4840-A632-978BEDA85BCE}"/>
              </a:ext>
            </a:extLst>
          </p:cNvPr>
          <p:cNvSpPr>
            <a:spLocks noGrp="1"/>
          </p:cNvSpPr>
          <p:nvPr>
            <p:ph idx="1"/>
          </p:nvPr>
        </p:nvSpPr>
        <p:spPr>
          <a:xfrm>
            <a:off x="540296" y="2428119"/>
            <a:ext cx="9924534" cy="1579438"/>
          </a:xfrm>
        </p:spPr>
        <p:txBody>
          <a:bodyPr/>
          <a:lstStyle/>
          <a:p>
            <a:pPr marL="342900" indent="-342900">
              <a:buAutoNum type="arabicPeriod"/>
            </a:pPr>
            <a:r>
              <a:rPr kumimoji="1" lang="zh-CN" altLang="en-US" dirty="0"/>
              <a:t>下载</a:t>
            </a:r>
            <a:r>
              <a:rPr kumimoji="1" lang="en-US" altLang="zh-CN" dirty="0"/>
              <a:t>Go</a:t>
            </a:r>
            <a:r>
              <a:rPr kumimoji="1" lang="zh-CN" altLang="en-US" dirty="0"/>
              <a:t>语言程序包</a:t>
            </a:r>
            <a:endParaRPr kumimoji="1" lang="en-US" altLang="zh-CN" dirty="0"/>
          </a:p>
          <a:p>
            <a:pPr marL="342900" indent="-342900">
              <a:buAutoNum type="arabicPeriod"/>
            </a:pPr>
            <a:r>
              <a:rPr kumimoji="1" lang="zh-CN" altLang="en-US" dirty="0"/>
              <a:t>配置开发环境</a:t>
            </a:r>
            <a:endParaRPr kumimoji="1" lang="en-US" altLang="zh-CN" dirty="0"/>
          </a:p>
          <a:p>
            <a:pPr marL="342900" indent="-342900">
              <a:buAutoNum type="arabicPeriod"/>
            </a:pPr>
            <a:r>
              <a:rPr kumimoji="1" lang="zh-CN" altLang="en-US" dirty="0"/>
              <a:t>了解模块管理管理工具：</a:t>
            </a:r>
            <a:r>
              <a:rPr kumimoji="1" lang="en-US" altLang="zh-CN" dirty="0"/>
              <a:t>go</a:t>
            </a:r>
            <a:r>
              <a:rPr kumimoji="1" lang="zh-CN" altLang="en-US" dirty="0"/>
              <a:t> </a:t>
            </a:r>
            <a:r>
              <a:rPr kumimoji="1" lang="en-US" altLang="zh-CN" dirty="0"/>
              <a:t>mod</a:t>
            </a:r>
          </a:p>
        </p:txBody>
      </p:sp>
      <p:sp>
        <p:nvSpPr>
          <p:cNvPr id="4" name="标题 1">
            <a:extLst>
              <a:ext uri="{FF2B5EF4-FFF2-40B4-BE49-F238E27FC236}">
                <a16:creationId xmlns:a16="http://schemas.microsoft.com/office/drawing/2014/main" id="{EC31CCD4-4FB6-814F-B629-556B02DEA54E}"/>
              </a:ext>
            </a:extLst>
          </p:cNvPr>
          <p:cNvSpPr>
            <a:spLocks noGrp="1"/>
          </p:cNvSpPr>
          <p:nvPr>
            <p:ph type="title"/>
          </p:nvPr>
        </p:nvSpPr>
        <p:spPr>
          <a:xfrm>
            <a:off x="604434" y="0"/>
            <a:ext cx="4894323" cy="1208868"/>
          </a:xfrm>
        </p:spPr>
        <p:txBody>
          <a:bodyPr/>
          <a:lstStyle/>
          <a:p>
            <a:r>
              <a:rPr kumimoji="1" lang="en-US" altLang="zh-CN" dirty="0"/>
              <a:t>Go</a:t>
            </a:r>
            <a:r>
              <a:rPr kumimoji="1" lang="zh-CN" altLang="en-US" dirty="0"/>
              <a:t> 简要入门</a:t>
            </a:r>
          </a:p>
        </p:txBody>
      </p:sp>
      <p:sp>
        <p:nvSpPr>
          <p:cNvPr id="5" name="文本框 4">
            <a:extLst>
              <a:ext uri="{FF2B5EF4-FFF2-40B4-BE49-F238E27FC236}">
                <a16:creationId xmlns:a16="http://schemas.microsoft.com/office/drawing/2014/main" id="{8CE28C50-8EB7-B943-BE4C-624B58511C64}"/>
              </a:ext>
            </a:extLst>
          </p:cNvPr>
          <p:cNvSpPr txBox="1"/>
          <p:nvPr/>
        </p:nvSpPr>
        <p:spPr>
          <a:xfrm>
            <a:off x="10416746" y="839536"/>
            <a:ext cx="1556836" cy="369332"/>
          </a:xfrm>
          <a:prstGeom prst="rect">
            <a:avLst/>
          </a:prstGeom>
          <a:noFill/>
        </p:spPr>
        <p:txBody>
          <a:bodyPr wrap="none" rtlCol="0">
            <a:spAutoFit/>
          </a:bodyPr>
          <a:lstStyle/>
          <a:p>
            <a:r>
              <a:rPr kumimoji="1" lang="zh-CN" altLang="en-US" dirty="0">
                <a:solidFill>
                  <a:schemeClr val="bg1"/>
                </a:solidFill>
              </a:rPr>
              <a:t>配置开发环境</a:t>
            </a:r>
          </a:p>
        </p:txBody>
      </p:sp>
      <p:sp>
        <p:nvSpPr>
          <p:cNvPr id="2" name="矩形 1">
            <a:extLst>
              <a:ext uri="{FF2B5EF4-FFF2-40B4-BE49-F238E27FC236}">
                <a16:creationId xmlns:a16="http://schemas.microsoft.com/office/drawing/2014/main" id="{A9D69D1B-F75A-C142-B89B-E7319F0E6016}"/>
              </a:ext>
            </a:extLst>
          </p:cNvPr>
          <p:cNvSpPr/>
          <p:nvPr/>
        </p:nvSpPr>
        <p:spPr>
          <a:xfrm>
            <a:off x="525412" y="1704622"/>
            <a:ext cx="4544834" cy="369332"/>
          </a:xfrm>
          <a:prstGeom prst="rect">
            <a:avLst/>
          </a:prstGeom>
        </p:spPr>
        <p:txBody>
          <a:bodyPr wrap="none">
            <a:spAutoFit/>
          </a:bodyPr>
          <a:lstStyle/>
          <a:p>
            <a:r>
              <a:rPr kumimoji="1" lang="zh-CN" altLang="en-US" dirty="0"/>
              <a:t>时间有限，以下操作需要同学们去实操学习</a:t>
            </a:r>
          </a:p>
        </p:txBody>
      </p:sp>
    </p:spTree>
    <p:extLst>
      <p:ext uri="{BB962C8B-B14F-4D97-AF65-F5344CB8AC3E}">
        <p14:creationId xmlns:p14="http://schemas.microsoft.com/office/powerpoint/2010/main" val="107139694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310;p32">
            <a:extLst>
              <a:ext uri="{FF2B5EF4-FFF2-40B4-BE49-F238E27FC236}">
                <a16:creationId xmlns:a16="http://schemas.microsoft.com/office/drawing/2014/main" id="{0620A04E-EAF3-304E-94B6-AD1B17060973}"/>
              </a:ext>
            </a:extLst>
          </p:cNvPr>
          <p:cNvSpPr txBox="1">
            <a:spLocks noGrp="1"/>
          </p:cNvSpPr>
          <p:nvPr>
            <p:ph type="sldNum" idx="12"/>
          </p:nvPr>
        </p:nvSpPr>
        <p:spPr>
          <a:xfrm>
            <a:off x="223977" y="6147405"/>
            <a:ext cx="731600" cy="524800"/>
          </a:xfrm>
          <a:prstGeom prst="rect">
            <a:avLst/>
          </a:prstGeom>
          <a:noFill/>
          <a:ln>
            <a:noFill/>
          </a:ln>
        </p:spPr>
        <p:txBody>
          <a:bodyPr spcFirstLastPara="1" vert="horz" wrap="square" lIns="121900" tIns="121900" rIns="121900" bIns="121900" rtlCol="0" anchor="ctr" anchorCtr="0">
            <a:noAutofit/>
          </a:bodyPr>
          <a:lstStyle/>
          <a:p>
            <a:fld id="{00000000-1234-1234-1234-123412341234}" type="slidenum">
              <a:rPr lang="en-US"/>
              <a:pPr/>
              <a:t>50</a:t>
            </a:fld>
            <a:endParaRPr lang="en-US"/>
          </a:p>
        </p:txBody>
      </p:sp>
      <p:sp>
        <p:nvSpPr>
          <p:cNvPr id="6" name="Google Shape;311;p32">
            <a:extLst>
              <a:ext uri="{FF2B5EF4-FFF2-40B4-BE49-F238E27FC236}">
                <a16:creationId xmlns:a16="http://schemas.microsoft.com/office/drawing/2014/main" id="{4DC00F77-E545-0247-A1BC-1FDC61DB0AF1}"/>
              </a:ext>
            </a:extLst>
          </p:cNvPr>
          <p:cNvSpPr/>
          <p:nvPr/>
        </p:nvSpPr>
        <p:spPr>
          <a:xfrm>
            <a:off x="4748628" y="4518557"/>
            <a:ext cx="936435" cy="517793"/>
          </a:xfrm>
          <a:prstGeom prst="rect">
            <a:avLst/>
          </a:prstGeom>
          <a:solidFill>
            <a:srgbClr val="805AFF"/>
          </a:solidFill>
          <a:ln w="25400" cap="flat" cmpd="sng">
            <a:solidFill>
              <a:schemeClr val="lt1"/>
            </a:solidFill>
            <a:prstDash val="solid"/>
            <a:round/>
            <a:headEnd type="none" w="sm" len="sm"/>
            <a:tailEnd type="none" w="sm" len="sm"/>
          </a:ln>
        </p:spPr>
        <p:txBody>
          <a:bodyPr spcFirstLastPara="1" wrap="square" lIns="91433" tIns="45700" rIns="91433" bIns="45700" anchor="ctr" anchorCtr="0">
            <a:noAutofit/>
          </a:bodyPr>
          <a:lstStyle/>
          <a:p>
            <a:pPr algn="ctr"/>
            <a:r>
              <a:rPr lang="en-US">
                <a:solidFill>
                  <a:schemeClr val="lt1"/>
                </a:solidFill>
                <a:latin typeface="Arial" panose="020B0604020202020204"/>
                <a:ea typeface="Arial" panose="020B0604020202020204"/>
                <a:cs typeface="Arial" panose="020B0604020202020204"/>
                <a:sym typeface="Arial" panose="020B0604020202020204"/>
              </a:rPr>
              <a:t>Client</a:t>
            </a:r>
          </a:p>
        </p:txBody>
      </p:sp>
      <p:sp>
        <p:nvSpPr>
          <p:cNvPr id="7" name="Google Shape;312;p32">
            <a:extLst>
              <a:ext uri="{FF2B5EF4-FFF2-40B4-BE49-F238E27FC236}">
                <a16:creationId xmlns:a16="http://schemas.microsoft.com/office/drawing/2014/main" id="{7BAC1765-17D4-954B-BDA6-9622C7EBED50}"/>
              </a:ext>
            </a:extLst>
          </p:cNvPr>
          <p:cNvSpPr/>
          <p:nvPr/>
        </p:nvSpPr>
        <p:spPr>
          <a:xfrm>
            <a:off x="4744823" y="5032859"/>
            <a:ext cx="5508187" cy="517793"/>
          </a:xfrm>
          <a:prstGeom prst="rect">
            <a:avLst/>
          </a:prstGeom>
          <a:solidFill>
            <a:srgbClr val="560A30"/>
          </a:solidFill>
          <a:ln w="25400" cap="flat" cmpd="sng">
            <a:solidFill>
              <a:schemeClr val="lt1"/>
            </a:solidFill>
            <a:prstDash val="solid"/>
            <a:round/>
            <a:headEnd type="none" w="sm" len="sm"/>
            <a:tailEnd type="none" w="sm" len="sm"/>
          </a:ln>
        </p:spPr>
        <p:txBody>
          <a:bodyPr spcFirstLastPara="1" wrap="square" lIns="91433" tIns="45700" rIns="91433" bIns="45700" anchor="ctr" anchorCtr="0">
            <a:noAutofit/>
          </a:bodyPr>
          <a:lstStyle/>
          <a:p>
            <a:pPr algn="ctr"/>
            <a:r>
              <a:rPr lang="en-US" dirty="0">
                <a:solidFill>
                  <a:schemeClr val="lt1"/>
                </a:solidFill>
                <a:latin typeface="Arial" panose="020B0604020202020204"/>
                <a:ea typeface="Arial" panose="020B0604020202020204"/>
                <a:cs typeface="Arial" panose="020B0604020202020204"/>
                <a:sym typeface="Arial" panose="020B0604020202020204"/>
              </a:rPr>
              <a:t>Service</a:t>
            </a:r>
          </a:p>
        </p:txBody>
      </p:sp>
      <p:sp>
        <p:nvSpPr>
          <p:cNvPr id="8" name="Google Shape;313;p32">
            <a:extLst>
              <a:ext uri="{FF2B5EF4-FFF2-40B4-BE49-F238E27FC236}">
                <a16:creationId xmlns:a16="http://schemas.microsoft.com/office/drawing/2014/main" id="{694A7572-896A-D946-80FA-E8D89B884340}"/>
              </a:ext>
            </a:extLst>
          </p:cNvPr>
          <p:cNvSpPr/>
          <p:nvPr/>
        </p:nvSpPr>
        <p:spPr>
          <a:xfrm>
            <a:off x="9311296" y="2829013"/>
            <a:ext cx="936435" cy="417143"/>
          </a:xfrm>
          <a:prstGeom prst="rect">
            <a:avLst/>
          </a:prstGeom>
          <a:solidFill>
            <a:srgbClr val="00D4DD"/>
          </a:solidFill>
          <a:ln w="25400" cap="flat" cmpd="sng">
            <a:solidFill>
              <a:schemeClr val="lt1"/>
            </a:solidFill>
            <a:prstDash val="solid"/>
            <a:round/>
            <a:headEnd type="none" w="sm" len="sm"/>
            <a:tailEnd type="none" w="sm" len="sm"/>
          </a:ln>
        </p:spPr>
        <p:txBody>
          <a:bodyPr spcFirstLastPara="1" wrap="square" lIns="91433" tIns="45700" rIns="91433" bIns="45700" anchor="ctr" anchorCtr="0">
            <a:noAutofit/>
          </a:bodyPr>
          <a:lstStyle/>
          <a:p>
            <a:pPr algn="ctr"/>
            <a:r>
              <a:rPr lang="en-US">
                <a:solidFill>
                  <a:schemeClr val="lt1"/>
                </a:solidFill>
                <a:latin typeface="Arial" panose="020B0604020202020204"/>
                <a:ea typeface="Arial" panose="020B0604020202020204"/>
                <a:cs typeface="Arial" panose="020B0604020202020204"/>
                <a:sym typeface="Arial" panose="020B0604020202020204"/>
              </a:rPr>
              <a:t>Broker</a:t>
            </a:r>
          </a:p>
        </p:txBody>
      </p:sp>
      <p:sp>
        <p:nvSpPr>
          <p:cNvPr id="9" name="Google Shape;314;p32">
            <a:extLst>
              <a:ext uri="{FF2B5EF4-FFF2-40B4-BE49-F238E27FC236}">
                <a16:creationId xmlns:a16="http://schemas.microsoft.com/office/drawing/2014/main" id="{506FC82B-C747-6F42-B4D4-D415E88CA274}"/>
              </a:ext>
            </a:extLst>
          </p:cNvPr>
          <p:cNvSpPr/>
          <p:nvPr/>
        </p:nvSpPr>
        <p:spPr>
          <a:xfrm>
            <a:off x="9311024" y="4518556"/>
            <a:ext cx="936435" cy="517793"/>
          </a:xfrm>
          <a:prstGeom prst="rect">
            <a:avLst/>
          </a:prstGeom>
          <a:solidFill>
            <a:srgbClr val="805AFF"/>
          </a:solidFill>
          <a:ln w="25400" cap="flat" cmpd="sng">
            <a:solidFill>
              <a:schemeClr val="lt1"/>
            </a:solidFill>
            <a:prstDash val="solid"/>
            <a:round/>
            <a:headEnd type="none" w="sm" len="sm"/>
            <a:tailEnd type="none" w="sm" len="sm"/>
          </a:ln>
        </p:spPr>
        <p:txBody>
          <a:bodyPr spcFirstLastPara="1" wrap="square" lIns="91433" tIns="45700" rIns="91433" bIns="45700" anchor="ctr" anchorCtr="0">
            <a:noAutofit/>
          </a:bodyPr>
          <a:lstStyle/>
          <a:p>
            <a:pPr algn="ctr"/>
            <a:r>
              <a:rPr lang="en-US">
                <a:solidFill>
                  <a:schemeClr val="lt1"/>
                </a:solidFill>
                <a:latin typeface="Arial" panose="020B0604020202020204"/>
                <a:ea typeface="Arial" panose="020B0604020202020204"/>
                <a:cs typeface="Arial" panose="020B0604020202020204"/>
                <a:sym typeface="Arial" panose="020B0604020202020204"/>
              </a:rPr>
              <a:t>Server</a:t>
            </a:r>
          </a:p>
        </p:txBody>
      </p:sp>
      <p:cxnSp>
        <p:nvCxnSpPr>
          <p:cNvPr id="10" name="Google Shape;315;p32">
            <a:extLst>
              <a:ext uri="{FF2B5EF4-FFF2-40B4-BE49-F238E27FC236}">
                <a16:creationId xmlns:a16="http://schemas.microsoft.com/office/drawing/2014/main" id="{2747B79D-55DA-7D4F-9170-5CAFC7BB4006}"/>
              </a:ext>
            </a:extLst>
          </p:cNvPr>
          <p:cNvCxnSpPr>
            <a:cxnSpLocks/>
            <a:stCxn id="7" idx="3"/>
            <a:endCxn id="9" idx="3"/>
          </p:cNvCxnSpPr>
          <p:nvPr/>
        </p:nvCxnSpPr>
        <p:spPr>
          <a:xfrm rot="10800000">
            <a:off x="10247410" y="4777354"/>
            <a:ext cx="5600" cy="514400"/>
          </a:xfrm>
          <a:prstGeom prst="curvedConnector3">
            <a:avLst>
              <a:gd name="adj1" fmla="val -4082633"/>
            </a:avLst>
          </a:prstGeom>
          <a:noFill/>
          <a:ln w="28575" cap="flat" cmpd="sng">
            <a:solidFill>
              <a:srgbClr val="805AFF"/>
            </a:solidFill>
            <a:prstDash val="dash"/>
            <a:round/>
            <a:headEnd type="none" w="sm" len="sm"/>
            <a:tailEnd type="triangle" w="med" len="med"/>
          </a:ln>
        </p:spPr>
      </p:cxnSp>
      <p:sp>
        <p:nvSpPr>
          <p:cNvPr id="11" name="Google Shape;316;p32">
            <a:extLst>
              <a:ext uri="{FF2B5EF4-FFF2-40B4-BE49-F238E27FC236}">
                <a16:creationId xmlns:a16="http://schemas.microsoft.com/office/drawing/2014/main" id="{2DDFA94B-5F82-2849-B060-BEF1D55DA080}"/>
              </a:ext>
            </a:extLst>
          </p:cNvPr>
          <p:cNvSpPr txBox="1"/>
          <p:nvPr/>
        </p:nvSpPr>
        <p:spPr>
          <a:xfrm>
            <a:off x="10226951" y="5116889"/>
            <a:ext cx="976745" cy="400109"/>
          </a:xfrm>
          <a:prstGeom prst="rect">
            <a:avLst/>
          </a:prstGeom>
          <a:noFill/>
          <a:ln>
            <a:noFill/>
          </a:ln>
        </p:spPr>
        <p:txBody>
          <a:bodyPr spcFirstLastPara="1" wrap="square" lIns="121900" tIns="60933" rIns="121900" bIns="60933" anchor="t" anchorCtr="0">
            <a:noAutofit/>
          </a:bodyPr>
          <a:lstStyle/>
          <a:p>
            <a:r>
              <a:rPr lang="en-US">
                <a:solidFill>
                  <a:srgbClr val="000000"/>
                </a:solidFill>
                <a:latin typeface="Arial" panose="020B0604020202020204"/>
                <a:ea typeface="Arial" panose="020B0604020202020204"/>
                <a:cs typeface="Arial" panose="020B0604020202020204"/>
                <a:sym typeface="Arial" panose="020B0604020202020204"/>
              </a:rPr>
              <a:t>start</a:t>
            </a:r>
            <a:endParaRPr>
              <a:solidFill>
                <a:srgbClr val="000000"/>
              </a:solidFill>
              <a:latin typeface="Arial" panose="020B0604020202020204"/>
              <a:ea typeface="Arial" panose="020B0604020202020204"/>
              <a:cs typeface="Arial" panose="020B0604020202020204"/>
              <a:sym typeface="Arial" panose="020B0604020202020204"/>
            </a:endParaRPr>
          </a:p>
        </p:txBody>
      </p:sp>
      <p:sp>
        <p:nvSpPr>
          <p:cNvPr id="12" name="Google Shape;317;p32">
            <a:extLst>
              <a:ext uri="{FF2B5EF4-FFF2-40B4-BE49-F238E27FC236}">
                <a16:creationId xmlns:a16="http://schemas.microsoft.com/office/drawing/2014/main" id="{A6683E84-50D0-534D-8930-308A61A6F0CA}"/>
              </a:ext>
            </a:extLst>
          </p:cNvPr>
          <p:cNvSpPr/>
          <p:nvPr/>
        </p:nvSpPr>
        <p:spPr>
          <a:xfrm>
            <a:off x="7518617" y="6062304"/>
            <a:ext cx="1194956" cy="359947"/>
          </a:xfrm>
          <a:prstGeom prst="rect">
            <a:avLst/>
          </a:prstGeom>
          <a:solidFill>
            <a:srgbClr val="560A30"/>
          </a:solidFill>
          <a:ln w="25400" cap="flat" cmpd="sng">
            <a:solidFill>
              <a:schemeClr val="lt1"/>
            </a:solidFill>
            <a:prstDash val="solid"/>
            <a:round/>
            <a:headEnd type="none" w="sm" len="sm"/>
            <a:tailEnd type="none" w="sm" len="sm"/>
          </a:ln>
        </p:spPr>
        <p:txBody>
          <a:bodyPr spcFirstLastPara="1" wrap="square" lIns="91433" tIns="45700" rIns="91433" bIns="45700" anchor="ctr" anchorCtr="0">
            <a:noAutofit/>
          </a:bodyPr>
          <a:lstStyle/>
          <a:p>
            <a:pPr algn="ctr"/>
            <a:r>
              <a:rPr lang="en-US">
                <a:solidFill>
                  <a:schemeClr val="lt1"/>
                </a:solidFill>
                <a:latin typeface="Arial" panose="020B0604020202020204"/>
                <a:ea typeface="Arial" panose="020B0604020202020204"/>
                <a:cs typeface="Arial" panose="020B0604020202020204"/>
                <a:sym typeface="Arial" panose="020B0604020202020204"/>
              </a:rPr>
              <a:t>Consul</a:t>
            </a:r>
          </a:p>
        </p:txBody>
      </p:sp>
      <p:cxnSp>
        <p:nvCxnSpPr>
          <p:cNvPr id="13" name="Google Shape;318;p32">
            <a:extLst>
              <a:ext uri="{FF2B5EF4-FFF2-40B4-BE49-F238E27FC236}">
                <a16:creationId xmlns:a16="http://schemas.microsoft.com/office/drawing/2014/main" id="{9FA4E07C-86D3-0B48-8E62-A00EE900EAE1}"/>
              </a:ext>
            </a:extLst>
          </p:cNvPr>
          <p:cNvCxnSpPr>
            <a:stCxn id="32" idx="3"/>
            <a:endCxn id="12" idx="3"/>
          </p:cNvCxnSpPr>
          <p:nvPr/>
        </p:nvCxnSpPr>
        <p:spPr>
          <a:xfrm flipH="1">
            <a:off x="8713460" y="4327580"/>
            <a:ext cx="1534000" cy="1914800"/>
          </a:xfrm>
          <a:prstGeom prst="curvedConnector3">
            <a:avLst>
              <a:gd name="adj1" fmla="val -75865"/>
            </a:avLst>
          </a:prstGeom>
          <a:noFill/>
          <a:ln w="28575" cap="flat" cmpd="sng">
            <a:solidFill>
              <a:srgbClr val="805AFF"/>
            </a:solidFill>
            <a:prstDash val="dash"/>
            <a:round/>
            <a:headEnd type="none" w="sm" len="sm"/>
            <a:tailEnd type="triangle" w="med" len="med"/>
          </a:ln>
        </p:spPr>
      </p:cxnSp>
      <p:sp>
        <p:nvSpPr>
          <p:cNvPr id="14" name="Google Shape;320;p32">
            <a:extLst>
              <a:ext uri="{FF2B5EF4-FFF2-40B4-BE49-F238E27FC236}">
                <a16:creationId xmlns:a16="http://schemas.microsoft.com/office/drawing/2014/main" id="{4CCAB19C-712D-5647-A0B4-DDA1AF808BC9}"/>
              </a:ext>
            </a:extLst>
          </p:cNvPr>
          <p:cNvSpPr txBox="1"/>
          <p:nvPr/>
        </p:nvSpPr>
        <p:spPr>
          <a:xfrm>
            <a:off x="11038899" y="4341005"/>
            <a:ext cx="1121569" cy="400109"/>
          </a:xfrm>
          <a:prstGeom prst="rect">
            <a:avLst/>
          </a:prstGeom>
          <a:noFill/>
          <a:ln>
            <a:noFill/>
          </a:ln>
        </p:spPr>
        <p:txBody>
          <a:bodyPr spcFirstLastPara="1" wrap="square" lIns="121900" tIns="60933" rIns="121900" bIns="60933" anchor="t" anchorCtr="0">
            <a:noAutofit/>
          </a:bodyPr>
          <a:lstStyle/>
          <a:p>
            <a:r>
              <a:rPr lang="en-US">
                <a:solidFill>
                  <a:srgbClr val="000000"/>
                </a:solidFill>
                <a:latin typeface="Arial" panose="020B0604020202020204"/>
                <a:ea typeface="Arial" panose="020B0604020202020204"/>
                <a:cs typeface="Arial" panose="020B0604020202020204"/>
                <a:sym typeface="Arial" panose="020B0604020202020204"/>
              </a:rPr>
              <a:t>register</a:t>
            </a:r>
          </a:p>
        </p:txBody>
      </p:sp>
      <p:cxnSp>
        <p:nvCxnSpPr>
          <p:cNvPr id="15" name="Google Shape;321;p32">
            <a:extLst>
              <a:ext uri="{FF2B5EF4-FFF2-40B4-BE49-F238E27FC236}">
                <a16:creationId xmlns:a16="http://schemas.microsoft.com/office/drawing/2014/main" id="{50B6B044-EAB4-E843-A667-DCA656F58AF7}"/>
              </a:ext>
            </a:extLst>
          </p:cNvPr>
          <p:cNvCxnSpPr>
            <a:stCxn id="31" idx="1"/>
            <a:endCxn id="12" idx="1"/>
          </p:cNvCxnSpPr>
          <p:nvPr/>
        </p:nvCxnSpPr>
        <p:spPr>
          <a:xfrm>
            <a:off x="4748150" y="4312678"/>
            <a:ext cx="2770400" cy="1929600"/>
          </a:xfrm>
          <a:prstGeom prst="curvedConnector3">
            <a:avLst>
              <a:gd name="adj1" fmla="val -8251"/>
            </a:avLst>
          </a:prstGeom>
          <a:noFill/>
          <a:ln w="28575" cap="flat" cmpd="sng">
            <a:solidFill>
              <a:srgbClr val="805AFF"/>
            </a:solidFill>
            <a:prstDash val="dash"/>
            <a:round/>
            <a:headEnd type="none" w="sm" len="sm"/>
            <a:tailEnd type="triangle" w="med" len="med"/>
          </a:ln>
        </p:spPr>
      </p:cxnSp>
      <p:sp>
        <p:nvSpPr>
          <p:cNvPr id="16" name="Google Shape;323;p32">
            <a:extLst>
              <a:ext uri="{FF2B5EF4-FFF2-40B4-BE49-F238E27FC236}">
                <a16:creationId xmlns:a16="http://schemas.microsoft.com/office/drawing/2014/main" id="{03B2EA3C-C803-7943-9BAA-05EF33B8AD24}"/>
              </a:ext>
            </a:extLst>
          </p:cNvPr>
          <p:cNvSpPr txBox="1"/>
          <p:nvPr/>
        </p:nvSpPr>
        <p:spPr>
          <a:xfrm>
            <a:off x="5532798" y="5715011"/>
            <a:ext cx="1089941" cy="400109"/>
          </a:xfrm>
          <a:prstGeom prst="rect">
            <a:avLst/>
          </a:prstGeom>
          <a:noFill/>
          <a:ln>
            <a:noFill/>
          </a:ln>
        </p:spPr>
        <p:txBody>
          <a:bodyPr spcFirstLastPara="1" wrap="square" lIns="121900" tIns="60933" rIns="121900" bIns="60933" anchor="t" anchorCtr="0">
            <a:noAutofit/>
          </a:bodyPr>
          <a:lstStyle/>
          <a:p>
            <a:r>
              <a:rPr lang="en-US">
                <a:solidFill>
                  <a:srgbClr val="000000"/>
                </a:solidFill>
                <a:latin typeface="Arial" panose="020B0604020202020204"/>
                <a:ea typeface="Arial" panose="020B0604020202020204"/>
                <a:cs typeface="Arial" panose="020B0604020202020204"/>
                <a:sym typeface="Arial" panose="020B0604020202020204"/>
              </a:rPr>
              <a:t>watch</a:t>
            </a:r>
            <a:endParaRPr>
              <a:solidFill>
                <a:srgbClr val="000000"/>
              </a:solidFill>
              <a:latin typeface="Arial" panose="020B0604020202020204"/>
              <a:ea typeface="Arial" panose="020B0604020202020204"/>
              <a:cs typeface="Arial" panose="020B0604020202020204"/>
              <a:sym typeface="Arial" panose="020B0604020202020204"/>
            </a:endParaRPr>
          </a:p>
        </p:txBody>
      </p:sp>
      <p:sp>
        <p:nvSpPr>
          <p:cNvPr id="17" name="Google Shape;324;p32">
            <a:extLst>
              <a:ext uri="{FF2B5EF4-FFF2-40B4-BE49-F238E27FC236}">
                <a16:creationId xmlns:a16="http://schemas.microsoft.com/office/drawing/2014/main" id="{BC8B9B18-0981-1040-9143-342078EDCFAE}"/>
              </a:ext>
            </a:extLst>
          </p:cNvPr>
          <p:cNvSpPr/>
          <p:nvPr/>
        </p:nvSpPr>
        <p:spPr>
          <a:xfrm>
            <a:off x="9311027" y="3276618"/>
            <a:ext cx="936433" cy="828795"/>
          </a:xfrm>
          <a:prstGeom prst="rect">
            <a:avLst/>
          </a:prstGeom>
          <a:solidFill>
            <a:srgbClr val="00D4DD"/>
          </a:solidFill>
          <a:ln w="25400" cap="flat" cmpd="sng">
            <a:solidFill>
              <a:schemeClr val="lt1"/>
            </a:solidFill>
            <a:prstDash val="solid"/>
            <a:round/>
            <a:headEnd type="none" w="sm" len="sm"/>
            <a:tailEnd type="none" w="sm" len="sm"/>
          </a:ln>
        </p:spPr>
        <p:txBody>
          <a:bodyPr spcFirstLastPara="1" wrap="square" lIns="91433" tIns="45700" rIns="91433" bIns="45700" anchor="ctr" anchorCtr="0">
            <a:noAutofit/>
          </a:bodyPr>
          <a:lstStyle/>
          <a:p>
            <a:pPr algn="ctr"/>
            <a:r>
              <a:rPr lang="en-US" sz="1333">
                <a:solidFill>
                  <a:schemeClr val="lt1"/>
                </a:solidFill>
                <a:latin typeface="Arial" panose="020B0604020202020204"/>
                <a:ea typeface="Arial" panose="020B0604020202020204"/>
                <a:cs typeface="Arial" panose="020B0604020202020204"/>
                <a:sym typeface="Arial" panose="020B0604020202020204"/>
              </a:rPr>
              <a:t>Transport</a:t>
            </a:r>
          </a:p>
        </p:txBody>
      </p:sp>
      <p:sp>
        <p:nvSpPr>
          <p:cNvPr id="18" name="Google Shape;325;p32">
            <a:extLst>
              <a:ext uri="{FF2B5EF4-FFF2-40B4-BE49-F238E27FC236}">
                <a16:creationId xmlns:a16="http://schemas.microsoft.com/office/drawing/2014/main" id="{FA1F5B6F-582B-CC49-9D0A-59E2FFFD9ACF}"/>
              </a:ext>
            </a:extLst>
          </p:cNvPr>
          <p:cNvSpPr txBox="1"/>
          <p:nvPr/>
        </p:nvSpPr>
        <p:spPr>
          <a:xfrm>
            <a:off x="7085606" y="3248327"/>
            <a:ext cx="636860" cy="307776"/>
          </a:xfrm>
          <a:prstGeom prst="rect">
            <a:avLst/>
          </a:prstGeom>
          <a:noFill/>
          <a:ln>
            <a:noFill/>
          </a:ln>
        </p:spPr>
        <p:txBody>
          <a:bodyPr spcFirstLastPara="1" wrap="square" lIns="121900" tIns="60933" rIns="121900" bIns="60933" anchor="t" anchorCtr="0">
            <a:noAutofit/>
          </a:bodyPr>
          <a:lstStyle/>
          <a:p>
            <a:r>
              <a:rPr lang="en-US" sz="1200">
                <a:solidFill>
                  <a:srgbClr val="000000"/>
                </a:solidFill>
                <a:latin typeface="Arial" panose="020B0604020202020204"/>
                <a:ea typeface="Arial" panose="020B0604020202020204"/>
                <a:cs typeface="Arial" panose="020B0604020202020204"/>
                <a:sym typeface="Arial" panose="020B0604020202020204"/>
              </a:rPr>
              <a:t>2.call</a:t>
            </a:r>
          </a:p>
        </p:txBody>
      </p:sp>
      <p:sp>
        <p:nvSpPr>
          <p:cNvPr id="19" name="Google Shape;326;p32">
            <a:extLst>
              <a:ext uri="{FF2B5EF4-FFF2-40B4-BE49-F238E27FC236}">
                <a16:creationId xmlns:a16="http://schemas.microsoft.com/office/drawing/2014/main" id="{1990D16C-3C0A-1041-AD06-A7F46934CE28}"/>
              </a:ext>
            </a:extLst>
          </p:cNvPr>
          <p:cNvSpPr txBox="1"/>
          <p:nvPr/>
        </p:nvSpPr>
        <p:spPr>
          <a:xfrm>
            <a:off x="7281678" y="4059136"/>
            <a:ext cx="834183" cy="307776"/>
          </a:xfrm>
          <a:prstGeom prst="rect">
            <a:avLst/>
          </a:prstGeom>
          <a:noFill/>
          <a:ln>
            <a:noFill/>
          </a:ln>
        </p:spPr>
        <p:txBody>
          <a:bodyPr spcFirstLastPara="1" wrap="square" lIns="121900" tIns="60933" rIns="121900" bIns="60933" anchor="t" anchorCtr="0">
            <a:noAutofit/>
          </a:bodyPr>
          <a:lstStyle/>
          <a:p>
            <a:r>
              <a:rPr lang="en-US" sz="1200">
                <a:solidFill>
                  <a:srgbClr val="000000"/>
                </a:solidFill>
                <a:latin typeface="Arial" panose="020B0604020202020204"/>
                <a:ea typeface="Arial" panose="020B0604020202020204"/>
                <a:cs typeface="Arial" panose="020B0604020202020204"/>
                <a:sym typeface="Arial" panose="020B0604020202020204"/>
              </a:rPr>
              <a:t>3. send</a:t>
            </a:r>
            <a:endParaRPr sz="1200">
              <a:solidFill>
                <a:srgbClr val="000000"/>
              </a:solidFill>
              <a:latin typeface="Arial" panose="020B0604020202020204"/>
              <a:ea typeface="Arial" panose="020B0604020202020204"/>
              <a:cs typeface="Arial" panose="020B0604020202020204"/>
              <a:sym typeface="Arial" panose="020B0604020202020204"/>
            </a:endParaRPr>
          </a:p>
        </p:txBody>
      </p:sp>
      <p:sp>
        <p:nvSpPr>
          <p:cNvPr id="20" name="Google Shape;327;p32">
            <a:extLst>
              <a:ext uri="{FF2B5EF4-FFF2-40B4-BE49-F238E27FC236}">
                <a16:creationId xmlns:a16="http://schemas.microsoft.com/office/drawing/2014/main" id="{9CF8E3FC-174C-064F-BC3C-73ABBC07403C}"/>
              </a:ext>
            </a:extLst>
          </p:cNvPr>
          <p:cNvSpPr txBox="1"/>
          <p:nvPr/>
        </p:nvSpPr>
        <p:spPr>
          <a:xfrm>
            <a:off x="6721313" y="5673573"/>
            <a:ext cx="801223" cy="400109"/>
          </a:xfrm>
          <a:prstGeom prst="rect">
            <a:avLst/>
          </a:prstGeom>
          <a:noFill/>
          <a:ln>
            <a:noFill/>
          </a:ln>
        </p:spPr>
        <p:txBody>
          <a:bodyPr spcFirstLastPara="1" wrap="square" lIns="121900" tIns="60933" rIns="121900" bIns="60933" anchor="t" anchorCtr="0">
            <a:noAutofit/>
          </a:bodyPr>
          <a:lstStyle/>
          <a:p>
            <a:r>
              <a:rPr lang="en-US">
                <a:solidFill>
                  <a:srgbClr val="000000"/>
                </a:solidFill>
                <a:latin typeface="Arial" panose="020B0604020202020204"/>
                <a:ea typeface="Arial" panose="020B0604020202020204"/>
                <a:cs typeface="Arial" panose="020B0604020202020204"/>
                <a:sym typeface="Arial" panose="020B0604020202020204"/>
              </a:rPr>
              <a:t>notify</a:t>
            </a:r>
            <a:endParaRPr>
              <a:solidFill>
                <a:srgbClr val="000000"/>
              </a:solidFill>
              <a:latin typeface="Arial" panose="020B0604020202020204"/>
              <a:ea typeface="Arial" panose="020B0604020202020204"/>
              <a:cs typeface="Arial" panose="020B0604020202020204"/>
              <a:sym typeface="Arial" panose="020B0604020202020204"/>
            </a:endParaRPr>
          </a:p>
        </p:txBody>
      </p:sp>
      <p:sp>
        <p:nvSpPr>
          <p:cNvPr id="21" name="Google Shape;328;p32">
            <a:extLst>
              <a:ext uri="{FF2B5EF4-FFF2-40B4-BE49-F238E27FC236}">
                <a16:creationId xmlns:a16="http://schemas.microsoft.com/office/drawing/2014/main" id="{707518F0-1A09-3C4B-ADA3-0E2D4D82BFC9}"/>
              </a:ext>
            </a:extLst>
          </p:cNvPr>
          <p:cNvSpPr txBox="1"/>
          <p:nvPr/>
        </p:nvSpPr>
        <p:spPr>
          <a:xfrm>
            <a:off x="6144802" y="2174241"/>
            <a:ext cx="801223" cy="400109"/>
          </a:xfrm>
          <a:prstGeom prst="rect">
            <a:avLst/>
          </a:prstGeom>
          <a:noFill/>
          <a:ln>
            <a:noFill/>
          </a:ln>
        </p:spPr>
        <p:txBody>
          <a:bodyPr spcFirstLastPara="1" wrap="square" lIns="121900" tIns="60933" rIns="121900" bIns="60933" anchor="t" anchorCtr="0">
            <a:noAutofit/>
          </a:bodyPr>
          <a:lstStyle/>
          <a:p>
            <a:r>
              <a:rPr lang="en-US">
                <a:solidFill>
                  <a:srgbClr val="000000"/>
                </a:solidFill>
                <a:latin typeface="Arial" panose="020B0604020202020204"/>
                <a:ea typeface="Arial" panose="020B0604020202020204"/>
                <a:cs typeface="Arial" panose="020B0604020202020204"/>
                <a:sym typeface="Arial" panose="020B0604020202020204"/>
              </a:rPr>
              <a:t>pub</a:t>
            </a:r>
            <a:endParaRPr>
              <a:solidFill>
                <a:srgbClr val="000000"/>
              </a:solidFill>
              <a:latin typeface="Arial" panose="020B0604020202020204"/>
              <a:ea typeface="Arial" panose="020B0604020202020204"/>
              <a:cs typeface="Arial" panose="020B0604020202020204"/>
              <a:sym typeface="Arial" panose="020B0604020202020204"/>
            </a:endParaRPr>
          </a:p>
        </p:txBody>
      </p:sp>
      <p:sp>
        <p:nvSpPr>
          <p:cNvPr id="22" name="Google Shape;329;p32">
            <a:extLst>
              <a:ext uri="{FF2B5EF4-FFF2-40B4-BE49-F238E27FC236}">
                <a16:creationId xmlns:a16="http://schemas.microsoft.com/office/drawing/2014/main" id="{30464F36-F778-8A40-90E3-F03D4827BF72}"/>
              </a:ext>
            </a:extLst>
          </p:cNvPr>
          <p:cNvSpPr txBox="1"/>
          <p:nvPr/>
        </p:nvSpPr>
        <p:spPr>
          <a:xfrm>
            <a:off x="8391628" y="2294486"/>
            <a:ext cx="827600" cy="677200"/>
          </a:xfrm>
          <a:prstGeom prst="rect">
            <a:avLst/>
          </a:prstGeom>
          <a:noFill/>
          <a:ln>
            <a:noFill/>
          </a:ln>
        </p:spPr>
        <p:txBody>
          <a:bodyPr spcFirstLastPara="1" wrap="square" lIns="121900" tIns="60933" rIns="121900" bIns="60933" anchor="t" anchorCtr="0">
            <a:noAutofit/>
          </a:bodyPr>
          <a:lstStyle/>
          <a:p>
            <a:r>
              <a:rPr lang="en-US">
                <a:solidFill>
                  <a:srgbClr val="000000"/>
                </a:solidFill>
                <a:latin typeface="Arial" panose="020B0604020202020204"/>
                <a:ea typeface="Arial" panose="020B0604020202020204"/>
                <a:cs typeface="Arial" panose="020B0604020202020204"/>
                <a:sym typeface="Arial" panose="020B0604020202020204"/>
              </a:rPr>
              <a:t>sub</a:t>
            </a:r>
          </a:p>
        </p:txBody>
      </p:sp>
      <p:sp>
        <p:nvSpPr>
          <p:cNvPr id="23" name="Google Shape;330;p32">
            <a:extLst>
              <a:ext uri="{FF2B5EF4-FFF2-40B4-BE49-F238E27FC236}">
                <a16:creationId xmlns:a16="http://schemas.microsoft.com/office/drawing/2014/main" id="{49C56F89-4FD5-0D4A-B938-FF08F10CDE5E}"/>
              </a:ext>
            </a:extLst>
          </p:cNvPr>
          <p:cNvSpPr/>
          <p:nvPr/>
        </p:nvSpPr>
        <p:spPr>
          <a:xfrm>
            <a:off x="4744319" y="3705420"/>
            <a:ext cx="933064" cy="398276"/>
          </a:xfrm>
          <a:prstGeom prst="rect">
            <a:avLst/>
          </a:prstGeom>
          <a:solidFill>
            <a:srgbClr val="00D4DD"/>
          </a:solidFill>
          <a:ln w="25400" cap="flat" cmpd="sng">
            <a:solidFill>
              <a:schemeClr val="lt1"/>
            </a:solidFill>
            <a:prstDash val="solid"/>
            <a:round/>
            <a:headEnd type="none" w="sm" len="sm"/>
            <a:tailEnd type="none" w="sm" len="sm"/>
          </a:ln>
        </p:spPr>
        <p:txBody>
          <a:bodyPr spcFirstLastPara="1" wrap="square" lIns="91433" tIns="45700" rIns="91433" bIns="45700" anchor="ctr" anchorCtr="0">
            <a:noAutofit/>
          </a:bodyPr>
          <a:lstStyle/>
          <a:p>
            <a:pPr algn="ctr"/>
            <a:r>
              <a:rPr lang="en-US" sz="1600">
                <a:solidFill>
                  <a:schemeClr val="lt1"/>
                </a:solidFill>
                <a:latin typeface="Arial" panose="020B0604020202020204"/>
                <a:ea typeface="Arial" panose="020B0604020202020204"/>
                <a:cs typeface="Arial" panose="020B0604020202020204"/>
                <a:sym typeface="Arial" panose="020B0604020202020204"/>
              </a:rPr>
              <a:t>Selector</a:t>
            </a:r>
            <a:endParaRPr sz="1600">
              <a:solidFill>
                <a:schemeClr val="lt1"/>
              </a:solidFill>
              <a:latin typeface="Arial" panose="020B0604020202020204"/>
              <a:ea typeface="Arial" panose="020B0604020202020204"/>
              <a:cs typeface="Arial" panose="020B0604020202020204"/>
              <a:sym typeface="Arial" panose="020B0604020202020204"/>
            </a:endParaRPr>
          </a:p>
        </p:txBody>
      </p:sp>
      <p:cxnSp>
        <p:nvCxnSpPr>
          <p:cNvPr id="24" name="Google Shape;331;p32">
            <a:extLst>
              <a:ext uri="{FF2B5EF4-FFF2-40B4-BE49-F238E27FC236}">
                <a16:creationId xmlns:a16="http://schemas.microsoft.com/office/drawing/2014/main" id="{FE00A9FE-2405-7844-B857-25A3F8F6B4E0}"/>
              </a:ext>
            </a:extLst>
          </p:cNvPr>
          <p:cNvCxnSpPr/>
          <p:nvPr/>
        </p:nvCxnSpPr>
        <p:spPr>
          <a:xfrm>
            <a:off x="323145" y="2467702"/>
            <a:ext cx="369049" cy="0"/>
          </a:xfrm>
          <a:prstGeom prst="straightConnector1">
            <a:avLst/>
          </a:prstGeom>
          <a:noFill/>
          <a:ln w="28575" cap="flat" cmpd="sng">
            <a:solidFill>
              <a:srgbClr val="805AFF"/>
            </a:solidFill>
            <a:prstDash val="dash"/>
            <a:round/>
            <a:headEnd type="none" w="sm" len="sm"/>
            <a:tailEnd type="triangle" w="med" len="med"/>
          </a:ln>
        </p:spPr>
      </p:cxnSp>
      <p:sp>
        <p:nvSpPr>
          <p:cNvPr id="25" name="Google Shape;332;p32">
            <a:extLst>
              <a:ext uri="{FF2B5EF4-FFF2-40B4-BE49-F238E27FC236}">
                <a16:creationId xmlns:a16="http://schemas.microsoft.com/office/drawing/2014/main" id="{1A2FA8A7-9225-104D-83AD-E24C413523A8}"/>
              </a:ext>
            </a:extLst>
          </p:cNvPr>
          <p:cNvSpPr txBox="1"/>
          <p:nvPr/>
        </p:nvSpPr>
        <p:spPr>
          <a:xfrm>
            <a:off x="223977" y="2052186"/>
            <a:ext cx="801223" cy="400109"/>
          </a:xfrm>
          <a:prstGeom prst="rect">
            <a:avLst/>
          </a:prstGeom>
          <a:noFill/>
          <a:ln>
            <a:noFill/>
          </a:ln>
        </p:spPr>
        <p:txBody>
          <a:bodyPr spcFirstLastPara="1" wrap="square" lIns="121900" tIns="60933" rIns="121900" bIns="60933" anchor="t" anchorCtr="0">
            <a:noAutofit/>
          </a:bodyPr>
          <a:lstStyle/>
          <a:p>
            <a:r>
              <a:rPr lang="en-US">
                <a:solidFill>
                  <a:srgbClr val="000000"/>
                </a:solidFill>
                <a:latin typeface="Arial" panose="020B0604020202020204"/>
                <a:ea typeface="Arial" panose="020B0604020202020204"/>
                <a:cs typeface="Arial" panose="020B0604020202020204"/>
                <a:sym typeface="Arial" panose="020B0604020202020204"/>
              </a:rPr>
              <a:t>init</a:t>
            </a:r>
            <a:endParaRPr>
              <a:solidFill>
                <a:srgbClr val="000000"/>
              </a:solidFill>
              <a:latin typeface="Arial" panose="020B0604020202020204"/>
              <a:ea typeface="Arial" panose="020B0604020202020204"/>
              <a:cs typeface="Arial" panose="020B0604020202020204"/>
              <a:sym typeface="Arial" panose="020B0604020202020204"/>
            </a:endParaRPr>
          </a:p>
        </p:txBody>
      </p:sp>
      <p:cxnSp>
        <p:nvCxnSpPr>
          <p:cNvPr id="26" name="Google Shape;333;p32">
            <a:extLst>
              <a:ext uri="{FF2B5EF4-FFF2-40B4-BE49-F238E27FC236}">
                <a16:creationId xmlns:a16="http://schemas.microsoft.com/office/drawing/2014/main" id="{CF2D9CA3-26CB-C247-8D48-E837548AF075}"/>
              </a:ext>
            </a:extLst>
          </p:cNvPr>
          <p:cNvCxnSpPr/>
          <p:nvPr/>
        </p:nvCxnSpPr>
        <p:spPr>
          <a:xfrm>
            <a:off x="970893" y="2467702"/>
            <a:ext cx="369049" cy="0"/>
          </a:xfrm>
          <a:prstGeom prst="straightConnector1">
            <a:avLst/>
          </a:prstGeom>
          <a:noFill/>
          <a:ln w="28575" cap="flat" cmpd="sng">
            <a:solidFill>
              <a:srgbClr val="00D4DD"/>
            </a:solidFill>
            <a:prstDash val="dash"/>
            <a:round/>
            <a:headEnd type="none" w="sm" len="sm"/>
            <a:tailEnd type="triangle" w="med" len="med"/>
          </a:ln>
        </p:spPr>
      </p:cxnSp>
      <p:sp>
        <p:nvSpPr>
          <p:cNvPr id="27" name="Google Shape;334;p32">
            <a:extLst>
              <a:ext uri="{FF2B5EF4-FFF2-40B4-BE49-F238E27FC236}">
                <a16:creationId xmlns:a16="http://schemas.microsoft.com/office/drawing/2014/main" id="{4830995B-F9C9-064B-A9BC-13C8B8DF746A}"/>
              </a:ext>
            </a:extLst>
          </p:cNvPr>
          <p:cNvSpPr txBox="1"/>
          <p:nvPr/>
        </p:nvSpPr>
        <p:spPr>
          <a:xfrm>
            <a:off x="829759" y="2034949"/>
            <a:ext cx="801223" cy="369332"/>
          </a:xfrm>
          <a:prstGeom prst="rect">
            <a:avLst/>
          </a:prstGeom>
          <a:noFill/>
          <a:ln>
            <a:noFill/>
          </a:ln>
        </p:spPr>
        <p:txBody>
          <a:bodyPr spcFirstLastPara="1" wrap="square" lIns="121900" tIns="60933" rIns="121900" bIns="60933" anchor="t" anchorCtr="0">
            <a:noAutofit/>
          </a:bodyPr>
          <a:lstStyle/>
          <a:p>
            <a:r>
              <a:rPr lang="en-US" sz="1600">
                <a:solidFill>
                  <a:srgbClr val="000000"/>
                </a:solidFill>
                <a:latin typeface="Arial" panose="020B0604020202020204"/>
                <a:ea typeface="Arial" panose="020B0604020202020204"/>
                <a:cs typeface="Arial" panose="020B0604020202020204"/>
                <a:sym typeface="Arial" panose="020B0604020202020204"/>
              </a:rPr>
              <a:t>async</a:t>
            </a:r>
            <a:endParaRPr>
              <a:solidFill>
                <a:srgbClr val="000000"/>
              </a:solidFill>
              <a:latin typeface="Arial" panose="020B0604020202020204"/>
              <a:ea typeface="Arial" panose="020B0604020202020204"/>
              <a:cs typeface="Arial" panose="020B0604020202020204"/>
              <a:sym typeface="Arial" panose="020B0604020202020204"/>
            </a:endParaRPr>
          </a:p>
        </p:txBody>
      </p:sp>
      <p:cxnSp>
        <p:nvCxnSpPr>
          <p:cNvPr id="28" name="Google Shape;335;p32">
            <a:extLst>
              <a:ext uri="{FF2B5EF4-FFF2-40B4-BE49-F238E27FC236}">
                <a16:creationId xmlns:a16="http://schemas.microsoft.com/office/drawing/2014/main" id="{4A6F6659-FB22-8141-88F3-19D6B74943A6}"/>
              </a:ext>
            </a:extLst>
          </p:cNvPr>
          <p:cNvCxnSpPr/>
          <p:nvPr/>
        </p:nvCxnSpPr>
        <p:spPr>
          <a:xfrm>
            <a:off x="1669041" y="2467702"/>
            <a:ext cx="369049" cy="0"/>
          </a:xfrm>
          <a:prstGeom prst="straightConnector1">
            <a:avLst/>
          </a:prstGeom>
          <a:noFill/>
          <a:ln w="28575" cap="flat" cmpd="sng">
            <a:solidFill>
              <a:srgbClr val="00D4DD"/>
            </a:solidFill>
            <a:prstDash val="solid"/>
            <a:round/>
            <a:headEnd type="none" w="sm" len="sm"/>
            <a:tailEnd type="triangle" w="med" len="med"/>
          </a:ln>
        </p:spPr>
      </p:cxnSp>
      <p:sp>
        <p:nvSpPr>
          <p:cNvPr id="29" name="Google Shape;336;p32">
            <a:extLst>
              <a:ext uri="{FF2B5EF4-FFF2-40B4-BE49-F238E27FC236}">
                <a16:creationId xmlns:a16="http://schemas.microsoft.com/office/drawing/2014/main" id="{84BD6E18-A6A0-7A40-8E05-71031E94B2D3}"/>
              </a:ext>
            </a:extLst>
          </p:cNvPr>
          <p:cNvSpPr txBox="1"/>
          <p:nvPr/>
        </p:nvSpPr>
        <p:spPr>
          <a:xfrm>
            <a:off x="1580946" y="2043528"/>
            <a:ext cx="801223" cy="369332"/>
          </a:xfrm>
          <a:prstGeom prst="rect">
            <a:avLst/>
          </a:prstGeom>
          <a:noFill/>
          <a:ln>
            <a:noFill/>
          </a:ln>
        </p:spPr>
        <p:txBody>
          <a:bodyPr spcFirstLastPara="1" wrap="square" lIns="121900" tIns="60933" rIns="121900" bIns="60933" anchor="t" anchorCtr="0">
            <a:noAutofit/>
          </a:bodyPr>
          <a:lstStyle/>
          <a:p>
            <a:r>
              <a:rPr lang="en-US" sz="1600">
                <a:solidFill>
                  <a:srgbClr val="000000"/>
                </a:solidFill>
                <a:latin typeface="Arial" panose="020B0604020202020204"/>
                <a:ea typeface="Arial" panose="020B0604020202020204"/>
                <a:cs typeface="Arial" panose="020B0604020202020204"/>
                <a:sym typeface="Arial" panose="020B0604020202020204"/>
              </a:rPr>
              <a:t>sync</a:t>
            </a:r>
            <a:endParaRPr>
              <a:solidFill>
                <a:srgbClr val="000000"/>
              </a:solidFill>
              <a:latin typeface="Arial" panose="020B0604020202020204"/>
              <a:ea typeface="Arial" panose="020B0604020202020204"/>
              <a:cs typeface="Arial" panose="020B0604020202020204"/>
              <a:sym typeface="Arial" panose="020B0604020202020204"/>
            </a:endParaRPr>
          </a:p>
        </p:txBody>
      </p:sp>
      <p:sp>
        <p:nvSpPr>
          <p:cNvPr id="30" name="Google Shape;337;p32">
            <a:extLst>
              <a:ext uri="{FF2B5EF4-FFF2-40B4-BE49-F238E27FC236}">
                <a16:creationId xmlns:a16="http://schemas.microsoft.com/office/drawing/2014/main" id="{5D11C583-5B09-EC40-9D92-0F5D7B6284C0}"/>
              </a:ext>
            </a:extLst>
          </p:cNvPr>
          <p:cNvSpPr txBox="1"/>
          <p:nvPr/>
        </p:nvSpPr>
        <p:spPr>
          <a:xfrm>
            <a:off x="5641881" y="4006882"/>
            <a:ext cx="822017" cy="307776"/>
          </a:xfrm>
          <a:prstGeom prst="rect">
            <a:avLst/>
          </a:prstGeom>
          <a:noFill/>
          <a:ln>
            <a:noFill/>
          </a:ln>
        </p:spPr>
        <p:txBody>
          <a:bodyPr spcFirstLastPara="1" wrap="square" lIns="121900" tIns="60933" rIns="121900" bIns="60933" anchor="t" anchorCtr="0">
            <a:noAutofit/>
          </a:bodyPr>
          <a:lstStyle/>
          <a:p>
            <a:r>
              <a:rPr lang="en-US" sz="1200">
                <a:solidFill>
                  <a:srgbClr val="000000"/>
                </a:solidFill>
                <a:latin typeface="Arial" panose="020B0604020202020204"/>
                <a:ea typeface="Arial" panose="020B0604020202020204"/>
                <a:cs typeface="Arial" panose="020B0604020202020204"/>
                <a:sym typeface="Arial" panose="020B0604020202020204"/>
              </a:rPr>
              <a:t>1. select</a:t>
            </a:r>
            <a:endParaRPr sz="1200">
              <a:solidFill>
                <a:srgbClr val="000000"/>
              </a:solidFill>
              <a:latin typeface="Arial" panose="020B0604020202020204"/>
              <a:ea typeface="Arial" panose="020B0604020202020204"/>
              <a:cs typeface="Arial" panose="020B0604020202020204"/>
              <a:sym typeface="Arial" panose="020B0604020202020204"/>
            </a:endParaRPr>
          </a:p>
        </p:txBody>
      </p:sp>
      <p:sp>
        <p:nvSpPr>
          <p:cNvPr id="31" name="Google Shape;322;p32">
            <a:extLst>
              <a:ext uri="{FF2B5EF4-FFF2-40B4-BE49-F238E27FC236}">
                <a16:creationId xmlns:a16="http://schemas.microsoft.com/office/drawing/2014/main" id="{4E14C67C-0236-F142-B53E-387F5426B01F}"/>
              </a:ext>
            </a:extLst>
          </p:cNvPr>
          <p:cNvSpPr/>
          <p:nvPr/>
        </p:nvSpPr>
        <p:spPr>
          <a:xfrm>
            <a:off x="4748150" y="4104150"/>
            <a:ext cx="929232" cy="417055"/>
          </a:xfrm>
          <a:prstGeom prst="rect">
            <a:avLst/>
          </a:prstGeom>
          <a:solidFill>
            <a:srgbClr val="00D4DD"/>
          </a:solidFill>
          <a:ln w="25400" cap="flat" cmpd="sng">
            <a:solidFill>
              <a:schemeClr val="lt1"/>
            </a:solidFill>
            <a:prstDash val="solid"/>
            <a:round/>
            <a:headEnd type="none" w="sm" len="sm"/>
            <a:tailEnd type="none" w="sm" len="sm"/>
          </a:ln>
        </p:spPr>
        <p:txBody>
          <a:bodyPr spcFirstLastPara="1" wrap="square" lIns="91433" tIns="45700" rIns="91433" bIns="45700" anchor="ctr" anchorCtr="0">
            <a:noAutofit/>
          </a:bodyPr>
          <a:lstStyle/>
          <a:p>
            <a:pPr algn="ctr"/>
            <a:r>
              <a:rPr lang="en-US" sz="1600">
                <a:solidFill>
                  <a:schemeClr val="lt1"/>
                </a:solidFill>
                <a:latin typeface="Arial" panose="020B0604020202020204"/>
                <a:ea typeface="Arial" panose="020B0604020202020204"/>
                <a:cs typeface="Arial" panose="020B0604020202020204"/>
                <a:sym typeface="Arial" panose="020B0604020202020204"/>
              </a:rPr>
              <a:t>Registry</a:t>
            </a:r>
            <a:endParaRPr>
              <a:solidFill>
                <a:schemeClr val="lt1"/>
              </a:solidFill>
              <a:latin typeface="Arial" panose="020B0604020202020204"/>
              <a:ea typeface="Arial" panose="020B0604020202020204"/>
              <a:cs typeface="Arial" panose="020B0604020202020204"/>
              <a:sym typeface="Arial" panose="020B0604020202020204"/>
            </a:endParaRPr>
          </a:p>
        </p:txBody>
      </p:sp>
      <p:sp>
        <p:nvSpPr>
          <p:cNvPr id="32" name="Google Shape;319;p32">
            <a:extLst>
              <a:ext uri="{FF2B5EF4-FFF2-40B4-BE49-F238E27FC236}">
                <a16:creationId xmlns:a16="http://schemas.microsoft.com/office/drawing/2014/main" id="{C70BD3B0-8C25-E845-ADD2-1D9256DD80C1}"/>
              </a:ext>
            </a:extLst>
          </p:cNvPr>
          <p:cNvSpPr/>
          <p:nvPr/>
        </p:nvSpPr>
        <p:spPr>
          <a:xfrm>
            <a:off x="9311026" y="4112952"/>
            <a:ext cx="936435" cy="429256"/>
          </a:xfrm>
          <a:prstGeom prst="rect">
            <a:avLst/>
          </a:prstGeom>
          <a:solidFill>
            <a:srgbClr val="00D4DD"/>
          </a:solidFill>
          <a:ln w="25400" cap="flat" cmpd="sng">
            <a:solidFill>
              <a:schemeClr val="lt1"/>
            </a:solidFill>
            <a:prstDash val="solid"/>
            <a:round/>
            <a:headEnd type="none" w="sm" len="sm"/>
            <a:tailEnd type="none" w="sm" len="sm"/>
          </a:ln>
        </p:spPr>
        <p:txBody>
          <a:bodyPr spcFirstLastPara="1" wrap="square" lIns="91433" tIns="45700" rIns="91433" bIns="45700" anchor="ctr" anchorCtr="0">
            <a:noAutofit/>
          </a:bodyPr>
          <a:lstStyle/>
          <a:p>
            <a:pPr algn="ctr"/>
            <a:r>
              <a:rPr lang="en-US" sz="1600">
                <a:solidFill>
                  <a:schemeClr val="lt1"/>
                </a:solidFill>
                <a:latin typeface="Arial" panose="020B0604020202020204"/>
                <a:ea typeface="Arial" panose="020B0604020202020204"/>
                <a:cs typeface="Arial" panose="020B0604020202020204"/>
                <a:sym typeface="Arial" panose="020B0604020202020204"/>
              </a:rPr>
              <a:t>Registry</a:t>
            </a:r>
            <a:endParaRPr>
              <a:solidFill>
                <a:schemeClr val="lt1"/>
              </a:solidFill>
              <a:latin typeface="Arial" panose="020B0604020202020204"/>
              <a:ea typeface="Arial" panose="020B0604020202020204"/>
              <a:cs typeface="Arial" panose="020B0604020202020204"/>
              <a:sym typeface="Arial" panose="020B0604020202020204"/>
            </a:endParaRPr>
          </a:p>
        </p:txBody>
      </p:sp>
      <p:sp>
        <p:nvSpPr>
          <p:cNvPr id="33" name="Google Shape;338;p32">
            <a:extLst>
              <a:ext uri="{FF2B5EF4-FFF2-40B4-BE49-F238E27FC236}">
                <a16:creationId xmlns:a16="http://schemas.microsoft.com/office/drawing/2014/main" id="{D69264A5-173E-7E41-AA32-1D9D2E5F4A11}"/>
              </a:ext>
            </a:extLst>
          </p:cNvPr>
          <p:cNvSpPr/>
          <p:nvPr/>
        </p:nvSpPr>
        <p:spPr>
          <a:xfrm>
            <a:off x="7057969" y="1722474"/>
            <a:ext cx="1086901" cy="271533"/>
          </a:xfrm>
          <a:prstGeom prst="rect">
            <a:avLst/>
          </a:prstGeom>
          <a:solidFill>
            <a:srgbClr val="560A30"/>
          </a:solidFill>
          <a:ln w="25400" cap="flat" cmpd="sng">
            <a:solidFill>
              <a:schemeClr val="lt1"/>
            </a:solidFill>
            <a:prstDash val="solid"/>
            <a:round/>
            <a:headEnd type="none" w="sm" len="sm"/>
            <a:tailEnd type="none" w="sm" len="sm"/>
          </a:ln>
        </p:spPr>
        <p:txBody>
          <a:bodyPr spcFirstLastPara="1" wrap="square" lIns="91433" tIns="45700" rIns="91433" bIns="45700" anchor="ctr" anchorCtr="0">
            <a:noAutofit/>
          </a:bodyPr>
          <a:lstStyle/>
          <a:p>
            <a:pPr algn="ctr"/>
            <a:r>
              <a:rPr lang="en-US">
                <a:solidFill>
                  <a:schemeClr val="lt1"/>
                </a:solidFill>
                <a:latin typeface="Arial" panose="020B0604020202020204"/>
                <a:ea typeface="Arial" panose="020B0604020202020204"/>
                <a:cs typeface="Arial" panose="020B0604020202020204"/>
                <a:sym typeface="Arial" panose="020B0604020202020204"/>
              </a:rPr>
              <a:t>NATs</a:t>
            </a:r>
          </a:p>
        </p:txBody>
      </p:sp>
      <p:cxnSp>
        <p:nvCxnSpPr>
          <p:cNvPr id="34" name="Google Shape;339;p32">
            <a:extLst>
              <a:ext uri="{FF2B5EF4-FFF2-40B4-BE49-F238E27FC236}">
                <a16:creationId xmlns:a16="http://schemas.microsoft.com/office/drawing/2014/main" id="{BB183A72-E735-9143-A4C1-6D9413189943}"/>
              </a:ext>
            </a:extLst>
          </p:cNvPr>
          <p:cNvCxnSpPr>
            <a:stCxn id="48" idx="0"/>
            <a:endCxn id="33" idx="1"/>
          </p:cNvCxnSpPr>
          <p:nvPr/>
        </p:nvCxnSpPr>
        <p:spPr>
          <a:xfrm rot="-5400000">
            <a:off x="6037910" y="1837195"/>
            <a:ext cx="999200" cy="1041200"/>
          </a:xfrm>
          <a:prstGeom prst="curvedConnector2">
            <a:avLst/>
          </a:prstGeom>
          <a:noFill/>
          <a:ln w="28575" cap="flat" cmpd="sng">
            <a:solidFill>
              <a:srgbClr val="00D4DD"/>
            </a:solidFill>
            <a:prstDash val="dash"/>
            <a:round/>
            <a:headEnd type="none" w="sm" len="sm"/>
            <a:tailEnd type="triangle" w="med" len="med"/>
          </a:ln>
        </p:spPr>
      </p:cxnSp>
      <p:sp>
        <p:nvSpPr>
          <p:cNvPr id="35" name="Google Shape;341;p32">
            <a:extLst>
              <a:ext uri="{FF2B5EF4-FFF2-40B4-BE49-F238E27FC236}">
                <a16:creationId xmlns:a16="http://schemas.microsoft.com/office/drawing/2014/main" id="{3A1AD1BB-565E-D14C-91A4-85827C89EFB3}"/>
              </a:ext>
            </a:extLst>
          </p:cNvPr>
          <p:cNvSpPr/>
          <p:nvPr/>
        </p:nvSpPr>
        <p:spPr>
          <a:xfrm>
            <a:off x="4739970" y="2829013"/>
            <a:ext cx="936435" cy="417143"/>
          </a:xfrm>
          <a:prstGeom prst="rect">
            <a:avLst/>
          </a:prstGeom>
          <a:solidFill>
            <a:srgbClr val="00D4DD"/>
          </a:solidFill>
          <a:ln w="25400" cap="flat" cmpd="sng">
            <a:solidFill>
              <a:schemeClr val="lt1"/>
            </a:solidFill>
            <a:prstDash val="solid"/>
            <a:round/>
            <a:headEnd type="none" w="sm" len="sm"/>
            <a:tailEnd type="none" w="sm" len="sm"/>
          </a:ln>
        </p:spPr>
        <p:txBody>
          <a:bodyPr spcFirstLastPara="1" wrap="square" lIns="91433" tIns="45700" rIns="91433" bIns="45700" anchor="ctr" anchorCtr="0">
            <a:noAutofit/>
          </a:bodyPr>
          <a:lstStyle/>
          <a:p>
            <a:pPr algn="ctr"/>
            <a:r>
              <a:rPr lang="en-US">
                <a:solidFill>
                  <a:schemeClr val="lt1"/>
                </a:solidFill>
                <a:latin typeface="Arial" panose="020B0604020202020204"/>
                <a:ea typeface="Arial" panose="020B0604020202020204"/>
                <a:cs typeface="Arial" panose="020B0604020202020204"/>
                <a:sym typeface="Arial" panose="020B0604020202020204"/>
              </a:rPr>
              <a:t>Broker</a:t>
            </a:r>
          </a:p>
        </p:txBody>
      </p:sp>
      <p:cxnSp>
        <p:nvCxnSpPr>
          <p:cNvPr id="36" name="Google Shape;342;p32">
            <a:extLst>
              <a:ext uri="{FF2B5EF4-FFF2-40B4-BE49-F238E27FC236}">
                <a16:creationId xmlns:a16="http://schemas.microsoft.com/office/drawing/2014/main" id="{3C872FD5-F97D-F84A-B750-CE2C18E6A592}"/>
              </a:ext>
            </a:extLst>
          </p:cNvPr>
          <p:cNvCxnSpPr>
            <a:endCxn id="31" idx="3"/>
          </p:cNvCxnSpPr>
          <p:nvPr/>
        </p:nvCxnSpPr>
        <p:spPr>
          <a:xfrm rot="10800000">
            <a:off x="5677382" y="4312678"/>
            <a:ext cx="2537200" cy="1749600"/>
          </a:xfrm>
          <a:prstGeom prst="curvedConnector3">
            <a:avLst>
              <a:gd name="adj1" fmla="val 49998"/>
            </a:avLst>
          </a:prstGeom>
          <a:noFill/>
          <a:ln w="28575" cap="flat" cmpd="sng">
            <a:solidFill>
              <a:srgbClr val="00D4DD"/>
            </a:solidFill>
            <a:prstDash val="dash"/>
            <a:round/>
            <a:headEnd type="none" w="sm" len="sm"/>
            <a:tailEnd type="triangle" w="med" len="med"/>
          </a:ln>
        </p:spPr>
      </p:cxnSp>
      <p:sp>
        <p:nvSpPr>
          <p:cNvPr id="37" name="Google Shape;343;p32">
            <a:extLst>
              <a:ext uri="{FF2B5EF4-FFF2-40B4-BE49-F238E27FC236}">
                <a16:creationId xmlns:a16="http://schemas.microsoft.com/office/drawing/2014/main" id="{E803A2ED-1FE3-244D-A789-B324D254E935}"/>
              </a:ext>
            </a:extLst>
          </p:cNvPr>
          <p:cNvSpPr/>
          <p:nvPr/>
        </p:nvSpPr>
        <p:spPr>
          <a:xfrm>
            <a:off x="4739970" y="3246819"/>
            <a:ext cx="936435" cy="458145"/>
          </a:xfrm>
          <a:prstGeom prst="rect">
            <a:avLst/>
          </a:prstGeom>
          <a:solidFill>
            <a:srgbClr val="00D4DD"/>
          </a:solidFill>
          <a:ln w="25400" cap="flat" cmpd="sng">
            <a:solidFill>
              <a:schemeClr val="lt1"/>
            </a:solidFill>
            <a:prstDash val="solid"/>
            <a:round/>
            <a:headEnd type="none" w="sm" len="sm"/>
            <a:tailEnd type="none" w="sm" len="sm"/>
          </a:ln>
        </p:spPr>
        <p:txBody>
          <a:bodyPr spcFirstLastPara="1" wrap="square" lIns="91433" tIns="45700" rIns="91433" bIns="45700" anchor="ctr" anchorCtr="0">
            <a:noAutofit/>
          </a:bodyPr>
          <a:lstStyle/>
          <a:p>
            <a:pPr algn="ctr"/>
            <a:r>
              <a:rPr lang="en-US" sz="1333">
                <a:solidFill>
                  <a:schemeClr val="lt1"/>
                </a:solidFill>
                <a:latin typeface="Arial" panose="020B0604020202020204"/>
                <a:ea typeface="Arial" panose="020B0604020202020204"/>
                <a:cs typeface="Arial" panose="020B0604020202020204"/>
                <a:sym typeface="Arial" panose="020B0604020202020204"/>
              </a:rPr>
              <a:t>Transport</a:t>
            </a:r>
          </a:p>
        </p:txBody>
      </p:sp>
      <p:cxnSp>
        <p:nvCxnSpPr>
          <p:cNvPr id="38" name="Google Shape;344;p32">
            <a:extLst>
              <a:ext uri="{FF2B5EF4-FFF2-40B4-BE49-F238E27FC236}">
                <a16:creationId xmlns:a16="http://schemas.microsoft.com/office/drawing/2014/main" id="{E2D27E57-3B6A-EF44-BE47-51333901703F}"/>
              </a:ext>
            </a:extLst>
          </p:cNvPr>
          <p:cNvCxnSpPr>
            <a:stCxn id="6" idx="3"/>
            <a:endCxn id="23" idx="3"/>
          </p:cNvCxnSpPr>
          <p:nvPr/>
        </p:nvCxnSpPr>
        <p:spPr>
          <a:xfrm rot="10800000">
            <a:off x="5677463" y="3904652"/>
            <a:ext cx="7600" cy="872800"/>
          </a:xfrm>
          <a:prstGeom prst="curvedConnector3">
            <a:avLst>
              <a:gd name="adj1" fmla="val -3007764"/>
            </a:avLst>
          </a:prstGeom>
          <a:noFill/>
          <a:ln w="28575" cap="flat" cmpd="sng">
            <a:solidFill>
              <a:srgbClr val="00D4DD"/>
            </a:solidFill>
            <a:prstDash val="solid"/>
            <a:round/>
            <a:headEnd type="none" w="sm" len="sm"/>
            <a:tailEnd type="triangle" w="med" len="med"/>
          </a:ln>
        </p:spPr>
      </p:cxnSp>
      <p:cxnSp>
        <p:nvCxnSpPr>
          <p:cNvPr id="39" name="Google Shape;345;p32">
            <a:extLst>
              <a:ext uri="{FF2B5EF4-FFF2-40B4-BE49-F238E27FC236}">
                <a16:creationId xmlns:a16="http://schemas.microsoft.com/office/drawing/2014/main" id="{51A56583-9A54-264E-B839-EE56E080C63F}"/>
              </a:ext>
            </a:extLst>
          </p:cNvPr>
          <p:cNvCxnSpPr>
            <a:stCxn id="23" idx="1"/>
            <a:endCxn id="31" idx="1"/>
          </p:cNvCxnSpPr>
          <p:nvPr/>
        </p:nvCxnSpPr>
        <p:spPr>
          <a:xfrm>
            <a:off x="4744319" y="3904558"/>
            <a:ext cx="4000" cy="408000"/>
          </a:xfrm>
          <a:prstGeom prst="curvedConnector3">
            <a:avLst>
              <a:gd name="adj1" fmla="val -5714502"/>
            </a:avLst>
          </a:prstGeom>
          <a:noFill/>
          <a:ln w="28575" cap="flat" cmpd="sng">
            <a:solidFill>
              <a:srgbClr val="00D4DD"/>
            </a:solidFill>
            <a:prstDash val="solid"/>
            <a:round/>
            <a:headEnd type="none" w="sm" len="sm"/>
            <a:tailEnd type="triangle" w="med" len="med"/>
          </a:ln>
        </p:spPr>
      </p:cxnSp>
      <p:sp>
        <p:nvSpPr>
          <p:cNvPr id="40" name="Google Shape;346;p32">
            <a:extLst>
              <a:ext uri="{FF2B5EF4-FFF2-40B4-BE49-F238E27FC236}">
                <a16:creationId xmlns:a16="http://schemas.microsoft.com/office/drawing/2014/main" id="{05771BD9-5B85-6545-A183-1CE41F25A5B1}"/>
              </a:ext>
            </a:extLst>
          </p:cNvPr>
          <p:cNvSpPr txBox="1"/>
          <p:nvPr/>
        </p:nvSpPr>
        <p:spPr>
          <a:xfrm>
            <a:off x="3994048" y="4017615"/>
            <a:ext cx="822017" cy="307776"/>
          </a:xfrm>
          <a:prstGeom prst="rect">
            <a:avLst/>
          </a:prstGeom>
          <a:noFill/>
          <a:ln>
            <a:noFill/>
          </a:ln>
        </p:spPr>
        <p:txBody>
          <a:bodyPr spcFirstLastPara="1" wrap="square" lIns="121900" tIns="60933" rIns="121900" bIns="60933" anchor="t" anchorCtr="0">
            <a:noAutofit/>
          </a:bodyPr>
          <a:lstStyle/>
          <a:p>
            <a:r>
              <a:rPr lang="en-US" sz="1200">
                <a:solidFill>
                  <a:srgbClr val="000000"/>
                </a:solidFill>
                <a:latin typeface="Arial" panose="020B0604020202020204"/>
                <a:ea typeface="Arial" panose="020B0604020202020204"/>
                <a:cs typeface="Arial" panose="020B0604020202020204"/>
                <a:sym typeface="Arial" panose="020B0604020202020204"/>
              </a:rPr>
              <a:t>2. get</a:t>
            </a:r>
          </a:p>
        </p:txBody>
      </p:sp>
      <p:sp>
        <p:nvSpPr>
          <p:cNvPr id="41" name="Google Shape;347;p32">
            <a:extLst>
              <a:ext uri="{FF2B5EF4-FFF2-40B4-BE49-F238E27FC236}">
                <a16:creationId xmlns:a16="http://schemas.microsoft.com/office/drawing/2014/main" id="{B2CC033B-F809-F54B-A24E-95F3167E50EF}"/>
              </a:ext>
            </a:extLst>
          </p:cNvPr>
          <p:cNvSpPr/>
          <p:nvPr/>
        </p:nvSpPr>
        <p:spPr>
          <a:xfrm>
            <a:off x="5686619" y="3290286"/>
            <a:ext cx="642913" cy="383623"/>
          </a:xfrm>
          <a:prstGeom prst="rect">
            <a:avLst/>
          </a:prstGeom>
          <a:solidFill>
            <a:srgbClr val="00D4DD"/>
          </a:solidFill>
          <a:ln w="25400" cap="flat" cmpd="sng">
            <a:solidFill>
              <a:srgbClr val="00D4DD"/>
            </a:solidFill>
            <a:prstDash val="solid"/>
            <a:round/>
            <a:headEnd type="none" w="sm" len="sm"/>
            <a:tailEnd type="none" w="sm" len="sm"/>
          </a:ln>
        </p:spPr>
        <p:txBody>
          <a:bodyPr spcFirstLastPara="1" wrap="square" lIns="91433" tIns="45700" rIns="91433" bIns="45700" anchor="ctr" anchorCtr="0">
            <a:noAutofit/>
          </a:bodyPr>
          <a:lstStyle/>
          <a:p>
            <a:pPr algn="ctr"/>
            <a:r>
              <a:rPr lang="en-US" sz="1200">
                <a:solidFill>
                  <a:schemeClr val="lt1"/>
                </a:solidFill>
                <a:latin typeface="Arial" panose="020B0604020202020204"/>
                <a:ea typeface="Arial" panose="020B0604020202020204"/>
                <a:cs typeface="Arial" panose="020B0604020202020204"/>
                <a:sym typeface="Arial" panose="020B0604020202020204"/>
              </a:rPr>
              <a:t>Codec</a:t>
            </a:r>
            <a:endParaRPr sz="1467">
              <a:solidFill>
                <a:schemeClr val="lt1"/>
              </a:solidFill>
              <a:latin typeface="Arial" panose="020B0604020202020204"/>
              <a:ea typeface="Arial" panose="020B0604020202020204"/>
              <a:cs typeface="Arial" panose="020B0604020202020204"/>
              <a:sym typeface="Arial" panose="020B0604020202020204"/>
            </a:endParaRPr>
          </a:p>
        </p:txBody>
      </p:sp>
      <p:sp>
        <p:nvSpPr>
          <p:cNvPr id="42" name="Google Shape;348;p32">
            <a:extLst>
              <a:ext uri="{FF2B5EF4-FFF2-40B4-BE49-F238E27FC236}">
                <a16:creationId xmlns:a16="http://schemas.microsoft.com/office/drawing/2014/main" id="{BBB8F9BE-C496-9F44-8484-7DFF94BAC75D}"/>
              </a:ext>
            </a:extLst>
          </p:cNvPr>
          <p:cNvSpPr/>
          <p:nvPr/>
        </p:nvSpPr>
        <p:spPr>
          <a:xfrm>
            <a:off x="8653665" y="3304829"/>
            <a:ext cx="642913" cy="754791"/>
          </a:xfrm>
          <a:prstGeom prst="rect">
            <a:avLst/>
          </a:prstGeom>
          <a:solidFill>
            <a:srgbClr val="00D4DD"/>
          </a:solidFill>
          <a:ln w="25400" cap="flat" cmpd="sng">
            <a:solidFill>
              <a:srgbClr val="00D4DD"/>
            </a:solidFill>
            <a:prstDash val="solid"/>
            <a:round/>
            <a:headEnd type="none" w="sm" len="sm"/>
            <a:tailEnd type="none" w="sm" len="sm"/>
          </a:ln>
        </p:spPr>
        <p:txBody>
          <a:bodyPr spcFirstLastPara="1" wrap="square" lIns="91433" tIns="45700" rIns="91433" bIns="45700" anchor="ctr" anchorCtr="0">
            <a:noAutofit/>
          </a:bodyPr>
          <a:lstStyle/>
          <a:p>
            <a:pPr algn="ctr"/>
            <a:r>
              <a:rPr lang="en-US" sz="1200">
                <a:solidFill>
                  <a:schemeClr val="lt1"/>
                </a:solidFill>
                <a:latin typeface="Arial" panose="020B0604020202020204"/>
                <a:ea typeface="Arial" panose="020B0604020202020204"/>
                <a:cs typeface="Arial" panose="020B0604020202020204"/>
                <a:sym typeface="Arial" panose="020B0604020202020204"/>
              </a:rPr>
              <a:t>Codec</a:t>
            </a:r>
            <a:endParaRPr sz="1467">
              <a:solidFill>
                <a:schemeClr val="lt1"/>
              </a:solidFill>
              <a:latin typeface="Arial" panose="020B0604020202020204"/>
              <a:ea typeface="Arial" panose="020B0604020202020204"/>
              <a:cs typeface="Arial" panose="020B0604020202020204"/>
              <a:sym typeface="Arial" panose="020B0604020202020204"/>
            </a:endParaRPr>
          </a:p>
        </p:txBody>
      </p:sp>
      <p:cxnSp>
        <p:nvCxnSpPr>
          <p:cNvPr id="43" name="Google Shape;349;p32">
            <a:extLst>
              <a:ext uri="{FF2B5EF4-FFF2-40B4-BE49-F238E27FC236}">
                <a16:creationId xmlns:a16="http://schemas.microsoft.com/office/drawing/2014/main" id="{8940629F-481E-7E4E-B722-5F9FB46A1100}"/>
              </a:ext>
            </a:extLst>
          </p:cNvPr>
          <p:cNvCxnSpPr>
            <a:stCxn id="41" idx="3"/>
            <a:endCxn id="42" idx="1"/>
          </p:cNvCxnSpPr>
          <p:nvPr/>
        </p:nvCxnSpPr>
        <p:spPr>
          <a:xfrm>
            <a:off x="6329531" y="3482098"/>
            <a:ext cx="2324000" cy="200000"/>
          </a:xfrm>
          <a:prstGeom prst="curvedConnector3">
            <a:avLst>
              <a:gd name="adj1" fmla="val 50003"/>
            </a:avLst>
          </a:prstGeom>
          <a:noFill/>
          <a:ln w="28575" cap="flat" cmpd="sng">
            <a:solidFill>
              <a:srgbClr val="00D4DD"/>
            </a:solidFill>
            <a:prstDash val="solid"/>
            <a:round/>
            <a:headEnd type="none" w="sm" len="sm"/>
            <a:tailEnd type="triangle" w="med" len="med"/>
          </a:ln>
        </p:spPr>
      </p:cxnSp>
      <p:cxnSp>
        <p:nvCxnSpPr>
          <p:cNvPr id="44" name="Google Shape;350;p32">
            <a:extLst>
              <a:ext uri="{FF2B5EF4-FFF2-40B4-BE49-F238E27FC236}">
                <a16:creationId xmlns:a16="http://schemas.microsoft.com/office/drawing/2014/main" id="{7F30ACA6-7FB6-E943-B0AD-3000C7762D34}"/>
              </a:ext>
            </a:extLst>
          </p:cNvPr>
          <p:cNvCxnSpPr>
            <a:stCxn id="42" idx="2"/>
            <a:endCxn id="41" idx="2"/>
          </p:cNvCxnSpPr>
          <p:nvPr/>
        </p:nvCxnSpPr>
        <p:spPr>
          <a:xfrm rot="5400000" flipH="1">
            <a:off x="7298722" y="2383219"/>
            <a:ext cx="385600" cy="2967200"/>
          </a:xfrm>
          <a:prstGeom prst="curvedConnector3">
            <a:avLst>
              <a:gd name="adj1" fmla="val -79046"/>
            </a:avLst>
          </a:prstGeom>
          <a:noFill/>
          <a:ln w="28575" cap="flat" cmpd="sng">
            <a:solidFill>
              <a:srgbClr val="00D4DD"/>
            </a:solidFill>
            <a:prstDash val="solid"/>
            <a:round/>
            <a:headEnd type="none" w="sm" len="sm"/>
            <a:tailEnd type="triangle" w="med" len="med"/>
          </a:ln>
        </p:spPr>
      </p:cxnSp>
      <p:cxnSp>
        <p:nvCxnSpPr>
          <p:cNvPr id="45" name="Google Shape;351;p32">
            <a:extLst>
              <a:ext uri="{FF2B5EF4-FFF2-40B4-BE49-F238E27FC236}">
                <a16:creationId xmlns:a16="http://schemas.microsoft.com/office/drawing/2014/main" id="{3E1C7436-105A-9740-AD67-3BC2FA8F5847}"/>
              </a:ext>
            </a:extLst>
          </p:cNvPr>
          <p:cNvCxnSpPr>
            <a:stCxn id="31" idx="1"/>
            <a:endCxn id="12" idx="2"/>
          </p:cNvCxnSpPr>
          <p:nvPr/>
        </p:nvCxnSpPr>
        <p:spPr>
          <a:xfrm>
            <a:off x="4748150" y="4312678"/>
            <a:ext cx="3368000" cy="2109600"/>
          </a:xfrm>
          <a:prstGeom prst="curvedConnector4">
            <a:avLst>
              <a:gd name="adj1" fmla="val -24065"/>
              <a:gd name="adj2" fmla="val 110835"/>
            </a:avLst>
          </a:prstGeom>
          <a:noFill/>
          <a:ln w="28575" cap="flat" cmpd="sng">
            <a:solidFill>
              <a:srgbClr val="00D4DD"/>
            </a:solidFill>
            <a:prstDash val="solid"/>
            <a:round/>
            <a:headEnd type="none" w="sm" len="sm"/>
            <a:tailEnd type="triangle" w="med" len="med"/>
          </a:ln>
        </p:spPr>
      </p:cxnSp>
      <p:sp>
        <p:nvSpPr>
          <p:cNvPr id="46" name="Google Shape;352;p32">
            <a:extLst>
              <a:ext uri="{FF2B5EF4-FFF2-40B4-BE49-F238E27FC236}">
                <a16:creationId xmlns:a16="http://schemas.microsoft.com/office/drawing/2014/main" id="{B065CE41-402D-6B41-9A69-23A0448421F5}"/>
              </a:ext>
            </a:extLst>
          </p:cNvPr>
          <p:cNvSpPr txBox="1"/>
          <p:nvPr/>
        </p:nvSpPr>
        <p:spPr>
          <a:xfrm>
            <a:off x="4739189" y="6193379"/>
            <a:ext cx="718860" cy="307776"/>
          </a:xfrm>
          <a:prstGeom prst="rect">
            <a:avLst/>
          </a:prstGeom>
          <a:noFill/>
          <a:ln>
            <a:noFill/>
          </a:ln>
        </p:spPr>
        <p:txBody>
          <a:bodyPr spcFirstLastPara="1" wrap="square" lIns="121900" tIns="60933" rIns="121900" bIns="60933" anchor="t" anchorCtr="0">
            <a:noAutofit/>
          </a:bodyPr>
          <a:lstStyle/>
          <a:p>
            <a:r>
              <a:rPr lang="en-US" sz="1200">
                <a:solidFill>
                  <a:srgbClr val="000000"/>
                </a:solidFill>
                <a:latin typeface="Arial" panose="020B0604020202020204"/>
                <a:ea typeface="Arial" panose="020B0604020202020204"/>
                <a:cs typeface="Arial" panose="020B0604020202020204"/>
                <a:sym typeface="Arial" panose="020B0604020202020204"/>
              </a:rPr>
              <a:t>3. list</a:t>
            </a:r>
            <a:endParaRPr sz="1200">
              <a:solidFill>
                <a:srgbClr val="000000"/>
              </a:solidFill>
              <a:latin typeface="Arial" panose="020B0604020202020204"/>
              <a:ea typeface="Arial" panose="020B0604020202020204"/>
              <a:cs typeface="Arial" panose="020B0604020202020204"/>
              <a:sym typeface="Arial" panose="020B0604020202020204"/>
            </a:endParaRPr>
          </a:p>
        </p:txBody>
      </p:sp>
      <p:cxnSp>
        <p:nvCxnSpPr>
          <p:cNvPr id="47" name="Google Shape;353;p32">
            <a:extLst>
              <a:ext uri="{FF2B5EF4-FFF2-40B4-BE49-F238E27FC236}">
                <a16:creationId xmlns:a16="http://schemas.microsoft.com/office/drawing/2014/main" id="{232EABDB-64CE-2343-9F8B-74A81BCB1C0C}"/>
              </a:ext>
            </a:extLst>
          </p:cNvPr>
          <p:cNvCxnSpPr>
            <a:stCxn id="49" idx="0"/>
            <a:endCxn id="33" idx="3"/>
          </p:cNvCxnSpPr>
          <p:nvPr/>
        </p:nvCxnSpPr>
        <p:spPr>
          <a:xfrm rot="5400000" flipH="1">
            <a:off x="8059183" y="1943996"/>
            <a:ext cx="999200" cy="827600"/>
          </a:xfrm>
          <a:prstGeom prst="curvedConnector2">
            <a:avLst/>
          </a:prstGeom>
          <a:noFill/>
          <a:ln w="28575" cap="flat" cmpd="sng">
            <a:solidFill>
              <a:srgbClr val="00D4DD"/>
            </a:solidFill>
            <a:prstDash val="dash"/>
            <a:round/>
            <a:headEnd type="none" w="sm" len="sm"/>
            <a:tailEnd type="triangle" w="med" len="med"/>
          </a:ln>
        </p:spPr>
      </p:cxnSp>
      <p:sp>
        <p:nvSpPr>
          <p:cNvPr id="48" name="Google Shape;340;p32">
            <a:extLst>
              <a:ext uri="{FF2B5EF4-FFF2-40B4-BE49-F238E27FC236}">
                <a16:creationId xmlns:a16="http://schemas.microsoft.com/office/drawing/2014/main" id="{4E3096C1-2D2C-AD45-9F2F-5AE2C11B2BD0}"/>
              </a:ext>
            </a:extLst>
          </p:cNvPr>
          <p:cNvSpPr/>
          <p:nvPr/>
        </p:nvSpPr>
        <p:spPr>
          <a:xfrm>
            <a:off x="5695455" y="2857395"/>
            <a:ext cx="642913" cy="353717"/>
          </a:xfrm>
          <a:prstGeom prst="rect">
            <a:avLst/>
          </a:prstGeom>
          <a:solidFill>
            <a:srgbClr val="00D4DD"/>
          </a:solidFill>
          <a:ln w="25400" cap="flat" cmpd="sng">
            <a:solidFill>
              <a:srgbClr val="00D4DD"/>
            </a:solidFill>
            <a:prstDash val="solid"/>
            <a:round/>
            <a:headEnd type="none" w="sm" len="sm"/>
            <a:tailEnd type="none" w="sm" len="sm"/>
          </a:ln>
        </p:spPr>
        <p:txBody>
          <a:bodyPr spcFirstLastPara="1" wrap="square" lIns="91433" tIns="45700" rIns="91433" bIns="45700" anchor="ctr" anchorCtr="0">
            <a:noAutofit/>
          </a:bodyPr>
          <a:lstStyle/>
          <a:p>
            <a:pPr algn="ctr"/>
            <a:r>
              <a:rPr lang="en-US" sz="1200">
                <a:solidFill>
                  <a:schemeClr val="lt1"/>
                </a:solidFill>
                <a:latin typeface="Arial" panose="020B0604020202020204"/>
                <a:ea typeface="Arial" panose="020B0604020202020204"/>
                <a:cs typeface="Arial" panose="020B0604020202020204"/>
                <a:sym typeface="Arial" panose="020B0604020202020204"/>
              </a:rPr>
              <a:t>Codec</a:t>
            </a:r>
            <a:endParaRPr sz="1467">
              <a:solidFill>
                <a:schemeClr val="lt1"/>
              </a:solidFill>
              <a:latin typeface="Arial" panose="020B0604020202020204"/>
              <a:ea typeface="Arial" panose="020B0604020202020204"/>
              <a:cs typeface="Arial" panose="020B0604020202020204"/>
              <a:sym typeface="Arial" panose="020B0604020202020204"/>
            </a:endParaRPr>
          </a:p>
        </p:txBody>
      </p:sp>
      <p:sp>
        <p:nvSpPr>
          <p:cNvPr id="49" name="Google Shape;354;p32">
            <a:extLst>
              <a:ext uri="{FF2B5EF4-FFF2-40B4-BE49-F238E27FC236}">
                <a16:creationId xmlns:a16="http://schemas.microsoft.com/office/drawing/2014/main" id="{C9CB90A5-4188-A140-9AEF-2244B501D0A3}"/>
              </a:ext>
            </a:extLst>
          </p:cNvPr>
          <p:cNvSpPr/>
          <p:nvPr/>
        </p:nvSpPr>
        <p:spPr>
          <a:xfrm>
            <a:off x="8651128" y="2857396"/>
            <a:ext cx="642913" cy="347979"/>
          </a:xfrm>
          <a:prstGeom prst="rect">
            <a:avLst/>
          </a:prstGeom>
          <a:solidFill>
            <a:srgbClr val="00D4DD"/>
          </a:solidFill>
          <a:ln w="25400" cap="flat" cmpd="sng">
            <a:solidFill>
              <a:srgbClr val="00D4DD"/>
            </a:solidFill>
            <a:prstDash val="solid"/>
            <a:round/>
            <a:headEnd type="none" w="sm" len="sm"/>
            <a:tailEnd type="none" w="sm" len="sm"/>
          </a:ln>
        </p:spPr>
        <p:txBody>
          <a:bodyPr spcFirstLastPara="1" wrap="square" lIns="91433" tIns="45700" rIns="91433" bIns="45700" anchor="ctr" anchorCtr="0">
            <a:noAutofit/>
          </a:bodyPr>
          <a:lstStyle/>
          <a:p>
            <a:pPr algn="ctr"/>
            <a:r>
              <a:rPr lang="en-US" sz="1200">
                <a:solidFill>
                  <a:schemeClr val="lt1"/>
                </a:solidFill>
                <a:latin typeface="Arial" panose="020B0604020202020204"/>
                <a:ea typeface="Arial" panose="020B0604020202020204"/>
                <a:cs typeface="Arial" panose="020B0604020202020204"/>
                <a:sym typeface="Arial" panose="020B0604020202020204"/>
              </a:rPr>
              <a:t>Codec</a:t>
            </a:r>
            <a:endParaRPr sz="1467">
              <a:solidFill>
                <a:schemeClr val="lt1"/>
              </a:solidFill>
              <a:latin typeface="Arial" panose="020B0604020202020204"/>
              <a:ea typeface="Arial" panose="020B0604020202020204"/>
              <a:cs typeface="Arial" panose="020B0604020202020204"/>
              <a:sym typeface="Arial" panose="020B0604020202020204"/>
            </a:endParaRPr>
          </a:p>
        </p:txBody>
      </p:sp>
      <p:sp>
        <p:nvSpPr>
          <p:cNvPr id="50" name="Google Shape;355;p32">
            <a:extLst>
              <a:ext uri="{FF2B5EF4-FFF2-40B4-BE49-F238E27FC236}">
                <a16:creationId xmlns:a16="http://schemas.microsoft.com/office/drawing/2014/main" id="{AE52E98E-DE97-A54A-80FD-2264430552FC}"/>
              </a:ext>
            </a:extLst>
          </p:cNvPr>
          <p:cNvSpPr txBox="1"/>
          <p:nvPr/>
        </p:nvSpPr>
        <p:spPr>
          <a:xfrm>
            <a:off x="138929" y="1604260"/>
            <a:ext cx="4007887" cy="400109"/>
          </a:xfrm>
          <a:prstGeom prst="rect">
            <a:avLst/>
          </a:prstGeom>
          <a:noFill/>
          <a:ln>
            <a:noFill/>
          </a:ln>
        </p:spPr>
        <p:txBody>
          <a:bodyPr spcFirstLastPara="1" wrap="square" lIns="121900" tIns="60933" rIns="121900" bIns="60933" anchor="t" anchorCtr="0">
            <a:noAutofit/>
          </a:bodyPr>
          <a:lstStyle/>
          <a:p>
            <a:r>
              <a:rPr lang="en-US" b="1" dirty="0">
                <a:solidFill>
                  <a:srgbClr val="000000"/>
                </a:solidFill>
                <a:latin typeface="Arial" panose="020B0604020202020204"/>
                <a:ea typeface="Arial" panose="020B0604020202020204"/>
                <a:cs typeface="Arial" panose="020B0604020202020204"/>
                <a:sym typeface="Arial" panose="020B0604020202020204"/>
              </a:rPr>
              <a:t>Go-Micro </a:t>
            </a:r>
            <a:r>
              <a:rPr lang="en-US" b="1" dirty="0" err="1">
                <a:solidFill>
                  <a:srgbClr val="000000"/>
                </a:solidFill>
                <a:latin typeface="Arial" panose="020B0604020202020204"/>
                <a:ea typeface="Arial" panose="020B0604020202020204"/>
                <a:cs typeface="Arial" panose="020B0604020202020204"/>
                <a:sym typeface="Arial" panose="020B0604020202020204"/>
              </a:rPr>
              <a:t>组件工作流程图</a:t>
            </a:r>
            <a:endParaRPr dirty="0">
              <a:solidFill>
                <a:srgbClr val="000000"/>
              </a:solidFill>
              <a:latin typeface="Arial" panose="020B0604020202020204"/>
              <a:ea typeface="Arial" panose="020B0604020202020204"/>
              <a:cs typeface="Arial" panose="020B0604020202020204"/>
              <a:sym typeface="Arial" panose="020B0604020202020204"/>
            </a:endParaRPr>
          </a:p>
        </p:txBody>
      </p:sp>
      <p:sp>
        <p:nvSpPr>
          <p:cNvPr id="53" name="标题 1">
            <a:extLst>
              <a:ext uri="{FF2B5EF4-FFF2-40B4-BE49-F238E27FC236}">
                <a16:creationId xmlns:a16="http://schemas.microsoft.com/office/drawing/2014/main" id="{E0EA4593-38D4-1E44-83A2-40B7B19D9C0B}"/>
              </a:ext>
            </a:extLst>
          </p:cNvPr>
          <p:cNvSpPr>
            <a:spLocks noGrp="1"/>
          </p:cNvSpPr>
          <p:nvPr>
            <p:ph type="title"/>
          </p:nvPr>
        </p:nvSpPr>
        <p:spPr>
          <a:xfrm>
            <a:off x="373952" y="17377"/>
            <a:ext cx="6214055" cy="1208868"/>
          </a:xfrm>
        </p:spPr>
        <p:txBody>
          <a:bodyPr/>
          <a:lstStyle/>
          <a:p>
            <a:r>
              <a:rPr kumimoji="1" lang="en-US" altLang="zh-CN" dirty="0"/>
              <a:t>Go-Micro</a:t>
            </a:r>
            <a:endParaRPr kumimoji="1" lang="zh-CN" altLang="en-US" dirty="0"/>
          </a:p>
        </p:txBody>
      </p:sp>
      <p:sp>
        <p:nvSpPr>
          <p:cNvPr id="54" name="文本框 53">
            <a:extLst>
              <a:ext uri="{FF2B5EF4-FFF2-40B4-BE49-F238E27FC236}">
                <a16:creationId xmlns:a16="http://schemas.microsoft.com/office/drawing/2014/main" id="{884E8255-FA5E-144C-BDC3-343CE11CC167}"/>
              </a:ext>
            </a:extLst>
          </p:cNvPr>
          <p:cNvSpPr txBox="1"/>
          <p:nvPr/>
        </p:nvSpPr>
        <p:spPr>
          <a:xfrm>
            <a:off x="9860785" y="874468"/>
            <a:ext cx="2428870" cy="369332"/>
          </a:xfrm>
          <a:prstGeom prst="rect">
            <a:avLst/>
          </a:prstGeom>
          <a:noFill/>
        </p:spPr>
        <p:txBody>
          <a:bodyPr wrap="none" rtlCol="0">
            <a:spAutoFit/>
          </a:bodyPr>
          <a:lstStyle/>
          <a:p>
            <a:pPr marL="685800" lvl="1"/>
            <a:r>
              <a:rPr kumimoji="1" lang="en-US" altLang="zh-CN" b="1" dirty="0">
                <a:solidFill>
                  <a:schemeClr val="bg1"/>
                </a:solidFill>
              </a:rPr>
              <a:t>Go-Micro</a:t>
            </a:r>
            <a:r>
              <a:rPr kumimoji="1" lang="zh-CN" altLang="en-US" b="1" dirty="0">
                <a:solidFill>
                  <a:schemeClr val="bg1"/>
                </a:solidFill>
              </a:rPr>
              <a:t>设计</a:t>
            </a:r>
            <a:endParaRPr kumimoji="1" lang="zh-CN" altLang="en-US" dirty="0">
              <a:solidFill>
                <a:schemeClr val="bg1"/>
              </a:solidFill>
            </a:endParaRPr>
          </a:p>
        </p:txBody>
      </p:sp>
      <p:cxnSp>
        <p:nvCxnSpPr>
          <p:cNvPr id="56" name="Google Shape;339;p32">
            <a:extLst>
              <a:ext uri="{FF2B5EF4-FFF2-40B4-BE49-F238E27FC236}">
                <a16:creationId xmlns:a16="http://schemas.microsoft.com/office/drawing/2014/main" id="{B0798861-67A5-BA4E-BFE4-ED9D9F46152C}"/>
              </a:ext>
            </a:extLst>
          </p:cNvPr>
          <p:cNvCxnSpPr>
            <a:cxnSpLocks/>
          </p:cNvCxnSpPr>
          <p:nvPr/>
        </p:nvCxnSpPr>
        <p:spPr>
          <a:xfrm rot="16200000" flipV="1">
            <a:off x="4896387" y="4096698"/>
            <a:ext cx="5306535" cy="32507"/>
          </a:xfrm>
          <a:prstGeom prst="curvedConnector3">
            <a:avLst>
              <a:gd name="adj1" fmla="val 50000"/>
            </a:avLst>
          </a:prstGeom>
          <a:noFill/>
          <a:ln w="12700" cap="flat" cmpd="sng">
            <a:solidFill>
              <a:schemeClr val="tx1"/>
            </a:solidFill>
            <a:prstDash val="dash"/>
            <a:round/>
            <a:headEnd type="none" w="sm" len="sm"/>
            <a:tailEnd type="none" w="med" len="med"/>
          </a:ln>
        </p:spPr>
      </p:cxnSp>
      <p:sp>
        <p:nvSpPr>
          <p:cNvPr id="61" name="Google Shape;529;p39">
            <a:extLst>
              <a:ext uri="{FF2B5EF4-FFF2-40B4-BE49-F238E27FC236}">
                <a16:creationId xmlns:a16="http://schemas.microsoft.com/office/drawing/2014/main" id="{96C3B1FB-F2A8-4D41-B4EC-A1CAAC92CFD1}"/>
              </a:ext>
            </a:extLst>
          </p:cNvPr>
          <p:cNvSpPr/>
          <p:nvPr/>
        </p:nvSpPr>
        <p:spPr>
          <a:xfrm>
            <a:off x="72996" y="6470100"/>
            <a:ext cx="3753592" cy="410369"/>
          </a:xfrm>
          <a:prstGeom prst="rect">
            <a:avLst/>
          </a:prstGeom>
          <a:noFill/>
          <a:ln>
            <a:noFill/>
          </a:ln>
        </p:spPr>
        <p:txBody>
          <a:bodyPr spcFirstLastPara="1" wrap="square" lIns="121900" tIns="60933" rIns="121900" bIns="60933" anchor="t" anchorCtr="0">
            <a:noAutofit/>
          </a:bodyPr>
          <a:lstStyle/>
          <a:p>
            <a:r>
              <a:rPr lang="en-US" sz="1867" b="1" dirty="0" err="1">
                <a:solidFill>
                  <a:srgbClr val="424242"/>
                </a:solidFill>
                <a:latin typeface="Arial" panose="020B0604020202020204"/>
                <a:ea typeface="Arial" panose="020B0604020202020204"/>
                <a:cs typeface="Arial" panose="020B0604020202020204"/>
                <a:sym typeface="Arial" panose="020B0604020202020204"/>
              </a:rPr>
              <a:t>假设ServiceA调用ServiceB</a:t>
            </a:r>
            <a:endParaRPr sz="1867" dirty="0">
              <a:solidFill>
                <a:srgbClr val="000000"/>
              </a:solidFill>
              <a:latin typeface="Arial" panose="020B0604020202020204"/>
              <a:ea typeface="Arial" panose="020B0604020202020204"/>
              <a:cs typeface="Arial" panose="020B0604020202020204"/>
              <a:sym typeface="Arial" panose="020B0604020202020204"/>
            </a:endParaRPr>
          </a:p>
        </p:txBody>
      </p:sp>
      <p:sp>
        <p:nvSpPr>
          <p:cNvPr id="62" name="矩形 61">
            <a:extLst>
              <a:ext uri="{FF2B5EF4-FFF2-40B4-BE49-F238E27FC236}">
                <a16:creationId xmlns:a16="http://schemas.microsoft.com/office/drawing/2014/main" id="{F46E6428-B98A-3944-AC9F-A234F0E963C7}"/>
              </a:ext>
            </a:extLst>
          </p:cNvPr>
          <p:cNvSpPr/>
          <p:nvPr/>
        </p:nvSpPr>
        <p:spPr>
          <a:xfrm>
            <a:off x="4194790" y="1804314"/>
            <a:ext cx="1172116" cy="369332"/>
          </a:xfrm>
          <a:prstGeom prst="rect">
            <a:avLst/>
          </a:prstGeom>
        </p:spPr>
        <p:txBody>
          <a:bodyPr wrap="none">
            <a:spAutoFit/>
          </a:bodyPr>
          <a:lstStyle/>
          <a:p>
            <a:r>
              <a:rPr lang="en-US" altLang="zh-CN" b="1" dirty="0" err="1">
                <a:solidFill>
                  <a:srgbClr val="424242"/>
                </a:solidFill>
                <a:ea typeface="Arial" panose="020B0604020202020204"/>
                <a:cs typeface="Arial" panose="020B0604020202020204"/>
                <a:sym typeface="Arial" panose="020B0604020202020204"/>
              </a:rPr>
              <a:t>ServiceA</a:t>
            </a:r>
            <a:endParaRPr lang="zh-CN" altLang="en-US" dirty="0"/>
          </a:p>
        </p:txBody>
      </p:sp>
      <p:sp>
        <p:nvSpPr>
          <p:cNvPr id="63" name="矩形 62">
            <a:extLst>
              <a:ext uri="{FF2B5EF4-FFF2-40B4-BE49-F238E27FC236}">
                <a16:creationId xmlns:a16="http://schemas.microsoft.com/office/drawing/2014/main" id="{0F380E5F-DD2D-104E-B837-93FCB486E934}"/>
              </a:ext>
            </a:extLst>
          </p:cNvPr>
          <p:cNvSpPr/>
          <p:nvPr/>
        </p:nvSpPr>
        <p:spPr>
          <a:xfrm>
            <a:off x="10333990" y="1751019"/>
            <a:ext cx="1172116" cy="369332"/>
          </a:xfrm>
          <a:prstGeom prst="rect">
            <a:avLst/>
          </a:prstGeom>
        </p:spPr>
        <p:txBody>
          <a:bodyPr wrap="none">
            <a:spAutoFit/>
          </a:bodyPr>
          <a:lstStyle/>
          <a:p>
            <a:r>
              <a:rPr lang="en-US" altLang="zh-CN" b="1" dirty="0" err="1">
                <a:solidFill>
                  <a:srgbClr val="424242"/>
                </a:solidFill>
                <a:ea typeface="Arial" panose="020B0604020202020204"/>
                <a:cs typeface="Arial" panose="020B0604020202020204"/>
                <a:sym typeface="Arial" panose="020B0604020202020204"/>
              </a:rPr>
              <a:t>ServiceB</a:t>
            </a:r>
            <a:endParaRPr lang="zh-CN" altLang="en-US" dirty="0"/>
          </a:p>
        </p:txBody>
      </p:sp>
    </p:spTree>
    <p:extLst>
      <p:ext uri="{BB962C8B-B14F-4D97-AF65-F5344CB8AC3E}">
        <p14:creationId xmlns:p14="http://schemas.microsoft.com/office/powerpoint/2010/main" val="124979744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Google Shape;355;p32">
            <a:extLst>
              <a:ext uri="{FF2B5EF4-FFF2-40B4-BE49-F238E27FC236}">
                <a16:creationId xmlns:a16="http://schemas.microsoft.com/office/drawing/2014/main" id="{AE52E98E-DE97-A54A-80FD-2264430552FC}"/>
              </a:ext>
            </a:extLst>
          </p:cNvPr>
          <p:cNvSpPr txBox="1"/>
          <p:nvPr/>
        </p:nvSpPr>
        <p:spPr>
          <a:xfrm>
            <a:off x="138929" y="1604260"/>
            <a:ext cx="4007887" cy="400109"/>
          </a:xfrm>
          <a:prstGeom prst="rect">
            <a:avLst/>
          </a:prstGeom>
          <a:noFill/>
          <a:ln>
            <a:noFill/>
          </a:ln>
        </p:spPr>
        <p:txBody>
          <a:bodyPr spcFirstLastPara="1" wrap="square" lIns="121900" tIns="60933" rIns="121900" bIns="60933" anchor="t" anchorCtr="0">
            <a:noAutofit/>
          </a:bodyPr>
          <a:lstStyle/>
          <a:p>
            <a:r>
              <a:rPr lang="en-US" b="1" dirty="0">
                <a:solidFill>
                  <a:srgbClr val="000000"/>
                </a:solidFill>
                <a:latin typeface="Arial" panose="020B0604020202020204"/>
                <a:ea typeface="Arial" panose="020B0604020202020204"/>
                <a:cs typeface="Arial" panose="020B0604020202020204"/>
                <a:sym typeface="Arial" panose="020B0604020202020204"/>
              </a:rPr>
              <a:t>Bro</a:t>
            </a:r>
            <a:r>
              <a:rPr lang="en-US" altLang="zh-CN" b="1" dirty="0">
                <a:solidFill>
                  <a:srgbClr val="000000"/>
                </a:solidFill>
                <a:latin typeface="Arial" panose="020B0604020202020204"/>
                <a:ea typeface="Arial" panose="020B0604020202020204"/>
                <a:cs typeface="Arial" panose="020B0604020202020204"/>
                <a:sym typeface="Arial" panose="020B0604020202020204"/>
              </a:rPr>
              <a:t>ker</a:t>
            </a:r>
            <a:r>
              <a:rPr lang="zh-CN" altLang="en-US" b="1" dirty="0">
                <a:solidFill>
                  <a:srgbClr val="000000"/>
                </a:solidFill>
                <a:latin typeface="Arial" panose="020B0604020202020204"/>
                <a:ea typeface="Arial" panose="020B0604020202020204"/>
                <a:cs typeface="Arial" panose="020B0604020202020204"/>
                <a:sym typeface="Arial" panose="020B0604020202020204"/>
              </a:rPr>
              <a:t> 异步通信组件</a:t>
            </a:r>
            <a:endParaRPr dirty="0">
              <a:solidFill>
                <a:srgbClr val="000000"/>
              </a:solidFill>
              <a:latin typeface="Arial" panose="020B0604020202020204"/>
              <a:ea typeface="Arial" panose="020B0604020202020204"/>
              <a:cs typeface="Arial" panose="020B0604020202020204"/>
              <a:sym typeface="Arial" panose="020B0604020202020204"/>
            </a:endParaRPr>
          </a:p>
        </p:txBody>
      </p:sp>
      <p:sp>
        <p:nvSpPr>
          <p:cNvPr id="53" name="标题 1">
            <a:extLst>
              <a:ext uri="{FF2B5EF4-FFF2-40B4-BE49-F238E27FC236}">
                <a16:creationId xmlns:a16="http://schemas.microsoft.com/office/drawing/2014/main" id="{E0EA4593-38D4-1E44-83A2-40B7B19D9C0B}"/>
              </a:ext>
            </a:extLst>
          </p:cNvPr>
          <p:cNvSpPr>
            <a:spLocks noGrp="1"/>
          </p:cNvSpPr>
          <p:nvPr>
            <p:ph type="title"/>
          </p:nvPr>
        </p:nvSpPr>
        <p:spPr>
          <a:xfrm>
            <a:off x="373952" y="17377"/>
            <a:ext cx="6214055" cy="1208868"/>
          </a:xfrm>
        </p:spPr>
        <p:txBody>
          <a:bodyPr/>
          <a:lstStyle/>
          <a:p>
            <a:r>
              <a:rPr kumimoji="1" lang="en-US" altLang="zh-CN" dirty="0"/>
              <a:t>Go-Micro</a:t>
            </a:r>
            <a:endParaRPr kumimoji="1" lang="zh-CN" altLang="en-US" dirty="0"/>
          </a:p>
        </p:txBody>
      </p:sp>
      <p:sp>
        <p:nvSpPr>
          <p:cNvPr id="54" name="文本框 53">
            <a:extLst>
              <a:ext uri="{FF2B5EF4-FFF2-40B4-BE49-F238E27FC236}">
                <a16:creationId xmlns:a16="http://schemas.microsoft.com/office/drawing/2014/main" id="{884E8255-FA5E-144C-BDC3-343CE11CC167}"/>
              </a:ext>
            </a:extLst>
          </p:cNvPr>
          <p:cNvSpPr txBox="1"/>
          <p:nvPr/>
        </p:nvSpPr>
        <p:spPr>
          <a:xfrm>
            <a:off x="9860785" y="874468"/>
            <a:ext cx="2428870" cy="369332"/>
          </a:xfrm>
          <a:prstGeom prst="rect">
            <a:avLst/>
          </a:prstGeom>
          <a:noFill/>
        </p:spPr>
        <p:txBody>
          <a:bodyPr wrap="none" rtlCol="0">
            <a:spAutoFit/>
          </a:bodyPr>
          <a:lstStyle/>
          <a:p>
            <a:pPr marL="685800" lvl="1"/>
            <a:r>
              <a:rPr kumimoji="1" lang="en-US" altLang="zh-CN" b="1" dirty="0">
                <a:solidFill>
                  <a:schemeClr val="bg1"/>
                </a:solidFill>
              </a:rPr>
              <a:t>Go-Micro</a:t>
            </a:r>
            <a:r>
              <a:rPr kumimoji="1" lang="zh-CN" altLang="en-US" b="1" dirty="0">
                <a:solidFill>
                  <a:schemeClr val="bg1"/>
                </a:solidFill>
              </a:rPr>
              <a:t>设计</a:t>
            </a:r>
            <a:endParaRPr kumimoji="1" lang="zh-CN" altLang="en-US" dirty="0">
              <a:solidFill>
                <a:schemeClr val="bg1"/>
              </a:solidFill>
            </a:endParaRPr>
          </a:p>
        </p:txBody>
      </p:sp>
      <p:sp>
        <p:nvSpPr>
          <p:cNvPr id="51" name="Google Shape;399;p34">
            <a:extLst>
              <a:ext uri="{FF2B5EF4-FFF2-40B4-BE49-F238E27FC236}">
                <a16:creationId xmlns:a16="http://schemas.microsoft.com/office/drawing/2014/main" id="{89DF4869-91D4-3544-A0FB-B13012E7FB89}"/>
              </a:ext>
            </a:extLst>
          </p:cNvPr>
          <p:cNvSpPr/>
          <p:nvPr/>
        </p:nvSpPr>
        <p:spPr>
          <a:xfrm>
            <a:off x="7485167" y="3455491"/>
            <a:ext cx="1727200" cy="1860299"/>
          </a:xfrm>
          <a:prstGeom prst="rect">
            <a:avLst/>
          </a:prstGeom>
          <a:solidFill>
            <a:schemeClr val="lt1"/>
          </a:solidFill>
          <a:ln w="12700" cap="flat" cmpd="sng">
            <a:solidFill>
              <a:srgbClr val="FF0000"/>
            </a:solidFill>
            <a:prstDash val="dot"/>
            <a:round/>
            <a:headEnd type="none" w="sm" len="sm"/>
            <a:tailEnd type="none" w="sm" len="sm"/>
          </a:ln>
        </p:spPr>
        <p:txBody>
          <a:bodyPr spcFirstLastPara="1" wrap="square" lIns="121900" tIns="60933" rIns="121900" bIns="60933" anchor="ctr" anchorCtr="0">
            <a:noAutofit/>
          </a:bodyPr>
          <a:lstStyle/>
          <a:p>
            <a:pPr algn="ctr"/>
            <a:endParaRPr sz="1867">
              <a:solidFill>
                <a:schemeClr val="lt1"/>
              </a:solidFill>
              <a:latin typeface="Arial" panose="020B0604020202020204"/>
              <a:ea typeface="Arial" panose="020B0604020202020204"/>
              <a:cs typeface="Arial" panose="020B0604020202020204"/>
              <a:sym typeface="Arial" panose="020B0604020202020204"/>
            </a:endParaRPr>
          </a:p>
        </p:txBody>
      </p:sp>
      <p:sp>
        <p:nvSpPr>
          <p:cNvPr id="52" name="Google Shape;400;p34">
            <a:extLst>
              <a:ext uri="{FF2B5EF4-FFF2-40B4-BE49-F238E27FC236}">
                <a16:creationId xmlns:a16="http://schemas.microsoft.com/office/drawing/2014/main" id="{F8C455BC-6B0B-AB4C-8DFD-F4F781918946}"/>
              </a:ext>
            </a:extLst>
          </p:cNvPr>
          <p:cNvSpPr/>
          <p:nvPr/>
        </p:nvSpPr>
        <p:spPr>
          <a:xfrm>
            <a:off x="7698528" y="4001552"/>
            <a:ext cx="1345397" cy="290723"/>
          </a:xfrm>
          <a:prstGeom prst="rect">
            <a:avLst/>
          </a:prstGeom>
          <a:solidFill>
            <a:schemeClr val="accent1"/>
          </a:solidFill>
          <a:ln w="25400" cap="flat" cmpd="sng">
            <a:solidFill>
              <a:srgbClr val="AE4E00"/>
            </a:solidFill>
            <a:prstDash val="solid"/>
            <a:round/>
            <a:headEnd type="none" w="sm" len="sm"/>
            <a:tailEnd type="none" w="sm" len="sm"/>
          </a:ln>
        </p:spPr>
        <p:txBody>
          <a:bodyPr spcFirstLastPara="1" wrap="square" lIns="121900" tIns="60933" rIns="121900" bIns="60933" anchor="ctr" anchorCtr="0">
            <a:noAutofit/>
          </a:bodyPr>
          <a:lstStyle/>
          <a:p>
            <a:pPr algn="ctr"/>
            <a:r>
              <a:rPr lang="en-US" sz="2133">
                <a:solidFill>
                  <a:schemeClr val="lt1"/>
                </a:solidFill>
                <a:latin typeface="Arial" panose="020B0604020202020204"/>
                <a:ea typeface="Arial" panose="020B0604020202020204"/>
                <a:cs typeface="Arial" panose="020B0604020202020204"/>
                <a:sym typeface="Arial" panose="020B0604020202020204"/>
              </a:rPr>
              <a:t>http</a:t>
            </a:r>
            <a:endParaRPr sz="1867">
              <a:solidFill>
                <a:schemeClr val="lt1"/>
              </a:solidFill>
              <a:latin typeface="Arial" panose="020B0604020202020204"/>
              <a:ea typeface="Arial" panose="020B0604020202020204"/>
              <a:cs typeface="Arial" panose="020B0604020202020204"/>
              <a:sym typeface="Arial" panose="020B0604020202020204"/>
            </a:endParaRPr>
          </a:p>
        </p:txBody>
      </p:sp>
      <p:sp>
        <p:nvSpPr>
          <p:cNvPr id="55" name="Google Shape;401;p34">
            <a:extLst>
              <a:ext uri="{FF2B5EF4-FFF2-40B4-BE49-F238E27FC236}">
                <a16:creationId xmlns:a16="http://schemas.microsoft.com/office/drawing/2014/main" id="{25121F6B-0AE9-C244-B3F7-BBF3C071041E}"/>
              </a:ext>
            </a:extLst>
          </p:cNvPr>
          <p:cNvSpPr/>
          <p:nvPr/>
        </p:nvSpPr>
        <p:spPr>
          <a:xfrm>
            <a:off x="7698528" y="4415471"/>
            <a:ext cx="1345397" cy="670589"/>
          </a:xfrm>
          <a:prstGeom prst="rect">
            <a:avLst/>
          </a:prstGeom>
          <a:solidFill>
            <a:schemeClr val="accent1"/>
          </a:solidFill>
          <a:ln w="25400" cap="flat" cmpd="sng">
            <a:solidFill>
              <a:srgbClr val="AE4E00"/>
            </a:solidFill>
            <a:prstDash val="solid"/>
            <a:round/>
            <a:headEnd type="none" w="sm" len="sm"/>
            <a:tailEnd type="none" w="sm" len="sm"/>
          </a:ln>
        </p:spPr>
        <p:txBody>
          <a:bodyPr spcFirstLastPara="1" wrap="square" lIns="121900" tIns="60933" rIns="121900" bIns="60933" anchor="ctr" anchorCtr="0">
            <a:noAutofit/>
          </a:bodyPr>
          <a:lstStyle/>
          <a:p>
            <a:pPr algn="ctr"/>
            <a:r>
              <a:rPr lang="en-US" sz="1200">
                <a:solidFill>
                  <a:schemeClr val="lt1"/>
                </a:solidFill>
                <a:latin typeface="Arial" panose="020B0604020202020204"/>
                <a:ea typeface="Arial" panose="020B0604020202020204"/>
                <a:cs typeface="Arial" panose="020B0604020202020204"/>
                <a:sym typeface="Arial" panose="020B0604020202020204"/>
              </a:rPr>
              <a:t>NATs、RbMQ 、Kafka 、</a:t>
            </a:r>
            <a:r>
              <a:rPr lang="en-US" sz="1600">
                <a:solidFill>
                  <a:schemeClr val="lt1"/>
                </a:solidFill>
                <a:latin typeface="Arial" panose="020B0604020202020204"/>
                <a:ea typeface="Arial" panose="020B0604020202020204"/>
                <a:cs typeface="Arial" panose="020B0604020202020204"/>
                <a:sym typeface="Arial" panose="020B0604020202020204"/>
              </a:rPr>
              <a:t> nsq …</a:t>
            </a:r>
            <a:endParaRPr sz="1600">
              <a:solidFill>
                <a:schemeClr val="lt1"/>
              </a:solidFill>
              <a:latin typeface="Arial" panose="020B0604020202020204"/>
              <a:ea typeface="Arial" panose="020B0604020202020204"/>
              <a:cs typeface="Arial" panose="020B0604020202020204"/>
              <a:sym typeface="Arial" panose="020B0604020202020204"/>
            </a:endParaRPr>
          </a:p>
        </p:txBody>
      </p:sp>
      <p:sp>
        <p:nvSpPr>
          <p:cNvPr id="59" name="Google Shape;405;p34">
            <a:extLst>
              <a:ext uri="{FF2B5EF4-FFF2-40B4-BE49-F238E27FC236}">
                <a16:creationId xmlns:a16="http://schemas.microsoft.com/office/drawing/2014/main" id="{2A1707A4-485E-C847-A048-3810D1ECC23E}"/>
              </a:ext>
            </a:extLst>
          </p:cNvPr>
          <p:cNvSpPr/>
          <p:nvPr/>
        </p:nvSpPr>
        <p:spPr>
          <a:xfrm>
            <a:off x="5329503" y="4145257"/>
            <a:ext cx="1219200" cy="481956"/>
          </a:xfrm>
          <a:prstGeom prst="roundRect">
            <a:avLst>
              <a:gd name="adj" fmla="val 16667"/>
            </a:avLst>
          </a:prstGeom>
          <a:solidFill>
            <a:schemeClr val="accent1"/>
          </a:solidFill>
          <a:ln w="9525" cap="flat" cmpd="sng">
            <a:solidFill>
              <a:srgbClr val="AE4E00"/>
            </a:solidFill>
            <a:prstDash val="solid"/>
            <a:round/>
            <a:headEnd type="none" w="sm" len="sm"/>
            <a:tailEnd type="none" w="sm" len="sm"/>
          </a:ln>
        </p:spPr>
        <p:txBody>
          <a:bodyPr spcFirstLastPara="1" wrap="square" lIns="121900" tIns="60933" rIns="121900" bIns="60933" anchor="ctr" anchorCtr="0">
            <a:noAutofit/>
          </a:bodyPr>
          <a:lstStyle/>
          <a:p>
            <a:pPr algn="ctr"/>
            <a:r>
              <a:rPr lang="en-US" sz="1467">
                <a:solidFill>
                  <a:schemeClr val="lt1"/>
                </a:solidFill>
                <a:latin typeface="Arial" panose="020B0604020202020204"/>
                <a:ea typeface="Arial" panose="020B0604020202020204"/>
                <a:cs typeface="Arial" panose="020B0604020202020204"/>
                <a:sym typeface="Arial" panose="020B0604020202020204"/>
              </a:rPr>
              <a:t>Service A</a:t>
            </a:r>
            <a:endParaRPr sz="1467">
              <a:solidFill>
                <a:schemeClr val="lt1"/>
              </a:solidFill>
              <a:latin typeface="Arial" panose="020B0604020202020204"/>
              <a:ea typeface="Arial" panose="020B0604020202020204"/>
              <a:cs typeface="Arial" panose="020B0604020202020204"/>
              <a:sym typeface="Arial" panose="020B0604020202020204"/>
            </a:endParaRPr>
          </a:p>
        </p:txBody>
      </p:sp>
      <p:sp>
        <p:nvSpPr>
          <p:cNvPr id="60" name="Google Shape;406;p34">
            <a:extLst>
              <a:ext uri="{FF2B5EF4-FFF2-40B4-BE49-F238E27FC236}">
                <a16:creationId xmlns:a16="http://schemas.microsoft.com/office/drawing/2014/main" id="{533FF46C-EDFA-FC4B-AB6D-DD0DD4768AD8}"/>
              </a:ext>
            </a:extLst>
          </p:cNvPr>
          <p:cNvSpPr/>
          <p:nvPr/>
        </p:nvSpPr>
        <p:spPr>
          <a:xfrm>
            <a:off x="5939103" y="3948333"/>
            <a:ext cx="812800" cy="325883"/>
          </a:xfrm>
          <a:prstGeom prst="roundRect">
            <a:avLst>
              <a:gd name="adj" fmla="val 16667"/>
            </a:avLst>
          </a:prstGeom>
          <a:solidFill>
            <a:srgbClr val="0070C0"/>
          </a:solidFill>
          <a:ln w="9525" cap="flat" cmpd="sng">
            <a:solidFill>
              <a:srgbClr val="AE4E00"/>
            </a:solidFill>
            <a:prstDash val="solid"/>
            <a:round/>
            <a:headEnd type="none" w="sm" len="sm"/>
            <a:tailEnd type="none" w="sm" len="sm"/>
          </a:ln>
        </p:spPr>
        <p:txBody>
          <a:bodyPr spcFirstLastPara="1" wrap="square" lIns="121900" tIns="60933" rIns="121900" bIns="60933" anchor="ctr" anchorCtr="0">
            <a:noAutofit/>
          </a:bodyPr>
          <a:lstStyle/>
          <a:p>
            <a:pPr algn="ctr"/>
            <a:r>
              <a:rPr lang="en-US" sz="1333">
                <a:solidFill>
                  <a:schemeClr val="dk1"/>
                </a:solidFill>
                <a:latin typeface="Arial" panose="020B0604020202020204"/>
                <a:ea typeface="Arial" panose="020B0604020202020204"/>
                <a:cs typeface="Arial" panose="020B0604020202020204"/>
                <a:sym typeface="Arial" panose="020B0604020202020204"/>
              </a:rPr>
              <a:t>broker</a:t>
            </a:r>
            <a:endParaRPr sz="1333">
              <a:solidFill>
                <a:schemeClr val="dk1"/>
              </a:solidFill>
              <a:latin typeface="Arial" panose="020B0604020202020204"/>
              <a:ea typeface="Arial" panose="020B0604020202020204"/>
              <a:cs typeface="Arial" panose="020B0604020202020204"/>
              <a:sym typeface="Arial" panose="020B0604020202020204"/>
            </a:endParaRPr>
          </a:p>
        </p:txBody>
      </p:sp>
      <p:sp>
        <p:nvSpPr>
          <p:cNvPr id="61" name="Google Shape;407;p34">
            <a:extLst>
              <a:ext uri="{FF2B5EF4-FFF2-40B4-BE49-F238E27FC236}">
                <a16:creationId xmlns:a16="http://schemas.microsoft.com/office/drawing/2014/main" id="{D614D8AB-1571-6243-9C36-BD1A8499A0D8}"/>
              </a:ext>
            </a:extLst>
          </p:cNvPr>
          <p:cNvSpPr/>
          <p:nvPr/>
        </p:nvSpPr>
        <p:spPr>
          <a:xfrm>
            <a:off x="10126767" y="4144821"/>
            <a:ext cx="1219200" cy="481956"/>
          </a:xfrm>
          <a:prstGeom prst="roundRect">
            <a:avLst>
              <a:gd name="adj" fmla="val 16667"/>
            </a:avLst>
          </a:prstGeom>
          <a:solidFill>
            <a:schemeClr val="accent1"/>
          </a:solidFill>
          <a:ln w="9525" cap="flat" cmpd="sng">
            <a:solidFill>
              <a:srgbClr val="AE4E00"/>
            </a:solidFill>
            <a:prstDash val="solid"/>
            <a:round/>
            <a:headEnd type="none" w="sm" len="sm"/>
            <a:tailEnd type="none" w="sm" len="sm"/>
          </a:ln>
        </p:spPr>
        <p:txBody>
          <a:bodyPr spcFirstLastPara="1" wrap="square" lIns="121900" tIns="60933" rIns="121900" bIns="60933" anchor="ctr" anchorCtr="0">
            <a:noAutofit/>
          </a:bodyPr>
          <a:lstStyle/>
          <a:p>
            <a:pPr algn="ctr"/>
            <a:r>
              <a:rPr lang="en-US" sz="1600">
                <a:solidFill>
                  <a:schemeClr val="lt1"/>
                </a:solidFill>
                <a:latin typeface="Arial" panose="020B0604020202020204"/>
                <a:ea typeface="Arial" panose="020B0604020202020204"/>
                <a:cs typeface="Arial" panose="020B0604020202020204"/>
                <a:sym typeface="Arial" panose="020B0604020202020204"/>
              </a:rPr>
              <a:t>Service C</a:t>
            </a:r>
            <a:endParaRPr sz="1600">
              <a:solidFill>
                <a:schemeClr val="lt1"/>
              </a:solidFill>
              <a:latin typeface="Arial" panose="020B0604020202020204"/>
              <a:ea typeface="Arial" panose="020B0604020202020204"/>
              <a:cs typeface="Arial" panose="020B0604020202020204"/>
              <a:sym typeface="Arial" panose="020B0604020202020204"/>
            </a:endParaRPr>
          </a:p>
        </p:txBody>
      </p:sp>
      <p:sp>
        <p:nvSpPr>
          <p:cNvPr id="62" name="Google Shape;408;p34">
            <a:extLst>
              <a:ext uri="{FF2B5EF4-FFF2-40B4-BE49-F238E27FC236}">
                <a16:creationId xmlns:a16="http://schemas.microsoft.com/office/drawing/2014/main" id="{D83F446E-485D-A443-BE9B-F6AD937D0773}"/>
              </a:ext>
            </a:extLst>
          </p:cNvPr>
          <p:cNvSpPr/>
          <p:nvPr/>
        </p:nvSpPr>
        <p:spPr>
          <a:xfrm>
            <a:off x="10736367" y="3947897"/>
            <a:ext cx="812800" cy="325883"/>
          </a:xfrm>
          <a:prstGeom prst="roundRect">
            <a:avLst>
              <a:gd name="adj" fmla="val 16667"/>
            </a:avLst>
          </a:prstGeom>
          <a:solidFill>
            <a:srgbClr val="0070C0"/>
          </a:solidFill>
          <a:ln w="9525" cap="flat" cmpd="sng">
            <a:solidFill>
              <a:srgbClr val="AE4E00"/>
            </a:solidFill>
            <a:prstDash val="solid"/>
            <a:round/>
            <a:headEnd type="none" w="sm" len="sm"/>
            <a:tailEnd type="none" w="sm" len="sm"/>
          </a:ln>
        </p:spPr>
        <p:txBody>
          <a:bodyPr spcFirstLastPara="1" wrap="square" lIns="121900" tIns="60933" rIns="121900" bIns="60933" anchor="ctr" anchorCtr="0">
            <a:noAutofit/>
          </a:bodyPr>
          <a:lstStyle/>
          <a:p>
            <a:pPr algn="ctr"/>
            <a:r>
              <a:rPr lang="en-US" sz="1333">
                <a:solidFill>
                  <a:schemeClr val="dk1"/>
                </a:solidFill>
                <a:latin typeface="Arial" panose="020B0604020202020204"/>
                <a:ea typeface="Arial" panose="020B0604020202020204"/>
                <a:cs typeface="Arial" panose="020B0604020202020204"/>
                <a:sym typeface="Arial" panose="020B0604020202020204"/>
              </a:rPr>
              <a:t>broker</a:t>
            </a:r>
            <a:endParaRPr sz="1333">
              <a:solidFill>
                <a:schemeClr val="dk1"/>
              </a:solidFill>
              <a:latin typeface="Arial" panose="020B0604020202020204"/>
              <a:ea typeface="Arial" panose="020B0604020202020204"/>
              <a:cs typeface="Arial" panose="020B0604020202020204"/>
              <a:sym typeface="Arial" panose="020B0604020202020204"/>
            </a:endParaRPr>
          </a:p>
        </p:txBody>
      </p:sp>
      <p:sp>
        <p:nvSpPr>
          <p:cNvPr id="63" name="Google Shape;409;p34">
            <a:extLst>
              <a:ext uri="{FF2B5EF4-FFF2-40B4-BE49-F238E27FC236}">
                <a16:creationId xmlns:a16="http://schemas.microsoft.com/office/drawing/2014/main" id="{5306E27B-22F1-E048-A561-8022983551E7}"/>
              </a:ext>
            </a:extLst>
          </p:cNvPr>
          <p:cNvSpPr/>
          <p:nvPr/>
        </p:nvSpPr>
        <p:spPr>
          <a:xfrm>
            <a:off x="10126767" y="5315790"/>
            <a:ext cx="1219200" cy="481956"/>
          </a:xfrm>
          <a:prstGeom prst="roundRect">
            <a:avLst>
              <a:gd name="adj" fmla="val 16667"/>
            </a:avLst>
          </a:prstGeom>
          <a:solidFill>
            <a:schemeClr val="accent1"/>
          </a:solidFill>
          <a:ln w="9525" cap="flat" cmpd="sng">
            <a:solidFill>
              <a:srgbClr val="AE4E00"/>
            </a:solidFill>
            <a:prstDash val="solid"/>
            <a:round/>
            <a:headEnd type="none" w="sm" len="sm"/>
            <a:tailEnd type="none" w="sm" len="sm"/>
          </a:ln>
        </p:spPr>
        <p:txBody>
          <a:bodyPr spcFirstLastPara="1" wrap="square" lIns="121900" tIns="60933" rIns="121900" bIns="60933" anchor="ctr" anchorCtr="0">
            <a:noAutofit/>
          </a:bodyPr>
          <a:lstStyle/>
          <a:p>
            <a:pPr algn="ctr"/>
            <a:r>
              <a:rPr lang="en-US" sz="1467">
                <a:solidFill>
                  <a:schemeClr val="lt1"/>
                </a:solidFill>
                <a:latin typeface="Arial" panose="020B0604020202020204"/>
                <a:ea typeface="Arial" panose="020B0604020202020204"/>
                <a:cs typeface="Arial" panose="020B0604020202020204"/>
                <a:sym typeface="Arial" panose="020B0604020202020204"/>
              </a:rPr>
              <a:t>Service [X]</a:t>
            </a:r>
            <a:endParaRPr sz="1467">
              <a:solidFill>
                <a:schemeClr val="lt1"/>
              </a:solidFill>
              <a:latin typeface="Arial" panose="020B0604020202020204"/>
              <a:ea typeface="Arial" panose="020B0604020202020204"/>
              <a:cs typeface="Arial" panose="020B0604020202020204"/>
              <a:sym typeface="Arial" panose="020B0604020202020204"/>
            </a:endParaRPr>
          </a:p>
        </p:txBody>
      </p:sp>
      <p:sp>
        <p:nvSpPr>
          <p:cNvPr id="64" name="Google Shape;410;p34">
            <a:extLst>
              <a:ext uri="{FF2B5EF4-FFF2-40B4-BE49-F238E27FC236}">
                <a16:creationId xmlns:a16="http://schemas.microsoft.com/office/drawing/2014/main" id="{B9592726-2AB8-3843-824C-5877C4320DD6}"/>
              </a:ext>
            </a:extLst>
          </p:cNvPr>
          <p:cNvSpPr/>
          <p:nvPr/>
        </p:nvSpPr>
        <p:spPr>
          <a:xfrm>
            <a:off x="10736367" y="5118867"/>
            <a:ext cx="812800" cy="325883"/>
          </a:xfrm>
          <a:prstGeom prst="roundRect">
            <a:avLst>
              <a:gd name="adj" fmla="val 16667"/>
            </a:avLst>
          </a:prstGeom>
          <a:solidFill>
            <a:srgbClr val="0070C0"/>
          </a:solidFill>
          <a:ln w="9525" cap="flat" cmpd="sng">
            <a:solidFill>
              <a:srgbClr val="AE4E00"/>
            </a:solidFill>
            <a:prstDash val="solid"/>
            <a:round/>
            <a:headEnd type="none" w="sm" len="sm"/>
            <a:tailEnd type="none" w="sm" len="sm"/>
          </a:ln>
        </p:spPr>
        <p:txBody>
          <a:bodyPr spcFirstLastPara="1" wrap="square" lIns="121900" tIns="60933" rIns="121900" bIns="60933" anchor="ctr" anchorCtr="0">
            <a:noAutofit/>
          </a:bodyPr>
          <a:lstStyle/>
          <a:p>
            <a:pPr algn="ctr"/>
            <a:r>
              <a:rPr lang="en-US" sz="1333">
                <a:solidFill>
                  <a:schemeClr val="dk1"/>
                </a:solidFill>
                <a:latin typeface="Arial" panose="020B0604020202020204"/>
                <a:ea typeface="Arial" panose="020B0604020202020204"/>
                <a:cs typeface="Arial" panose="020B0604020202020204"/>
                <a:sym typeface="Arial" panose="020B0604020202020204"/>
              </a:rPr>
              <a:t>broker</a:t>
            </a:r>
            <a:endParaRPr sz="1333">
              <a:solidFill>
                <a:schemeClr val="dk1"/>
              </a:solidFill>
              <a:latin typeface="Arial" panose="020B0604020202020204"/>
              <a:ea typeface="Arial" panose="020B0604020202020204"/>
              <a:cs typeface="Arial" panose="020B0604020202020204"/>
              <a:sym typeface="Arial" panose="020B0604020202020204"/>
            </a:endParaRPr>
          </a:p>
        </p:txBody>
      </p:sp>
      <p:cxnSp>
        <p:nvCxnSpPr>
          <p:cNvPr id="65" name="Google Shape;411;p34">
            <a:extLst>
              <a:ext uri="{FF2B5EF4-FFF2-40B4-BE49-F238E27FC236}">
                <a16:creationId xmlns:a16="http://schemas.microsoft.com/office/drawing/2014/main" id="{EAF6A738-D6A5-7343-A871-53CEEAC95FA0}"/>
              </a:ext>
            </a:extLst>
          </p:cNvPr>
          <p:cNvCxnSpPr>
            <a:stCxn id="59" idx="3"/>
            <a:endCxn id="51" idx="1"/>
          </p:cNvCxnSpPr>
          <p:nvPr/>
        </p:nvCxnSpPr>
        <p:spPr>
          <a:xfrm rot="10800000" flipH="1">
            <a:off x="6548703" y="4385833"/>
            <a:ext cx="936400" cy="400"/>
          </a:xfrm>
          <a:prstGeom prst="straightConnector1">
            <a:avLst/>
          </a:prstGeom>
          <a:noFill/>
          <a:ln w="9525" cap="flat" cmpd="sng">
            <a:solidFill>
              <a:srgbClr val="EE6800"/>
            </a:solidFill>
            <a:prstDash val="solid"/>
            <a:round/>
            <a:headEnd type="none" w="sm" len="sm"/>
            <a:tailEnd type="triangle" w="med" len="med"/>
          </a:ln>
        </p:spPr>
      </p:cxnSp>
      <p:sp>
        <p:nvSpPr>
          <p:cNvPr id="66" name="Google Shape;412;p34">
            <a:extLst>
              <a:ext uri="{FF2B5EF4-FFF2-40B4-BE49-F238E27FC236}">
                <a16:creationId xmlns:a16="http://schemas.microsoft.com/office/drawing/2014/main" id="{E542AD05-F5B6-3541-89A4-4446A33D883A}"/>
              </a:ext>
            </a:extLst>
          </p:cNvPr>
          <p:cNvSpPr/>
          <p:nvPr/>
        </p:nvSpPr>
        <p:spPr>
          <a:xfrm>
            <a:off x="10126767" y="2927257"/>
            <a:ext cx="1219200" cy="481956"/>
          </a:xfrm>
          <a:prstGeom prst="roundRect">
            <a:avLst>
              <a:gd name="adj" fmla="val 16667"/>
            </a:avLst>
          </a:prstGeom>
          <a:solidFill>
            <a:schemeClr val="accent1"/>
          </a:solidFill>
          <a:ln w="9525" cap="flat" cmpd="sng">
            <a:solidFill>
              <a:srgbClr val="AE4E00"/>
            </a:solidFill>
            <a:prstDash val="solid"/>
            <a:round/>
            <a:headEnd type="none" w="sm" len="sm"/>
            <a:tailEnd type="none" w="sm" len="sm"/>
          </a:ln>
        </p:spPr>
        <p:txBody>
          <a:bodyPr spcFirstLastPara="1" wrap="square" lIns="121900" tIns="60933" rIns="121900" bIns="60933" anchor="ctr" anchorCtr="0">
            <a:noAutofit/>
          </a:bodyPr>
          <a:lstStyle/>
          <a:p>
            <a:pPr algn="ctr"/>
            <a:r>
              <a:rPr lang="en-US" sz="1600">
                <a:solidFill>
                  <a:schemeClr val="lt1"/>
                </a:solidFill>
                <a:latin typeface="Arial" panose="020B0604020202020204"/>
                <a:ea typeface="Arial" panose="020B0604020202020204"/>
                <a:cs typeface="Arial" panose="020B0604020202020204"/>
                <a:sym typeface="Arial" panose="020B0604020202020204"/>
              </a:rPr>
              <a:t>Service B</a:t>
            </a:r>
            <a:endParaRPr sz="1600">
              <a:solidFill>
                <a:schemeClr val="lt1"/>
              </a:solidFill>
              <a:latin typeface="Arial" panose="020B0604020202020204"/>
              <a:ea typeface="Arial" panose="020B0604020202020204"/>
              <a:cs typeface="Arial" panose="020B0604020202020204"/>
              <a:sym typeface="Arial" panose="020B0604020202020204"/>
            </a:endParaRPr>
          </a:p>
        </p:txBody>
      </p:sp>
      <p:sp>
        <p:nvSpPr>
          <p:cNvPr id="67" name="Google Shape;413;p34">
            <a:extLst>
              <a:ext uri="{FF2B5EF4-FFF2-40B4-BE49-F238E27FC236}">
                <a16:creationId xmlns:a16="http://schemas.microsoft.com/office/drawing/2014/main" id="{3A60A3DD-F78C-8B4D-BDC4-9034D7911FC7}"/>
              </a:ext>
            </a:extLst>
          </p:cNvPr>
          <p:cNvSpPr/>
          <p:nvPr/>
        </p:nvSpPr>
        <p:spPr>
          <a:xfrm>
            <a:off x="10736367" y="2715969"/>
            <a:ext cx="812800" cy="325883"/>
          </a:xfrm>
          <a:prstGeom prst="roundRect">
            <a:avLst>
              <a:gd name="adj" fmla="val 16667"/>
            </a:avLst>
          </a:prstGeom>
          <a:solidFill>
            <a:srgbClr val="0070C0"/>
          </a:solidFill>
          <a:ln w="9525" cap="flat" cmpd="sng">
            <a:solidFill>
              <a:srgbClr val="AE4E00"/>
            </a:solidFill>
            <a:prstDash val="solid"/>
            <a:round/>
            <a:headEnd type="none" w="sm" len="sm"/>
            <a:tailEnd type="none" w="sm" len="sm"/>
          </a:ln>
        </p:spPr>
        <p:txBody>
          <a:bodyPr spcFirstLastPara="1" wrap="square" lIns="121900" tIns="60933" rIns="121900" bIns="60933" anchor="ctr" anchorCtr="0">
            <a:noAutofit/>
          </a:bodyPr>
          <a:lstStyle/>
          <a:p>
            <a:pPr algn="ctr"/>
            <a:r>
              <a:rPr lang="en-US" sz="1333">
                <a:solidFill>
                  <a:schemeClr val="dk1"/>
                </a:solidFill>
                <a:latin typeface="Arial" panose="020B0604020202020204"/>
                <a:ea typeface="Arial" panose="020B0604020202020204"/>
                <a:cs typeface="Arial" panose="020B0604020202020204"/>
                <a:sym typeface="Arial" panose="020B0604020202020204"/>
              </a:rPr>
              <a:t>broker</a:t>
            </a:r>
            <a:endParaRPr sz="1333">
              <a:solidFill>
                <a:schemeClr val="dk1"/>
              </a:solidFill>
              <a:latin typeface="Arial" panose="020B0604020202020204"/>
              <a:ea typeface="Arial" panose="020B0604020202020204"/>
              <a:cs typeface="Arial" panose="020B0604020202020204"/>
              <a:sym typeface="Arial" panose="020B0604020202020204"/>
            </a:endParaRPr>
          </a:p>
        </p:txBody>
      </p:sp>
      <p:cxnSp>
        <p:nvCxnSpPr>
          <p:cNvPr id="68" name="Google Shape;414;p34">
            <a:extLst>
              <a:ext uri="{FF2B5EF4-FFF2-40B4-BE49-F238E27FC236}">
                <a16:creationId xmlns:a16="http://schemas.microsoft.com/office/drawing/2014/main" id="{68A362DD-FB8B-C443-AB3D-8D6231089AB6}"/>
              </a:ext>
            </a:extLst>
          </p:cNvPr>
          <p:cNvCxnSpPr>
            <a:stCxn id="61" idx="1"/>
            <a:endCxn id="51" idx="3"/>
          </p:cNvCxnSpPr>
          <p:nvPr/>
        </p:nvCxnSpPr>
        <p:spPr>
          <a:xfrm rot="10800000">
            <a:off x="9212367" y="4385797"/>
            <a:ext cx="914400" cy="0"/>
          </a:xfrm>
          <a:prstGeom prst="straightConnector1">
            <a:avLst/>
          </a:prstGeom>
          <a:noFill/>
          <a:ln w="9525" cap="flat" cmpd="sng">
            <a:solidFill>
              <a:srgbClr val="EE6800"/>
            </a:solidFill>
            <a:prstDash val="solid"/>
            <a:round/>
            <a:headEnd type="none" w="sm" len="sm"/>
            <a:tailEnd type="triangle" w="med" len="med"/>
          </a:ln>
        </p:spPr>
      </p:cxnSp>
      <p:cxnSp>
        <p:nvCxnSpPr>
          <p:cNvPr id="69" name="Google Shape;415;p34">
            <a:extLst>
              <a:ext uri="{FF2B5EF4-FFF2-40B4-BE49-F238E27FC236}">
                <a16:creationId xmlns:a16="http://schemas.microsoft.com/office/drawing/2014/main" id="{8049C3DB-7FF3-564A-B9D0-6BFD40304AC1}"/>
              </a:ext>
            </a:extLst>
          </p:cNvPr>
          <p:cNvCxnSpPr>
            <a:stCxn id="63" idx="1"/>
            <a:endCxn id="51" idx="2"/>
          </p:cNvCxnSpPr>
          <p:nvPr/>
        </p:nvCxnSpPr>
        <p:spPr>
          <a:xfrm rot="10800000">
            <a:off x="8348767" y="5315968"/>
            <a:ext cx="1778000" cy="240800"/>
          </a:xfrm>
          <a:prstGeom prst="bentConnector2">
            <a:avLst/>
          </a:prstGeom>
          <a:noFill/>
          <a:ln w="9525" cap="flat" cmpd="sng">
            <a:solidFill>
              <a:srgbClr val="EE6800"/>
            </a:solidFill>
            <a:prstDash val="solid"/>
            <a:round/>
            <a:headEnd type="none" w="sm" len="sm"/>
            <a:tailEnd type="triangle" w="med" len="med"/>
          </a:ln>
        </p:spPr>
      </p:cxnSp>
      <p:sp>
        <p:nvSpPr>
          <p:cNvPr id="70" name="Google Shape;416;p34">
            <a:extLst>
              <a:ext uri="{FF2B5EF4-FFF2-40B4-BE49-F238E27FC236}">
                <a16:creationId xmlns:a16="http://schemas.microsoft.com/office/drawing/2014/main" id="{CD84D0B0-3C97-AB41-9622-26F9316234E8}"/>
              </a:ext>
            </a:extLst>
          </p:cNvPr>
          <p:cNvSpPr/>
          <p:nvPr/>
        </p:nvSpPr>
        <p:spPr>
          <a:xfrm>
            <a:off x="7942366" y="3534873"/>
            <a:ext cx="812800" cy="325883"/>
          </a:xfrm>
          <a:prstGeom prst="roundRect">
            <a:avLst>
              <a:gd name="adj" fmla="val 16667"/>
            </a:avLst>
          </a:prstGeom>
          <a:solidFill>
            <a:srgbClr val="0070C0"/>
          </a:solidFill>
          <a:ln w="9525" cap="flat" cmpd="sng">
            <a:solidFill>
              <a:srgbClr val="AE4E00"/>
            </a:solidFill>
            <a:prstDash val="solid"/>
            <a:round/>
            <a:headEnd type="none" w="sm" len="sm"/>
            <a:tailEnd type="none" w="sm" len="sm"/>
          </a:ln>
        </p:spPr>
        <p:txBody>
          <a:bodyPr spcFirstLastPara="1" wrap="square" lIns="121900" tIns="60933" rIns="121900" bIns="60933" anchor="ctr" anchorCtr="0">
            <a:noAutofit/>
          </a:bodyPr>
          <a:lstStyle/>
          <a:p>
            <a:pPr algn="ctr"/>
            <a:r>
              <a:rPr lang="en-US" sz="1333">
                <a:solidFill>
                  <a:schemeClr val="dk1"/>
                </a:solidFill>
                <a:latin typeface="Arial" panose="020B0604020202020204"/>
                <a:ea typeface="Arial" panose="020B0604020202020204"/>
                <a:cs typeface="Arial" panose="020B0604020202020204"/>
                <a:sym typeface="Arial" panose="020B0604020202020204"/>
              </a:rPr>
              <a:t>中间件</a:t>
            </a:r>
            <a:endParaRPr sz="1333">
              <a:solidFill>
                <a:schemeClr val="dk1"/>
              </a:solidFill>
              <a:latin typeface="Arial" panose="020B0604020202020204"/>
              <a:ea typeface="Arial" panose="020B0604020202020204"/>
              <a:cs typeface="Arial" panose="020B0604020202020204"/>
              <a:sym typeface="Arial" panose="020B0604020202020204"/>
            </a:endParaRPr>
          </a:p>
        </p:txBody>
      </p:sp>
      <p:cxnSp>
        <p:nvCxnSpPr>
          <p:cNvPr id="71" name="Google Shape;417;p34">
            <a:extLst>
              <a:ext uri="{FF2B5EF4-FFF2-40B4-BE49-F238E27FC236}">
                <a16:creationId xmlns:a16="http://schemas.microsoft.com/office/drawing/2014/main" id="{AAD7870C-E7EC-0947-9009-71D3BB5497B1}"/>
              </a:ext>
            </a:extLst>
          </p:cNvPr>
          <p:cNvCxnSpPr>
            <a:stCxn id="66" idx="1"/>
            <a:endCxn id="51" idx="0"/>
          </p:cNvCxnSpPr>
          <p:nvPr/>
        </p:nvCxnSpPr>
        <p:spPr>
          <a:xfrm flipH="1">
            <a:off x="8348767" y="3168233"/>
            <a:ext cx="1778000" cy="287200"/>
          </a:xfrm>
          <a:prstGeom prst="bentConnector2">
            <a:avLst/>
          </a:prstGeom>
          <a:noFill/>
          <a:ln w="9525" cap="flat" cmpd="sng">
            <a:solidFill>
              <a:srgbClr val="EE6800"/>
            </a:solidFill>
            <a:prstDash val="solid"/>
            <a:round/>
            <a:headEnd type="none" w="sm" len="sm"/>
            <a:tailEnd type="triangle" w="med" len="med"/>
          </a:ln>
        </p:spPr>
      </p:cxnSp>
      <p:sp>
        <p:nvSpPr>
          <p:cNvPr id="72" name="Google Shape;418;p34">
            <a:extLst>
              <a:ext uri="{FF2B5EF4-FFF2-40B4-BE49-F238E27FC236}">
                <a16:creationId xmlns:a16="http://schemas.microsoft.com/office/drawing/2014/main" id="{DD7B8420-D6F5-B347-B96D-E11F4C03EED3}"/>
              </a:ext>
            </a:extLst>
          </p:cNvPr>
          <p:cNvSpPr txBox="1"/>
          <p:nvPr/>
        </p:nvSpPr>
        <p:spPr>
          <a:xfrm>
            <a:off x="156898" y="6272762"/>
            <a:ext cx="5939102" cy="451405"/>
          </a:xfrm>
          <a:prstGeom prst="rect">
            <a:avLst/>
          </a:prstGeom>
          <a:noFill/>
          <a:ln>
            <a:noFill/>
          </a:ln>
        </p:spPr>
        <p:txBody>
          <a:bodyPr spcFirstLastPara="1" wrap="square" lIns="121900" tIns="60933" rIns="121900" bIns="60933" anchor="t" anchorCtr="0">
            <a:noAutofit/>
          </a:bodyPr>
          <a:lstStyle/>
          <a:p>
            <a:r>
              <a:rPr lang="en-US" sz="2133" dirty="0" err="1">
                <a:solidFill>
                  <a:srgbClr val="FF0000"/>
                </a:solidFill>
                <a:latin typeface="Arial" panose="020B0604020202020204"/>
                <a:ea typeface="Arial" panose="020B0604020202020204"/>
                <a:cs typeface="Arial" panose="020B0604020202020204"/>
                <a:sym typeface="Arial" panose="020B0604020202020204"/>
              </a:rPr>
              <a:t>注：中间件不一定是MQ消息服务，比如HTTP</a:t>
            </a:r>
            <a:endParaRPr sz="1867" dirty="0">
              <a:solidFill>
                <a:srgbClr val="FF0000"/>
              </a:solidFill>
              <a:latin typeface="Arial" panose="020B0604020202020204"/>
              <a:ea typeface="Arial" panose="020B0604020202020204"/>
              <a:cs typeface="Arial" panose="020B0604020202020204"/>
              <a:sym typeface="Arial" panose="020B0604020202020204"/>
            </a:endParaRPr>
          </a:p>
        </p:txBody>
      </p:sp>
      <p:sp>
        <p:nvSpPr>
          <p:cNvPr id="73" name="Google Shape;419;p34">
            <a:extLst>
              <a:ext uri="{FF2B5EF4-FFF2-40B4-BE49-F238E27FC236}">
                <a16:creationId xmlns:a16="http://schemas.microsoft.com/office/drawing/2014/main" id="{902F5309-461B-604F-AF99-3F181D14F460}"/>
              </a:ext>
            </a:extLst>
          </p:cNvPr>
          <p:cNvSpPr txBox="1"/>
          <p:nvPr/>
        </p:nvSpPr>
        <p:spPr>
          <a:xfrm>
            <a:off x="9015887" y="2943012"/>
            <a:ext cx="605120" cy="287259"/>
          </a:xfrm>
          <a:prstGeom prst="rect">
            <a:avLst/>
          </a:prstGeom>
          <a:noFill/>
          <a:ln>
            <a:noFill/>
          </a:ln>
        </p:spPr>
        <p:txBody>
          <a:bodyPr spcFirstLastPara="1" wrap="square" lIns="121900" tIns="60933" rIns="121900" bIns="60933" anchor="t" anchorCtr="0">
            <a:noAutofit/>
          </a:bodyPr>
          <a:lstStyle/>
          <a:p>
            <a:r>
              <a:rPr lang="en-US" sz="1067">
                <a:solidFill>
                  <a:srgbClr val="000000"/>
                </a:solidFill>
                <a:latin typeface="Arial" panose="020B0604020202020204"/>
                <a:ea typeface="Arial" panose="020B0604020202020204"/>
                <a:cs typeface="Arial" panose="020B0604020202020204"/>
                <a:sym typeface="Arial" panose="020B0604020202020204"/>
              </a:rPr>
              <a:t>订阅</a:t>
            </a:r>
            <a:endParaRPr sz="1333">
              <a:solidFill>
                <a:srgbClr val="000000"/>
              </a:solidFill>
              <a:latin typeface="Arial" panose="020B0604020202020204"/>
              <a:ea typeface="Arial" panose="020B0604020202020204"/>
              <a:cs typeface="Arial" panose="020B0604020202020204"/>
              <a:sym typeface="Arial" panose="020B0604020202020204"/>
            </a:endParaRPr>
          </a:p>
        </p:txBody>
      </p:sp>
      <p:sp>
        <p:nvSpPr>
          <p:cNvPr id="74" name="Google Shape;420;p34">
            <a:extLst>
              <a:ext uri="{FF2B5EF4-FFF2-40B4-BE49-F238E27FC236}">
                <a16:creationId xmlns:a16="http://schemas.microsoft.com/office/drawing/2014/main" id="{121FBFEE-B76D-0346-AC65-FDD7C23AED87}"/>
              </a:ext>
            </a:extLst>
          </p:cNvPr>
          <p:cNvSpPr txBox="1"/>
          <p:nvPr/>
        </p:nvSpPr>
        <p:spPr>
          <a:xfrm>
            <a:off x="9383297" y="4174727"/>
            <a:ext cx="605120" cy="287259"/>
          </a:xfrm>
          <a:prstGeom prst="rect">
            <a:avLst/>
          </a:prstGeom>
          <a:noFill/>
          <a:ln>
            <a:noFill/>
          </a:ln>
        </p:spPr>
        <p:txBody>
          <a:bodyPr spcFirstLastPara="1" wrap="square" lIns="121900" tIns="60933" rIns="121900" bIns="60933" anchor="t" anchorCtr="0">
            <a:noAutofit/>
          </a:bodyPr>
          <a:lstStyle/>
          <a:p>
            <a:r>
              <a:rPr lang="en-US" sz="1067">
                <a:solidFill>
                  <a:srgbClr val="000000"/>
                </a:solidFill>
                <a:latin typeface="Arial" panose="020B0604020202020204"/>
                <a:ea typeface="Arial" panose="020B0604020202020204"/>
                <a:cs typeface="Arial" panose="020B0604020202020204"/>
                <a:sym typeface="Arial" panose="020B0604020202020204"/>
              </a:rPr>
              <a:t>订阅</a:t>
            </a:r>
            <a:endParaRPr sz="1333">
              <a:solidFill>
                <a:srgbClr val="000000"/>
              </a:solidFill>
              <a:latin typeface="Arial" panose="020B0604020202020204"/>
              <a:ea typeface="Arial" panose="020B0604020202020204"/>
              <a:cs typeface="Arial" panose="020B0604020202020204"/>
              <a:sym typeface="Arial" panose="020B0604020202020204"/>
            </a:endParaRPr>
          </a:p>
        </p:txBody>
      </p:sp>
      <p:sp>
        <p:nvSpPr>
          <p:cNvPr id="75" name="Google Shape;421;p34">
            <a:extLst>
              <a:ext uri="{FF2B5EF4-FFF2-40B4-BE49-F238E27FC236}">
                <a16:creationId xmlns:a16="http://schemas.microsoft.com/office/drawing/2014/main" id="{739258A7-AAC5-874A-8440-11A394953458}"/>
              </a:ext>
            </a:extLst>
          </p:cNvPr>
          <p:cNvSpPr txBox="1"/>
          <p:nvPr/>
        </p:nvSpPr>
        <p:spPr>
          <a:xfrm>
            <a:off x="9003735" y="5320821"/>
            <a:ext cx="605120" cy="287259"/>
          </a:xfrm>
          <a:prstGeom prst="rect">
            <a:avLst/>
          </a:prstGeom>
          <a:noFill/>
          <a:ln>
            <a:noFill/>
          </a:ln>
        </p:spPr>
        <p:txBody>
          <a:bodyPr spcFirstLastPara="1" wrap="square" lIns="121900" tIns="60933" rIns="121900" bIns="60933" anchor="t" anchorCtr="0">
            <a:noAutofit/>
          </a:bodyPr>
          <a:lstStyle/>
          <a:p>
            <a:r>
              <a:rPr lang="en-US" sz="1067">
                <a:solidFill>
                  <a:srgbClr val="000000"/>
                </a:solidFill>
                <a:latin typeface="Arial" panose="020B0604020202020204"/>
                <a:ea typeface="Arial" panose="020B0604020202020204"/>
                <a:cs typeface="Arial" panose="020B0604020202020204"/>
                <a:sym typeface="Arial" panose="020B0604020202020204"/>
              </a:rPr>
              <a:t>订阅</a:t>
            </a:r>
            <a:endParaRPr sz="1333">
              <a:solidFill>
                <a:srgbClr val="000000"/>
              </a:solidFill>
              <a:latin typeface="Arial" panose="020B0604020202020204"/>
              <a:ea typeface="Arial" panose="020B0604020202020204"/>
              <a:cs typeface="Arial" panose="020B0604020202020204"/>
              <a:sym typeface="Arial" panose="020B0604020202020204"/>
            </a:endParaRPr>
          </a:p>
        </p:txBody>
      </p:sp>
      <p:sp>
        <p:nvSpPr>
          <p:cNvPr id="76" name="Google Shape;422;p34">
            <a:extLst>
              <a:ext uri="{FF2B5EF4-FFF2-40B4-BE49-F238E27FC236}">
                <a16:creationId xmlns:a16="http://schemas.microsoft.com/office/drawing/2014/main" id="{9DC12FEA-E84D-DB4A-814B-9772424DE358}"/>
              </a:ext>
            </a:extLst>
          </p:cNvPr>
          <p:cNvSpPr txBox="1"/>
          <p:nvPr/>
        </p:nvSpPr>
        <p:spPr>
          <a:xfrm>
            <a:off x="6751903" y="4445429"/>
            <a:ext cx="605120" cy="287259"/>
          </a:xfrm>
          <a:prstGeom prst="rect">
            <a:avLst/>
          </a:prstGeom>
          <a:noFill/>
          <a:ln>
            <a:noFill/>
          </a:ln>
        </p:spPr>
        <p:txBody>
          <a:bodyPr spcFirstLastPara="1" wrap="square" lIns="121900" tIns="60933" rIns="121900" bIns="60933" anchor="t" anchorCtr="0">
            <a:noAutofit/>
          </a:bodyPr>
          <a:lstStyle/>
          <a:p>
            <a:r>
              <a:rPr lang="en-US" sz="1067">
                <a:solidFill>
                  <a:srgbClr val="000000"/>
                </a:solidFill>
                <a:latin typeface="Arial" panose="020B0604020202020204"/>
                <a:ea typeface="Arial" panose="020B0604020202020204"/>
                <a:cs typeface="Arial" panose="020B0604020202020204"/>
                <a:sym typeface="Arial" panose="020B0604020202020204"/>
              </a:rPr>
              <a:t>发布</a:t>
            </a:r>
            <a:endParaRPr sz="1333">
              <a:solidFill>
                <a:srgbClr val="000000"/>
              </a:solidFill>
              <a:latin typeface="Arial" panose="020B0604020202020204"/>
              <a:ea typeface="Arial" panose="020B0604020202020204"/>
              <a:cs typeface="Arial" panose="020B0604020202020204"/>
              <a:sym typeface="Arial" panose="020B0604020202020204"/>
            </a:endParaRPr>
          </a:p>
        </p:txBody>
      </p:sp>
      <p:sp>
        <p:nvSpPr>
          <p:cNvPr id="78" name="Google Shape;288;p31">
            <a:extLst>
              <a:ext uri="{FF2B5EF4-FFF2-40B4-BE49-F238E27FC236}">
                <a16:creationId xmlns:a16="http://schemas.microsoft.com/office/drawing/2014/main" id="{9D080C28-F9AE-0D41-AC09-DBCD006955C9}"/>
              </a:ext>
            </a:extLst>
          </p:cNvPr>
          <p:cNvSpPr/>
          <p:nvPr/>
        </p:nvSpPr>
        <p:spPr>
          <a:xfrm>
            <a:off x="280224" y="2160306"/>
            <a:ext cx="4711700" cy="1249540"/>
          </a:xfrm>
          <a:custGeom>
            <a:avLst/>
            <a:gdLst/>
            <a:ahLst/>
            <a:cxnLst/>
            <a:rect l="l" t="t" r="r" b="b"/>
            <a:pathLst>
              <a:path w="4711700" h="1691639" extrusionOk="0">
                <a:moveTo>
                  <a:pt x="0" y="0"/>
                </a:moveTo>
                <a:lnTo>
                  <a:pt x="4711190" y="0"/>
                </a:lnTo>
                <a:lnTo>
                  <a:pt x="4711190" y="1691396"/>
                </a:lnTo>
                <a:lnTo>
                  <a:pt x="0" y="1691396"/>
                </a:lnTo>
                <a:lnTo>
                  <a:pt x="0" y="0"/>
                </a:lnTo>
                <a:close/>
              </a:path>
            </a:pathLst>
          </a:custGeom>
          <a:noFill/>
          <a:ln w="9525" cap="flat" cmpd="sng">
            <a:solidFill>
              <a:srgbClr val="424242"/>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9" name="Google Shape;289;p31">
            <a:extLst>
              <a:ext uri="{FF2B5EF4-FFF2-40B4-BE49-F238E27FC236}">
                <a16:creationId xmlns:a16="http://schemas.microsoft.com/office/drawing/2014/main" id="{8848CB0A-A684-1E49-A26F-1FEECCD5D216}"/>
              </a:ext>
            </a:extLst>
          </p:cNvPr>
          <p:cNvSpPr txBox="1"/>
          <p:nvPr/>
        </p:nvSpPr>
        <p:spPr>
          <a:xfrm>
            <a:off x="344924" y="2249480"/>
            <a:ext cx="4572000" cy="253851"/>
          </a:xfrm>
          <a:prstGeom prst="rect">
            <a:avLst/>
          </a:prstGeom>
          <a:solidFill>
            <a:schemeClr val="tx1"/>
          </a:solidFill>
          <a:ln w="9525" cap="flat" cmpd="sng">
            <a:solidFill>
              <a:schemeClr val="bg1"/>
            </a:solidFill>
            <a:prstDash val="solid"/>
            <a:round/>
            <a:headEnd type="none" w="sm" len="sm"/>
            <a:tailEnd type="none" w="sm" len="sm"/>
          </a:ln>
        </p:spPr>
        <p:txBody>
          <a:bodyPr spcFirstLastPara="1" wrap="square" lIns="0" tIns="111125" rIns="0" bIns="0" anchor="b" anchorCtr="0">
            <a:noAutofit/>
          </a:bodyPr>
          <a:lstStyle/>
          <a:p>
            <a:pPr marL="0" marR="0" lvl="0" indent="0" algn="ctr" rtl="0">
              <a:lnSpc>
                <a:spcPct val="100000"/>
              </a:lnSpc>
              <a:spcBef>
                <a:spcPts val="0"/>
              </a:spcBef>
              <a:spcAft>
                <a:spcPts val="0"/>
              </a:spcAft>
              <a:buNone/>
            </a:pPr>
            <a:r>
              <a:rPr lang="en-US" sz="1200" b="1" i="0" u="none" strike="noStrike" cap="none" dirty="0">
                <a:solidFill>
                  <a:schemeClr val="bg1"/>
                </a:solidFill>
                <a:latin typeface="Arial" panose="020B0604020202020204"/>
                <a:ea typeface="Arial" panose="020B0604020202020204"/>
                <a:cs typeface="Arial" panose="020B0604020202020204"/>
                <a:sym typeface="Arial" panose="020B0604020202020204"/>
              </a:rPr>
              <a:t>Service</a:t>
            </a:r>
            <a:endParaRPr sz="1200" b="1" i="0" u="none" strike="noStrike" cap="none" dirty="0">
              <a:solidFill>
                <a:schemeClr val="bg1"/>
              </a:solidFill>
              <a:latin typeface="Arial" panose="020B0604020202020204"/>
              <a:ea typeface="Arial" panose="020B0604020202020204"/>
              <a:cs typeface="Arial" panose="020B0604020202020204"/>
              <a:sym typeface="Arial" panose="020B0604020202020204"/>
            </a:endParaRPr>
          </a:p>
        </p:txBody>
      </p:sp>
      <p:sp>
        <p:nvSpPr>
          <p:cNvPr id="80" name="Google Shape;290;p31">
            <a:extLst>
              <a:ext uri="{FF2B5EF4-FFF2-40B4-BE49-F238E27FC236}">
                <a16:creationId xmlns:a16="http://schemas.microsoft.com/office/drawing/2014/main" id="{8D06B6E7-7113-FD4A-85E6-87CF0D330B43}"/>
              </a:ext>
            </a:extLst>
          </p:cNvPr>
          <p:cNvSpPr txBox="1"/>
          <p:nvPr/>
        </p:nvSpPr>
        <p:spPr>
          <a:xfrm>
            <a:off x="344534" y="2566429"/>
            <a:ext cx="2264410" cy="249761"/>
          </a:xfrm>
          <a:prstGeom prst="rect">
            <a:avLst/>
          </a:prstGeom>
          <a:solidFill>
            <a:schemeClr val="tx1"/>
          </a:solidFill>
          <a:ln w="9525" cap="flat" cmpd="sng">
            <a:solidFill>
              <a:schemeClr val="bg1"/>
            </a:solidFill>
            <a:prstDash val="solid"/>
            <a:round/>
            <a:headEnd type="none" w="sm" len="sm"/>
            <a:tailEnd type="none" w="sm" len="sm"/>
          </a:ln>
        </p:spPr>
        <p:txBody>
          <a:bodyPr spcFirstLastPara="1" wrap="square" lIns="0" tIns="111125" rIns="0" bIns="0" anchor="b" anchorCtr="0">
            <a:noAutofit/>
          </a:bodyPr>
          <a:lstStyle/>
          <a:p>
            <a:pPr marL="0" marR="0" lvl="0" indent="0" algn="ctr" rtl="0">
              <a:lnSpc>
                <a:spcPct val="100000"/>
              </a:lnSpc>
              <a:spcBef>
                <a:spcPts val="0"/>
              </a:spcBef>
              <a:spcAft>
                <a:spcPts val="0"/>
              </a:spcAft>
              <a:buNone/>
            </a:pPr>
            <a:r>
              <a:rPr lang="en-US" sz="1200" b="1" i="0" u="none" strike="noStrike" cap="none">
                <a:solidFill>
                  <a:schemeClr val="bg1"/>
                </a:solidFill>
                <a:latin typeface="Arial" panose="020B0604020202020204"/>
                <a:ea typeface="Arial" panose="020B0604020202020204"/>
                <a:cs typeface="Arial" panose="020B0604020202020204"/>
                <a:sym typeface="Arial" panose="020B0604020202020204"/>
              </a:rPr>
              <a:t>Client</a:t>
            </a:r>
            <a:endParaRPr sz="1200" b="1" i="0" u="none" strike="noStrike" cap="none">
              <a:solidFill>
                <a:schemeClr val="bg1"/>
              </a:solidFill>
              <a:latin typeface="Arial" panose="020B0604020202020204"/>
              <a:ea typeface="Arial" panose="020B0604020202020204"/>
              <a:cs typeface="Arial" panose="020B0604020202020204"/>
              <a:sym typeface="Arial" panose="020B0604020202020204"/>
            </a:endParaRPr>
          </a:p>
        </p:txBody>
      </p:sp>
      <p:sp>
        <p:nvSpPr>
          <p:cNvPr id="81" name="Google Shape;291;p31">
            <a:extLst>
              <a:ext uri="{FF2B5EF4-FFF2-40B4-BE49-F238E27FC236}">
                <a16:creationId xmlns:a16="http://schemas.microsoft.com/office/drawing/2014/main" id="{4B930FA3-D4A8-2C4F-B75F-0B90ED8BDA2F}"/>
              </a:ext>
            </a:extLst>
          </p:cNvPr>
          <p:cNvSpPr txBox="1"/>
          <p:nvPr/>
        </p:nvSpPr>
        <p:spPr>
          <a:xfrm>
            <a:off x="2677279" y="2566428"/>
            <a:ext cx="2239645" cy="253851"/>
          </a:xfrm>
          <a:prstGeom prst="rect">
            <a:avLst/>
          </a:prstGeom>
          <a:solidFill>
            <a:schemeClr val="tx1"/>
          </a:solidFill>
          <a:ln w="9525" cap="flat" cmpd="sng">
            <a:solidFill>
              <a:schemeClr val="bg1"/>
            </a:solidFill>
            <a:prstDash val="solid"/>
            <a:round/>
            <a:headEnd type="none" w="sm" len="sm"/>
            <a:tailEnd type="none" w="sm" len="sm"/>
          </a:ln>
        </p:spPr>
        <p:txBody>
          <a:bodyPr spcFirstLastPara="1" wrap="square" lIns="0" tIns="111125" rIns="0" bIns="0" anchor="b" anchorCtr="0">
            <a:noAutofit/>
          </a:bodyPr>
          <a:lstStyle/>
          <a:p>
            <a:pPr marL="0" marR="0" lvl="0" indent="0" algn="ctr" rtl="0">
              <a:lnSpc>
                <a:spcPct val="100000"/>
              </a:lnSpc>
              <a:spcBef>
                <a:spcPts val="0"/>
              </a:spcBef>
              <a:spcAft>
                <a:spcPts val="0"/>
              </a:spcAft>
              <a:buNone/>
            </a:pPr>
            <a:r>
              <a:rPr lang="en-US" sz="1200" b="1" i="0" u="none" strike="noStrike" cap="none">
                <a:solidFill>
                  <a:schemeClr val="bg1"/>
                </a:solidFill>
                <a:latin typeface="Arial" panose="020B0604020202020204"/>
                <a:ea typeface="Arial" panose="020B0604020202020204"/>
                <a:cs typeface="Arial" panose="020B0604020202020204"/>
                <a:sym typeface="Arial" panose="020B0604020202020204"/>
              </a:rPr>
              <a:t>Server</a:t>
            </a:r>
            <a:endParaRPr sz="1200" b="1" i="0" u="none" strike="noStrike" cap="none">
              <a:solidFill>
                <a:schemeClr val="bg1"/>
              </a:solidFill>
              <a:latin typeface="Arial" panose="020B0604020202020204"/>
              <a:ea typeface="Arial" panose="020B0604020202020204"/>
              <a:cs typeface="Arial" panose="020B0604020202020204"/>
              <a:sym typeface="Arial" panose="020B0604020202020204"/>
            </a:endParaRPr>
          </a:p>
        </p:txBody>
      </p:sp>
      <p:sp>
        <p:nvSpPr>
          <p:cNvPr id="82" name="Google Shape;292;p31">
            <a:extLst>
              <a:ext uri="{FF2B5EF4-FFF2-40B4-BE49-F238E27FC236}">
                <a16:creationId xmlns:a16="http://schemas.microsoft.com/office/drawing/2014/main" id="{02182829-9F8A-D645-A97E-B4A07DA02945}"/>
              </a:ext>
            </a:extLst>
          </p:cNvPr>
          <p:cNvSpPr txBox="1"/>
          <p:nvPr/>
        </p:nvSpPr>
        <p:spPr>
          <a:xfrm>
            <a:off x="4053959" y="2927066"/>
            <a:ext cx="862965" cy="416559"/>
          </a:xfrm>
          <a:prstGeom prst="rect">
            <a:avLst/>
          </a:prstGeom>
          <a:solidFill>
            <a:schemeClr val="tx1"/>
          </a:solidFill>
          <a:ln w="28575" cap="flat" cmpd="sng">
            <a:solidFill>
              <a:schemeClr val="bg1"/>
            </a:solidFill>
            <a:prstDash val="solid"/>
            <a:round/>
            <a:headEnd type="none" w="sm" len="sm"/>
            <a:tailEnd type="none" w="sm" len="sm"/>
          </a:ln>
        </p:spPr>
        <p:txBody>
          <a:bodyPr spcFirstLastPara="1" wrap="square" lIns="0" tIns="111125" rIns="0" bIns="0" anchor="t" anchorCtr="0">
            <a:noAutofit/>
          </a:bodyPr>
          <a:lstStyle/>
          <a:p>
            <a:pPr marL="104775" marR="0" lvl="0" indent="0" algn="l" rtl="0">
              <a:lnSpc>
                <a:spcPct val="100000"/>
              </a:lnSpc>
              <a:spcBef>
                <a:spcPts val="0"/>
              </a:spcBef>
              <a:spcAft>
                <a:spcPts val="0"/>
              </a:spcAft>
              <a:buNone/>
            </a:pPr>
            <a:r>
              <a:rPr lang="en-US" sz="1200" b="0" i="0" u="none" strike="noStrike" cap="none" dirty="0">
                <a:solidFill>
                  <a:schemeClr val="bg1"/>
                </a:solidFill>
                <a:latin typeface="Arial" panose="020B0604020202020204"/>
                <a:ea typeface="Arial" panose="020B0604020202020204"/>
                <a:cs typeface="Arial" panose="020B0604020202020204"/>
                <a:sym typeface="Arial" panose="020B0604020202020204"/>
              </a:rPr>
              <a:t>Transport</a:t>
            </a:r>
            <a:endParaRPr sz="1200" b="0" i="0" u="none" strike="noStrike" cap="none" dirty="0">
              <a:solidFill>
                <a:schemeClr val="bg1"/>
              </a:solidFill>
              <a:latin typeface="Arial" panose="020B0604020202020204"/>
              <a:ea typeface="Arial" panose="020B0604020202020204"/>
              <a:cs typeface="Arial" panose="020B0604020202020204"/>
              <a:sym typeface="Arial" panose="020B0604020202020204"/>
            </a:endParaRPr>
          </a:p>
        </p:txBody>
      </p:sp>
      <p:sp>
        <p:nvSpPr>
          <p:cNvPr id="83" name="Google Shape;293;p31">
            <a:extLst>
              <a:ext uri="{FF2B5EF4-FFF2-40B4-BE49-F238E27FC236}">
                <a16:creationId xmlns:a16="http://schemas.microsoft.com/office/drawing/2014/main" id="{C40EBA4D-D967-C947-80F8-6F81F10B591C}"/>
              </a:ext>
            </a:extLst>
          </p:cNvPr>
          <p:cNvSpPr txBox="1"/>
          <p:nvPr/>
        </p:nvSpPr>
        <p:spPr>
          <a:xfrm>
            <a:off x="3126511" y="2927091"/>
            <a:ext cx="862965" cy="416559"/>
          </a:xfrm>
          <a:prstGeom prst="rect">
            <a:avLst/>
          </a:prstGeom>
          <a:solidFill>
            <a:schemeClr val="tx1"/>
          </a:solidFill>
          <a:ln w="28575" cap="flat" cmpd="sng">
            <a:solidFill>
              <a:schemeClr val="bg1"/>
            </a:solidFill>
            <a:prstDash val="solid"/>
            <a:round/>
            <a:headEnd type="none" w="sm" len="sm"/>
            <a:tailEnd type="none" w="sm" len="sm"/>
          </a:ln>
        </p:spPr>
        <p:txBody>
          <a:bodyPr spcFirstLastPara="1" wrap="square" lIns="0" tIns="111125" rIns="0" bIns="0" anchor="t" anchorCtr="0">
            <a:noAutofit/>
          </a:bodyPr>
          <a:lstStyle/>
          <a:p>
            <a:pPr marL="151130" marR="0" lvl="0" indent="0" algn="l" rtl="0">
              <a:lnSpc>
                <a:spcPct val="100000"/>
              </a:lnSpc>
              <a:spcBef>
                <a:spcPts val="0"/>
              </a:spcBef>
              <a:spcAft>
                <a:spcPts val="0"/>
              </a:spcAft>
              <a:buNone/>
            </a:pPr>
            <a:r>
              <a:rPr lang="en-US" sz="1200" b="0" i="0" u="none" strike="noStrike" cap="none">
                <a:solidFill>
                  <a:schemeClr val="bg1"/>
                </a:solidFill>
                <a:latin typeface="Arial" panose="020B0604020202020204"/>
                <a:ea typeface="Arial" panose="020B0604020202020204"/>
                <a:cs typeface="Arial" panose="020B0604020202020204"/>
                <a:sym typeface="Arial" panose="020B0604020202020204"/>
              </a:rPr>
              <a:t>Selector</a:t>
            </a:r>
            <a:endParaRPr sz="1200" b="0" i="0" u="none" strike="noStrike" cap="none">
              <a:solidFill>
                <a:schemeClr val="bg1"/>
              </a:solidFill>
              <a:latin typeface="Arial" panose="020B0604020202020204"/>
              <a:ea typeface="Arial" panose="020B0604020202020204"/>
              <a:cs typeface="Arial" panose="020B0604020202020204"/>
              <a:sym typeface="Arial" panose="020B0604020202020204"/>
            </a:endParaRPr>
          </a:p>
        </p:txBody>
      </p:sp>
      <p:sp>
        <p:nvSpPr>
          <p:cNvPr id="84" name="Google Shape;294;p31">
            <a:extLst>
              <a:ext uri="{FF2B5EF4-FFF2-40B4-BE49-F238E27FC236}">
                <a16:creationId xmlns:a16="http://schemas.microsoft.com/office/drawing/2014/main" id="{2B8E7531-1C44-C145-A607-0ADBE877B6D9}"/>
              </a:ext>
            </a:extLst>
          </p:cNvPr>
          <p:cNvSpPr txBox="1"/>
          <p:nvPr/>
        </p:nvSpPr>
        <p:spPr>
          <a:xfrm>
            <a:off x="2199063" y="2927091"/>
            <a:ext cx="862965" cy="416559"/>
          </a:xfrm>
          <a:prstGeom prst="rect">
            <a:avLst/>
          </a:prstGeom>
          <a:solidFill>
            <a:schemeClr val="tx1"/>
          </a:solidFill>
          <a:ln w="28575" cap="flat" cmpd="sng">
            <a:solidFill>
              <a:schemeClr val="bg1"/>
            </a:solidFill>
            <a:prstDash val="solid"/>
            <a:round/>
            <a:headEnd type="none" w="sm" len="sm"/>
            <a:tailEnd type="none" w="sm" len="sm"/>
          </a:ln>
        </p:spPr>
        <p:txBody>
          <a:bodyPr spcFirstLastPara="1" wrap="square" lIns="0" tIns="111125" rIns="0" bIns="0" anchor="t" anchorCtr="0">
            <a:noAutofit/>
          </a:bodyPr>
          <a:lstStyle/>
          <a:p>
            <a:pPr marL="151765" marR="0" lvl="0" indent="0" algn="l" rtl="0">
              <a:lnSpc>
                <a:spcPct val="100000"/>
              </a:lnSpc>
              <a:spcBef>
                <a:spcPts val="0"/>
              </a:spcBef>
              <a:spcAft>
                <a:spcPts val="0"/>
              </a:spcAft>
              <a:buNone/>
            </a:pPr>
            <a:r>
              <a:rPr lang="en-US" sz="1200" b="0" i="0" u="none" strike="noStrike" cap="none" dirty="0">
                <a:solidFill>
                  <a:schemeClr val="bg1"/>
                </a:solidFill>
                <a:latin typeface="Arial" panose="020B0604020202020204"/>
                <a:ea typeface="Arial" panose="020B0604020202020204"/>
                <a:cs typeface="Arial" panose="020B0604020202020204"/>
                <a:sym typeface="Arial" panose="020B0604020202020204"/>
              </a:rPr>
              <a:t>Registry</a:t>
            </a:r>
            <a:endParaRPr sz="1200" b="0" i="0" u="none" strike="noStrike" cap="none" dirty="0">
              <a:solidFill>
                <a:schemeClr val="bg1"/>
              </a:solidFill>
              <a:latin typeface="Arial" panose="020B0604020202020204"/>
              <a:ea typeface="Arial" panose="020B0604020202020204"/>
              <a:cs typeface="Arial" panose="020B0604020202020204"/>
              <a:sym typeface="Arial" panose="020B0604020202020204"/>
            </a:endParaRPr>
          </a:p>
        </p:txBody>
      </p:sp>
      <p:sp>
        <p:nvSpPr>
          <p:cNvPr id="85" name="Google Shape;296;p31">
            <a:extLst>
              <a:ext uri="{FF2B5EF4-FFF2-40B4-BE49-F238E27FC236}">
                <a16:creationId xmlns:a16="http://schemas.microsoft.com/office/drawing/2014/main" id="{6B4E0457-020E-8147-B9B8-BF33DE528D1F}"/>
              </a:ext>
            </a:extLst>
          </p:cNvPr>
          <p:cNvSpPr txBox="1"/>
          <p:nvPr/>
        </p:nvSpPr>
        <p:spPr>
          <a:xfrm>
            <a:off x="344167" y="2927091"/>
            <a:ext cx="862965" cy="416559"/>
          </a:xfrm>
          <a:prstGeom prst="rect">
            <a:avLst/>
          </a:prstGeom>
          <a:solidFill>
            <a:schemeClr val="accent6">
              <a:lumMod val="50000"/>
            </a:schemeClr>
          </a:solidFill>
          <a:ln w="28575" cap="flat" cmpd="sng">
            <a:solidFill>
              <a:schemeClr val="bg1"/>
            </a:solidFill>
            <a:prstDash val="solid"/>
            <a:round/>
            <a:headEnd type="none" w="sm" len="sm"/>
            <a:tailEnd type="none" w="sm" len="sm"/>
          </a:ln>
        </p:spPr>
        <p:txBody>
          <a:bodyPr spcFirstLastPara="1" wrap="square" lIns="0" tIns="111125" rIns="0" bIns="0" anchor="t" anchorCtr="0">
            <a:noAutofit/>
          </a:bodyPr>
          <a:lstStyle/>
          <a:p>
            <a:pPr marL="206375" marR="0" lvl="0" indent="0" algn="l" rtl="0">
              <a:lnSpc>
                <a:spcPct val="100000"/>
              </a:lnSpc>
              <a:spcBef>
                <a:spcPts val="0"/>
              </a:spcBef>
              <a:spcAft>
                <a:spcPts val="0"/>
              </a:spcAft>
              <a:buNone/>
            </a:pPr>
            <a:r>
              <a:rPr lang="en-US" sz="1200" b="1" i="0" u="none" strike="noStrike" cap="none" dirty="0">
                <a:solidFill>
                  <a:schemeClr val="bg1"/>
                </a:solidFill>
                <a:latin typeface="Arial" panose="020B0604020202020204"/>
                <a:ea typeface="Arial" panose="020B0604020202020204"/>
                <a:cs typeface="Arial" panose="020B0604020202020204"/>
                <a:sym typeface="Arial" panose="020B0604020202020204"/>
              </a:rPr>
              <a:t>Broker</a:t>
            </a:r>
            <a:endParaRPr sz="1200" b="1" i="0" u="none" strike="noStrike" cap="none" dirty="0">
              <a:solidFill>
                <a:schemeClr val="bg1"/>
              </a:solidFill>
              <a:latin typeface="Arial" panose="020B0604020202020204"/>
              <a:ea typeface="Arial" panose="020B0604020202020204"/>
              <a:cs typeface="Arial" panose="020B0604020202020204"/>
              <a:sym typeface="Arial" panose="020B0604020202020204"/>
            </a:endParaRPr>
          </a:p>
        </p:txBody>
      </p:sp>
      <p:sp>
        <p:nvSpPr>
          <p:cNvPr id="86" name="Google Shape;296;p31">
            <a:extLst>
              <a:ext uri="{FF2B5EF4-FFF2-40B4-BE49-F238E27FC236}">
                <a16:creationId xmlns:a16="http://schemas.microsoft.com/office/drawing/2014/main" id="{C65C521D-FD58-1E44-98D5-F24C9563B606}"/>
              </a:ext>
            </a:extLst>
          </p:cNvPr>
          <p:cNvSpPr txBox="1"/>
          <p:nvPr/>
        </p:nvSpPr>
        <p:spPr>
          <a:xfrm>
            <a:off x="1261855" y="2927066"/>
            <a:ext cx="862965" cy="416559"/>
          </a:xfrm>
          <a:prstGeom prst="rect">
            <a:avLst/>
          </a:prstGeom>
          <a:solidFill>
            <a:schemeClr val="tx1"/>
          </a:solidFill>
          <a:ln w="28575" cap="flat" cmpd="sng">
            <a:solidFill>
              <a:schemeClr val="bg1"/>
            </a:solidFill>
            <a:prstDash val="solid"/>
            <a:round/>
            <a:headEnd type="none" w="sm" len="sm"/>
            <a:tailEnd type="none" w="sm" len="sm"/>
          </a:ln>
        </p:spPr>
        <p:txBody>
          <a:bodyPr spcFirstLastPara="1" wrap="square" lIns="0" tIns="111125" rIns="0" bIns="0" anchor="t" anchorCtr="0">
            <a:noAutofit/>
          </a:bodyPr>
          <a:lstStyle/>
          <a:p>
            <a:pPr marL="206375" marR="0" lvl="0" indent="0" algn="l" rtl="0">
              <a:lnSpc>
                <a:spcPct val="100000"/>
              </a:lnSpc>
              <a:spcBef>
                <a:spcPts val="0"/>
              </a:spcBef>
              <a:spcAft>
                <a:spcPts val="0"/>
              </a:spcAft>
              <a:buNone/>
            </a:pPr>
            <a:r>
              <a:rPr lang="en-US" sz="1200" b="0" i="0" u="none" strike="noStrike" cap="none" dirty="0">
                <a:solidFill>
                  <a:schemeClr val="bg1"/>
                </a:solidFill>
                <a:latin typeface="Arial" panose="020B0604020202020204"/>
                <a:ea typeface="Arial" panose="020B0604020202020204"/>
                <a:cs typeface="Arial" panose="020B0604020202020204"/>
                <a:sym typeface="Arial" panose="020B0604020202020204"/>
              </a:rPr>
              <a:t>Codec</a:t>
            </a:r>
            <a:endParaRPr sz="1200" b="0" i="0" u="none" strike="noStrike" cap="none" dirty="0">
              <a:solidFill>
                <a:schemeClr val="bg1"/>
              </a:solidFill>
              <a:latin typeface="Arial" panose="020B0604020202020204"/>
              <a:ea typeface="Arial" panose="020B0604020202020204"/>
              <a:cs typeface="Arial" panose="020B0604020202020204"/>
              <a:sym typeface="Arial" panose="020B0604020202020204"/>
            </a:endParaRPr>
          </a:p>
        </p:txBody>
      </p:sp>
      <p:sp>
        <p:nvSpPr>
          <p:cNvPr id="87" name="Google Shape;402;p34">
            <a:extLst>
              <a:ext uri="{FF2B5EF4-FFF2-40B4-BE49-F238E27FC236}">
                <a16:creationId xmlns:a16="http://schemas.microsoft.com/office/drawing/2014/main" id="{7879DCD3-2A7D-2B40-8C37-ED059EFC7C87}"/>
              </a:ext>
            </a:extLst>
          </p:cNvPr>
          <p:cNvSpPr txBox="1"/>
          <p:nvPr/>
        </p:nvSpPr>
        <p:spPr>
          <a:xfrm>
            <a:off x="213982" y="3966605"/>
            <a:ext cx="7352800" cy="331179"/>
          </a:xfrm>
          <a:prstGeom prst="rect">
            <a:avLst/>
          </a:prstGeom>
          <a:noFill/>
          <a:ln>
            <a:noFill/>
          </a:ln>
        </p:spPr>
        <p:txBody>
          <a:bodyPr spcFirstLastPara="1" wrap="square" lIns="121900" tIns="60933" rIns="121900" bIns="60933" anchor="t" anchorCtr="0">
            <a:noAutofit/>
          </a:bodyPr>
          <a:lstStyle/>
          <a:p>
            <a:r>
              <a:rPr lang="en-US" sz="1600">
                <a:solidFill>
                  <a:srgbClr val="000000"/>
                </a:solidFill>
                <a:latin typeface="Arial" panose="020B0604020202020204"/>
                <a:ea typeface="Arial" panose="020B0604020202020204"/>
                <a:cs typeface="Arial" panose="020B0604020202020204"/>
                <a:sym typeface="Arial" panose="020B0604020202020204"/>
              </a:rPr>
              <a:t>Subscribe：</a:t>
            </a:r>
            <a:r>
              <a:rPr lang="en-US" sz="1100">
                <a:solidFill>
                  <a:srgbClr val="000000"/>
                </a:solidFill>
                <a:latin typeface="Arial" panose="020B0604020202020204"/>
                <a:ea typeface="Arial" panose="020B0604020202020204"/>
                <a:cs typeface="Arial" panose="020B0604020202020204"/>
                <a:sym typeface="Arial" panose="020B0604020202020204"/>
              </a:rPr>
              <a:t>注册关心的主题（Topic），指定队列（Queue）分发消息</a:t>
            </a:r>
            <a:endParaRPr sz="1400">
              <a:solidFill>
                <a:srgbClr val="000000"/>
              </a:solidFill>
              <a:latin typeface="Arial" panose="020B0604020202020204"/>
              <a:ea typeface="Arial" panose="020B0604020202020204"/>
              <a:cs typeface="Arial" panose="020B0604020202020204"/>
              <a:sym typeface="Arial" panose="020B0604020202020204"/>
            </a:endParaRPr>
          </a:p>
        </p:txBody>
      </p:sp>
      <p:sp>
        <p:nvSpPr>
          <p:cNvPr id="88" name="Google Shape;403;p34">
            <a:extLst>
              <a:ext uri="{FF2B5EF4-FFF2-40B4-BE49-F238E27FC236}">
                <a16:creationId xmlns:a16="http://schemas.microsoft.com/office/drawing/2014/main" id="{CAA3AB58-AE66-6947-B429-23EA0F885657}"/>
              </a:ext>
            </a:extLst>
          </p:cNvPr>
          <p:cNvSpPr txBox="1"/>
          <p:nvPr/>
        </p:nvSpPr>
        <p:spPr>
          <a:xfrm>
            <a:off x="216349" y="4423838"/>
            <a:ext cx="4665600" cy="331179"/>
          </a:xfrm>
          <a:prstGeom prst="rect">
            <a:avLst/>
          </a:prstGeom>
          <a:noFill/>
          <a:ln>
            <a:noFill/>
          </a:ln>
        </p:spPr>
        <p:txBody>
          <a:bodyPr spcFirstLastPara="1" wrap="square" lIns="121900" tIns="60933" rIns="121900" bIns="60933" anchor="t" anchorCtr="0">
            <a:noAutofit/>
          </a:bodyPr>
          <a:lstStyle/>
          <a:p>
            <a:r>
              <a:rPr lang="en-US" sz="1600">
                <a:solidFill>
                  <a:srgbClr val="000000"/>
                </a:solidFill>
                <a:latin typeface="Arial" panose="020B0604020202020204"/>
                <a:ea typeface="Arial" panose="020B0604020202020204"/>
                <a:cs typeface="Arial" panose="020B0604020202020204"/>
                <a:sym typeface="Arial" panose="020B0604020202020204"/>
              </a:rPr>
              <a:t>Publish：</a:t>
            </a:r>
            <a:r>
              <a:rPr lang="en-US" sz="1100">
                <a:solidFill>
                  <a:srgbClr val="000000"/>
                </a:solidFill>
                <a:latin typeface="Arial" panose="020B0604020202020204"/>
                <a:ea typeface="Arial" panose="020B0604020202020204"/>
                <a:cs typeface="Arial" panose="020B0604020202020204"/>
                <a:sym typeface="Arial" panose="020B0604020202020204"/>
              </a:rPr>
              <a:t>异步将消息推送到主题（Topic）</a:t>
            </a:r>
            <a:endParaRPr sz="1400">
              <a:solidFill>
                <a:srgbClr val="000000"/>
              </a:solidFill>
              <a:latin typeface="Arial" panose="020B0604020202020204"/>
              <a:ea typeface="Arial" panose="020B0604020202020204"/>
              <a:cs typeface="Arial" panose="020B0604020202020204"/>
              <a:sym typeface="Arial" panose="020B0604020202020204"/>
            </a:endParaRPr>
          </a:p>
        </p:txBody>
      </p:sp>
      <p:sp>
        <p:nvSpPr>
          <p:cNvPr id="89" name="Google Shape;404;p34">
            <a:extLst>
              <a:ext uri="{FF2B5EF4-FFF2-40B4-BE49-F238E27FC236}">
                <a16:creationId xmlns:a16="http://schemas.microsoft.com/office/drawing/2014/main" id="{847BFC78-1D95-EC4E-8640-F05862C02587}"/>
              </a:ext>
            </a:extLst>
          </p:cNvPr>
          <p:cNvSpPr txBox="1"/>
          <p:nvPr/>
        </p:nvSpPr>
        <p:spPr>
          <a:xfrm>
            <a:off x="213982" y="4854505"/>
            <a:ext cx="4665600" cy="331179"/>
          </a:xfrm>
          <a:prstGeom prst="rect">
            <a:avLst/>
          </a:prstGeom>
          <a:noFill/>
          <a:ln>
            <a:noFill/>
          </a:ln>
        </p:spPr>
        <p:txBody>
          <a:bodyPr spcFirstLastPara="1" wrap="square" lIns="121900" tIns="60933" rIns="121900" bIns="60933" anchor="t" anchorCtr="0">
            <a:noAutofit/>
          </a:bodyPr>
          <a:lstStyle/>
          <a:p>
            <a:r>
              <a:rPr lang="en-US" sz="1600">
                <a:solidFill>
                  <a:srgbClr val="000000"/>
                </a:solidFill>
                <a:latin typeface="Arial" panose="020B0604020202020204"/>
                <a:ea typeface="Arial" panose="020B0604020202020204"/>
                <a:cs typeface="Arial" panose="020B0604020202020204"/>
                <a:sym typeface="Arial" panose="020B0604020202020204"/>
              </a:rPr>
              <a:t>Encoding：</a:t>
            </a:r>
            <a:r>
              <a:rPr lang="en-US" sz="1100">
                <a:solidFill>
                  <a:srgbClr val="000000"/>
                </a:solidFill>
                <a:latin typeface="Arial" panose="020B0604020202020204"/>
                <a:ea typeface="Arial" panose="020B0604020202020204"/>
                <a:cs typeface="Arial" panose="020B0604020202020204"/>
                <a:sym typeface="Arial" panose="020B0604020202020204"/>
              </a:rPr>
              <a:t>编码消息（默认JSON格式）</a:t>
            </a:r>
            <a:endParaRPr sz="1400">
              <a:solidFill>
                <a:srgbClr val="000000"/>
              </a:solidFill>
              <a:latin typeface="Arial" panose="020B0604020202020204"/>
              <a:ea typeface="Arial" panose="020B0604020202020204"/>
              <a:cs typeface="Arial" panose="020B0604020202020204"/>
              <a:sym typeface="Arial" panose="020B0604020202020204"/>
            </a:endParaRPr>
          </a:p>
        </p:txBody>
      </p:sp>
    </p:spTree>
    <p:extLst>
      <p:ext uri="{BB962C8B-B14F-4D97-AF65-F5344CB8AC3E}">
        <p14:creationId xmlns:p14="http://schemas.microsoft.com/office/powerpoint/2010/main" val="372864175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Google Shape;355;p32">
            <a:extLst>
              <a:ext uri="{FF2B5EF4-FFF2-40B4-BE49-F238E27FC236}">
                <a16:creationId xmlns:a16="http://schemas.microsoft.com/office/drawing/2014/main" id="{AE52E98E-DE97-A54A-80FD-2264430552FC}"/>
              </a:ext>
            </a:extLst>
          </p:cNvPr>
          <p:cNvSpPr txBox="1"/>
          <p:nvPr/>
        </p:nvSpPr>
        <p:spPr>
          <a:xfrm>
            <a:off x="138929" y="1604260"/>
            <a:ext cx="4007887" cy="400109"/>
          </a:xfrm>
          <a:prstGeom prst="rect">
            <a:avLst/>
          </a:prstGeom>
          <a:noFill/>
          <a:ln>
            <a:noFill/>
          </a:ln>
        </p:spPr>
        <p:txBody>
          <a:bodyPr spcFirstLastPara="1" wrap="square" lIns="121900" tIns="60933" rIns="121900" bIns="60933" anchor="t" anchorCtr="0">
            <a:noAutofit/>
          </a:bodyPr>
          <a:lstStyle/>
          <a:p>
            <a:r>
              <a:rPr lang="en-US" b="1" dirty="0">
                <a:solidFill>
                  <a:srgbClr val="000000"/>
                </a:solidFill>
                <a:latin typeface="Arial" panose="020B0604020202020204"/>
                <a:ea typeface="Arial" panose="020B0604020202020204"/>
                <a:cs typeface="Arial" panose="020B0604020202020204"/>
                <a:sym typeface="Arial" panose="020B0604020202020204"/>
              </a:rPr>
              <a:t>Re</a:t>
            </a:r>
            <a:r>
              <a:rPr lang="en-US" altLang="zh-CN" b="1" dirty="0">
                <a:solidFill>
                  <a:srgbClr val="000000"/>
                </a:solidFill>
                <a:latin typeface="Arial" panose="020B0604020202020204"/>
                <a:ea typeface="Arial" panose="020B0604020202020204"/>
                <a:cs typeface="Arial" panose="020B0604020202020204"/>
                <a:sym typeface="Arial" panose="020B0604020202020204"/>
              </a:rPr>
              <a:t>gistry</a:t>
            </a:r>
            <a:r>
              <a:rPr lang="zh-CN" altLang="en-US" b="1" dirty="0">
                <a:solidFill>
                  <a:srgbClr val="000000"/>
                </a:solidFill>
                <a:latin typeface="Arial" panose="020B0604020202020204"/>
                <a:ea typeface="Arial" panose="020B0604020202020204"/>
                <a:cs typeface="Arial" panose="020B0604020202020204"/>
                <a:sym typeface="Arial" panose="020B0604020202020204"/>
              </a:rPr>
              <a:t> </a:t>
            </a:r>
            <a:r>
              <a:rPr lang="en-US" b="1" dirty="0" err="1">
                <a:solidFill>
                  <a:srgbClr val="000000"/>
                </a:solidFill>
                <a:latin typeface="Arial" panose="020B0604020202020204"/>
                <a:ea typeface="Arial" panose="020B0604020202020204"/>
                <a:cs typeface="Arial" panose="020B0604020202020204"/>
                <a:sym typeface="Arial" panose="020B0604020202020204"/>
              </a:rPr>
              <a:t>注册组件</a:t>
            </a:r>
            <a:endParaRPr dirty="0">
              <a:solidFill>
                <a:srgbClr val="000000"/>
              </a:solidFill>
              <a:latin typeface="Arial" panose="020B0604020202020204"/>
              <a:ea typeface="Arial" panose="020B0604020202020204"/>
              <a:cs typeface="Arial" panose="020B0604020202020204"/>
              <a:sym typeface="Arial" panose="020B0604020202020204"/>
            </a:endParaRPr>
          </a:p>
        </p:txBody>
      </p:sp>
      <p:sp>
        <p:nvSpPr>
          <p:cNvPr id="53" name="标题 1">
            <a:extLst>
              <a:ext uri="{FF2B5EF4-FFF2-40B4-BE49-F238E27FC236}">
                <a16:creationId xmlns:a16="http://schemas.microsoft.com/office/drawing/2014/main" id="{E0EA4593-38D4-1E44-83A2-40B7B19D9C0B}"/>
              </a:ext>
            </a:extLst>
          </p:cNvPr>
          <p:cNvSpPr>
            <a:spLocks noGrp="1"/>
          </p:cNvSpPr>
          <p:nvPr>
            <p:ph type="title"/>
          </p:nvPr>
        </p:nvSpPr>
        <p:spPr>
          <a:xfrm>
            <a:off x="373952" y="17377"/>
            <a:ext cx="6214055" cy="1208868"/>
          </a:xfrm>
        </p:spPr>
        <p:txBody>
          <a:bodyPr/>
          <a:lstStyle/>
          <a:p>
            <a:r>
              <a:rPr kumimoji="1" lang="en-US" altLang="zh-CN" dirty="0"/>
              <a:t>Go-Micro</a:t>
            </a:r>
            <a:endParaRPr kumimoji="1" lang="zh-CN" altLang="en-US" dirty="0"/>
          </a:p>
        </p:txBody>
      </p:sp>
      <p:sp>
        <p:nvSpPr>
          <p:cNvPr id="54" name="文本框 53">
            <a:extLst>
              <a:ext uri="{FF2B5EF4-FFF2-40B4-BE49-F238E27FC236}">
                <a16:creationId xmlns:a16="http://schemas.microsoft.com/office/drawing/2014/main" id="{884E8255-FA5E-144C-BDC3-343CE11CC167}"/>
              </a:ext>
            </a:extLst>
          </p:cNvPr>
          <p:cNvSpPr txBox="1"/>
          <p:nvPr/>
        </p:nvSpPr>
        <p:spPr>
          <a:xfrm>
            <a:off x="9860785" y="874468"/>
            <a:ext cx="2428870" cy="369332"/>
          </a:xfrm>
          <a:prstGeom prst="rect">
            <a:avLst/>
          </a:prstGeom>
          <a:noFill/>
        </p:spPr>
        <p:txBody>
          <a:bodyPr wrap="none" rtlCol="0">
            <a:spAutoFit/>
          </a:bodyPr>
          <a:lstStyle/>
          <a:p>
            <a:pPr marL="685800" lvl="1"/>
            <a:r>
              <a:rPr kumimoji="1" lang="en-US" altLang="zh-CN" b="1" dirty="0">
                <a:solidFill>
                  <a:schemeClr val="bg1"/>
                </a:solidFill>
              </a:rPr>
              <a:t>Go-Micro</a:t>
            </a:r>
            <a:r>
              <a:rPr kumimoji="1" lang="zh-CN" altLang="en-US" b="1" dirty="0">
                <a:solidFill>
                  <a:schemeClr val="bg1"/>
                </a:solidFill>
              </a:rPr>
              <a:t>设计</a:t>
            </a:r>
            <a:endParaRPr kumimoji="1" lang="zh-CN" altLang="en-US" dirty="0">
              <a:solidFill>
                <a:schemeClr val="bg1"/>
              </a:solidFill>
            </a:endParaRPr>
          </a:p>
        </p:txBody>
      </p:sp>
      <p:sp>
        <p:nvSpPr>
          <p:cNvPr id="29" name="Google Shape;432;p35">
            <a:extLst>
              <a:ext uri="{FF2B5EF4-FFF2-40B4-BE49-F238E27FC236}">
                <a16:creationId xmlns:a16="http://schemas.microsoft.com/office/drawing/2014/main" id="{0027D2A0-199B-E944-BF36-231E84640625}"/>
              </a:ext>
            </a:extLst>
          </p:cNvPr>
          <p:cNvSpPr/>
          <p:nvPr/>
        </p:nvSpPr>
        <p:spPr>
          <a:xfrm>
            <a:off x="8026400" y="3554294"/>
            <a:ext cx="1727200" cy="1346877"/>
          </a:xfrm>
          <a:prstGeom prst="rect">
            <a:avLst/>
          </a:prstGeom>
          <a:solidFill>
            <a:schemeClr val="lt1"/>
          </a:solidFill>
          <a:ln w="12700" cap="flat" cmpd="sng">
            <a:solidFill>
              <a:srgbClr val="FF0000"/>
            </a:solidFill>
            <a:prstDash val="dot"/>
            <a:round/>
            <a:headEnd type="none" w="sm" len="sm"/>
            <a:tailEnd type="none" w="sm" len="sm"/>
          </a:ln>
        </p:spPr>
        <p:txBody>
          <a:bodyPr spcFirstLastPara="1" wrap="square" lIns="121900" tIns="60933" rIns="121900" bIns="60933" anchor="ctr" anchorCtr="0">
            <a:noAutofit/>
          </a:bodyPr>
          <a:lstStyle/>
          <a:p>
            <a:pPr algn="ctr"/>
            <a:endParaRPr sz="1867">
              <a:solidFill>
                <a:schemeClr val="lt1"/>
              </a:solidFill>
              <a:latin typeface="Arial" panose="020B0604020202020204"/>
              <a:ea typeface="Arial" panose="020B0604020202020204"/>
              <a:cs typeface="Arial" panose="020B0604020202020204"/>
              <a:sym typeface="Arial" panose="020B0604020202020204"/>
            </a:endParaRPr>
          </a:p>
        </p:txBody>
      </p:sp>
      <p:sp>
        <p:nvSpPr>
          <p:cNvPr id="30" name="Google Shape;433;p35">
            <a:extLst>
              <a:ext uri="{FF2B5EF4-FFF2-40B4-BE49-F238E27FC236}">
                <a16:creationId xmlns:a16="http://schemas.microsoft.com/office/drawing/2014/main" id="{52698A8D-3B56-0540-AF9C-6B890E68C0F9}"/>
              </a:ext>
            </a:extLst>
          </p:cNvPr>
          <p:cNvSpPr/>
          <p:nvPr/>
        </p:nvSpPr>
        <p:spPr>
          <a:xfrm>
            <a:off x="8239760" y="3727492"/>
            <a:ext cx="1345397" cy="438665"/>
          </a:xfrm>
          <a:prstGeom prst="rect">
            <a:avLst/>
          </a:prstGeom>
          <a:solidFill>
            <a:schemeClr val="accent1"/>
          </a:solidFill>
          <a:ln w="25400" cap="flat" cmpd="sng">
            <a:solidFill>
              <a:srgbClr val="AE4E00"/>
            </a:solidFill>
            <a:prstDash val="solid"/>
            <a:round/>
            <a:headEnd type="none" w="sm" len="sm"/>
            <a:tailEnd type="none" w="sm" len="sm"/>
          </a:ln>
        </p:spPr>
        <p:txBody>
          <a:bodyPr spcFirstLastPara="1" wrap="square" lIns="121900" tIns="60933" rIns="121900" bIns="60933" anchor="ctr" anchorCtr="0">
            <a:noAutofit/>
          </a:bodyPr>
          <a:lstStyle/>
          <a:p>
            <a:pPr algn="ctr"/>
            <a:r>
              <a:rPr lang="en-US" sz="1600">
                <a:solidFill>
                  <a:schemeClr val="lt1"/>
                </a:solidFill>
                <a:latin typeface="Arial" panose="020B0604020202020204"/>
                <a:ea typeface="Arial" panose="020B0604020202020204"/>
                <a:cs typeface="Arial" panose="020B0604020202020204"/>
                <a:sym typeface="Arial" panose="020B0604020202020204"/>
              </a:rPr>
              <a:t>Consul、ZK、Etcd…</a:t>
            </a:r>
            <a:endParaRPr sz="1867">
              <a:solidFill>
                <a:schemeClr val="lt1"/>
              </a:solidFill>
              <a:latin typeface="Arial" panose="020B0604020202020204"/>
              <a:ea typeface="Arial" panose="020B0604020202020204"/>
              <a:cs typeface="Arial" panose="020B0604020202020204"/>
              <a:sym typeface="Arial" panose="020B0604020202020204"/>
            </a:endParaRPr>
          </a:p>
        </p:txBody>
      </p:sp>
      <p:sp>
        <p:nvSpPr>
          <p:cNvPr id="31" name="Google Shape;434;p35">
            <a:extLst>
              <a:ext uri="{FF2B5EF4-FFF2-40B4-BE49-F238E27FC236}">
                <a16:creationId xmlns:a16="http://schemas.microsoft.com/office/drawing/2014/main" id="{313BA605-EE99-174C-9E4F-CE51AF71D2AB}"/>
              </a:ext>
            </a:extLst>
          </p:cNvPr>
          <p:cNvSpPr/>
          <p:nvPr/>
        </p:nvSpPr>
        <p:spPr>
          <a:xfrm>
            <a:off x="8247284" y="4291448"/>
            <a:ext cx="1345397" cy="377821"/>
          </a:xfrm>
          <a:prstGeom prst="rect">
            <a:avLst/>
          </a:prstGeom>
          <a:solidFill>
            <a:schemeClr val="accent1"/>
          </a:solidFill>
          <a:ln w="25400" cap="flat" cmpd="sng">
            <a:solidFill>
              <a:srgbClr val="AE4E00"/>
            </a:solidFill>
            <a:prstDash val="solid"/>
            <a:round/>
            <a:headEnd type="none" w="sm" len="sm"/>
            <a:tailEnd type="none" w="sm" len="sm"/>
          </a:ln>
        </p:spPr>
        <p:txBody>
          <a:bodyPr spcFirstLastPara="1" wrap="square" lIns="121900" tIns="60933" rIns="121900" bIns="60933" anchor="ctr" anchorCtr="0">
            <a:noAutofit/>
          </a:bodyPr>
          <a:lstStyle/>
          <a:p>
            <a:pPr algn="ctr"/>
            <a:r>
              <a:rPr lang="en-US" sz="1200">
                <a:solidFill>
                  <a:schemeClr val="lt1"/>
                </a:solidFill>
                <a:latin typeface="Arial" panose="020B0604020202020204"/>
                <a:ea typeface="Arial" panose="020B0604020202020204"/>
                <a:cs typeface="Arial" panose="020B0604020202020204"/>
                <a:sym typeface="Arial" panose="020B0604020202020204"/>
              </a:rPr>
              <a:t>MDNS、NATs…</a:t>
            </a:r>
            <a:endParaRPr sz="1600">
              <a:solidFill>
                <a:schemeClr val="lt1"/>
              </a:solidFill>
              <a:latin typeface="Arial" panose="020B0604020202020204"/>
              <a:ea typeface="Arial" panose="020B0604020202020204"/>
              <a:cs typeface="Arial" panose="020B0604020202020204"/>
              <a:sym typeface="Arial" panose="020B0604020202020204"/>
            </a:endParaRPr>
          </a:p>
        </p:txBody>
      </p:sp>
      <p:sp>
        <p:nvSpPr>
          <p:cNvPr id="32" name="Google Shape;435;p35">
            <a:extLst>
              <a:ext uri="{FF2B5EF4-FFF2-40B4-BE49-F238E27FC236}">
                <a16:creationId xmlns:a16="http://schemas.microsoft.com/office/drawing/2014/main" id="{E7D47E36-C566-B244-849B-72B1EDACD7DE}"/>
              </a:ext>
            </a:extLst>
          </p:cNvPr>
          <p:cNvSpPr/>
          <p:nvPr/>
        </p:nvSpPr>
        <p:spPr>
          <a:xfrm>
            <a:off x="6486236" y="5530525"/>
            <a:ext cx="1219200" cy="457580"/>
          </a:xfrm>
          <a:prstGeom prst="roundRect">
            <a:avLst>
              <a:gd name="adj" fmla="val 16667"/>
            </a:avLst>
          </a:prstGeom>
          <a:solidFill>
            <a:schemeClr val="accent1"/>
          </a:solidFill>
          <a:ln w="9525" cap="flat" cmpd="sng">
            <a:solidFill>
              <a:srgbClr val="AE4E00"/>
            </a:solidFill>
            <a:prstDash val="solid"/>
            <a:round/>
            <a:headEnd type="none" w="sm" len="sm"/>
            <a:tailEnd type="none" w="sm" len="sm"/>
          </a:ln>
        </p:spPr>
        <p:txBody>
          <a:bodyPr spcFirstLastPara="1" wrap="square" lIns="121900" tIns="60933" rIns="121900" bIns="60933" anchor="ctr" anchorCtr="0">
            <a:noAutofit/>
          </a:bodyPr>
          <a:lstStyle/>
          <a:p>
            <a:pPr algn="ctr"/>
            <a:r>
              <a:rPr lang="en-US" sz="1600">
                <a:solidFill>
                  <a:schemeClr val="lt1"/>
                </a:solidFill>
                <a:latin typeface="Arial" panose="020B0604020202020204"/>
                <a:ea typeface="Arial" panose="020B0604020202020204"/>
                <a:cs typeface="Arial" panose="020B0604020202020204"/>
                <a:sym typeface="Arial" panose="020B0604020202020204"/>
              </a:rPr>
              <a:t>Service A</a:t>
            </a:r>
            <a:endParaRPr sz="1600">
              <a:solidFill>
                <a:schemeClr val="lt1"/>
              </a:solidFill>
              <a:latin typeface="Arial" panose="020B0604020202020204"/>
              <a:ea typeface="Arial" panose="020B0604020202020204"/>
              <a:cs typeface="Arial" panose="020B0604020202020204"/>
              <a:sym typeface="Arial" panose="020B0604020202020204"/>
            </a:endParaRPr>
          </a:p>
        </p:txBody>
      </p:sp>
      <p:sp>
        <p:nvSpPr>
          <p:cNvPr id="33" name="Google Shape;436;p35">
            <a:extLst>
              <a:ext uri="{FF2B5EF4-FFF2-40B4-BE49-F238E27FC236}">
                <a16:creationId xmlns:a16="http://schemas.microsoft.com/office/drawing/2014/main" id="{1E47D4E3-7F15-8A44-8539-72305DE0C880}"/>
              </a:ext>
            </a:extLst>
          </p:cNvPr>
          <p:cNvSpPr/>
          <p:nvPr/>
        </p:nvSpPr>
        <p:spPr>
          <a:xfrm>
            <a:off x="7095836" y="5425935"/>
            <a:ext cx="907665" cy="209172"/>
          </a:xfrm>
          <a:prstGeom prst="roundRect">
            <a:avLst>
              <a:gd name="adj" fmla="val 16667"/>
            </a:avLst>
          </a:prstGeom>
          <a:solidFill>
            <a:srgbClr val="0070C0"/>
          </a:solidFill>
          <a:ln w="9525" cap="flat" cmpd="sng">
            <a:solidFill>
              <a:srgbClr val="AE4E00"/>
            </a:solidFill>
            <a:prstDash val="solid"/>
            <a:round/>
            <a:headEnd type="none" w="sm" len="sm"/>
            <a:tailEnd type="none" w="sm" len="sm"/>
          </a:ln>
        </p:spPr>
        <p:txBody>
          <a:bodyPr spcFirstLastPara="1" wrap="square" lIns="121900" tIns="60933" rIns="121900" bIns="60933" anchor="ctr" anchorCtr="0">
            <a:noAutofit/>
          </a:bodyPr>
          <a:lstStyle/>
          <a:p>
            <a:pPr algn="ctr"/>
            <a:r>
              <a:rPr lang="en-US" sz="1333">
                <a:solidFill>
                  <a:schemeClr val="dk1"/>
                </a:solidFill>
                <a:latin typeface="Arial" panose="020B0604020202020204"/>
                <a:ea typeface="Arial" panose="020B0604020202020204"/>
                <a:cs typeface="Arial" panose="020B0604020202020204"/>
                <a:sym typeface="Arial" panose="020B0604020202020204"/>
              </a:rPr>
              <a:t>Registry</a:t>
            </a:r>
            <a:endParaRPr sz="1333">
              <a:solidFill>
                <a:schemeClr val="dk1"/>
              </a:solidFill>
              <a:latin typeface="Arial" panose="020B0604020202020204"/>
              <a:ea typeface="Arial" panose="020B0604020202020204"/>
              <a:cs typeface="Arial" panose="020B0604020202020204"/>
              <a:sym typeface="Arial" panose="020B0604020202020204"/>
            </a:endParaRPr>
          </a:p>
        </p:txBody>
      </p:sp>
      <p:sp>
        <p:nvSpPr>
          <p:cNvPr id="34" name="Google Shape;437;p35">
            <a:extLst>
              <a:ext uri="{FF2B5EF4-FFF2-40B4-BE49-F238E27FC236}">
                <a16:creationId xmlns:a16="http://schemas.microsoft.com/office/drawing/2014/main" id="{E83D00AA-5822-C94A-BFE5-B02064AFCD23}"/>
              </a:ext>
            </a:extLst>
          </p:cNvPr>
          <p:cNvSpPr/>
          <p:nvPr/>
        </p:nvSpPr>
        <p:spPr>
          <a:xfrm>
            <a:off x="10048240" y="2404759"/>
            <a:ext cx="1219200" cy="481956"/>
          </a:xfrm>
          <a:prstGeom prst="roundRect">
            <a:avLst>
              <a:gd name="adj" fmla="val 16667"/>
            </a:avLst>
          </a:prstGeom>
          <a:solidFill>
            <a:schemeClr val="accent1"/>
          </a:solidFill>
          <a:ln w="9525" cap="flat" cmpd="sng">
            <a:solidFill>
              <a:srgbClr val="AE4E00"/>
            </a:solidFill>
            <a:prstDash val="solid"/>
            <a:round/>
            <a:headEnd type="none" w="sm" len="sm"/>
            <a:tailEnd type="none" w="sm" len="sm"/>
          </a:ln>
        </p:spPr>
        <p:txBody>
          <a:bodyPr spcFirstLastPara="1" wrap="square" lIns="121900" tIns="60933" rIns="121900" bIns="60933" anchor="ctr" anchorCtr="0">
            <a:noAutofit/>
          </a:bodyPr>
          <a:lstStyle/>
          <a:p>
            <a:pPr algn="ctr"/>
            <a:r>
              <a:rPr lang="en-US" sz="1600">
                <a:solidFill>
                  <a:schemeClr val="lt1"/>
                </a:solidFill>
                <a:latin typeface="Arial" panose="020B0604020202020204"/>
                <a:ea typeface="Arial" panose="020B0604020202020204"/>
                <a:cs typeface="Arial" panose="020B0604020202020204"/>
                <a:sym typeface="Arial" panose="020B0604020202020204"/>
              </a:rPr>
              <a:t>Service B</a:t>
            </a:r>
            <a:endParaRPr sz="1600">
              <a:solidFill>
                <a:schemeClr val="lt1"/>
              </a:solidFill>
              <a:latin typeface="Arial" panose="020B0604020202020204"/>
              <a:ea typeface="Arial" panose="020B0604020202020204"/>
              <a:cs typeface="Arial" panose="020B0604020202020204"/>
              <a:sym typeface="Arial" panose="020B0604020202020204"/>
            </a:endParaRPr>
          </a:p>
        </p:txBody>
      </p:sp>
      <p:sp>
        <p:nvSpPr>
          <p:cNvPr id="35" name="Google Shape;438;p35">
            <a:extLst>
              <a:ext uri="{FF2B5EF4-FFF2-40B4-BE49-F238E27FC236}">
                <a16:creationId xmlns:a16="http://schemas.microsoft.com/office/drawing/2014/main" id="{BBA66548-FB22-3943-B451-75AC32FB8C50}"/>
              </a:ext>
            </a:extLst>
          </p:cNvPr>
          <p:cNvSpPr/>
          <p:nvPr/>
        </p:nvSpPr>
        <p:spPr>
          <a:xfrm>
            <a:off x="8483599" y="3429000"/>
            <a:ext cx="812800" cy="214059"/>
          </a:xfrm>
          <a:prstGeom prst="roundRect">
            <a:avLst>
              <a:gd name="adj" fmla="val 16667"/>
            </a:avLst>
          </a:prstGeom>
          <a:solidFill>
            <a:srgbClr val="0070C0"/>
          </a:solidFill>
          <a:ln w="9525" cap="flat" cmpd="sng">
            <a:solidFill>
              <a:srgbClr val="AE4E00"/>
            </a:solidFill>
            <a:prstDash val="solid"/>
            <a:round/>
            <a:headEnd type="none" w="sm" len="sm"/>
            <a:tailEnd type="none" w="sm" len="sm"/>
          </a:ln>
        </p:spPr>
        <p:txBody>
          <a:bodyPr spcFirstLastPara="1" wrap="square" lIns="121900" tIns="60933" rIns="121900" bIns="60933" anchor="ctr" anchorCtr="0">
            <a:noAutofit/>
          </a:bodyPr>
          <a:lstStyle/>
          <a:p>
            <a:pPr algn="ctr"/>
            <a:r>
              <a:rPr lang="en-US" sz="1333">
                <a:solidFill>
                  <a:schemeClr val="dk1"/>
                </a:solidFill>
                <a:latin typeface="Arial" panose="020B0604020202020204"/>
                <a:ea typeface="Arial" panose="020B0604020202020204"/>
                <a:cs typeface="Arial" panose="020B0604020202020204"/>
                <a:sym typeface="Arial" panose="020B0604020202020204"/>
              </a:rPr>
              <a:t>中间件</a:t>
            </a:r>
            <a:endParaRPr sz="1333">
              <a:solidFill>
                <a:schemeClr val="dk1"/>
              </a:solidFill>
              <a:latin typeface="Arial" panose="020B0604020202020204"/>
              <a:ea typeface="Arial" panose="020B0604020202020204"/>
              <a:cs typeface="Arial" panose="020B0604020202020204"/>
              <a:sym typeface="Arial" panose="020B0604020202020204"/>
            </a:endParaRPr>
          </a:p>
        </p:txBody>
      </p:sp>
      <p:cxnSp>
        <p:nvCxnSpPr>
          <p:cNvPr id="36" name="Google Shape;439;p35">
            <a:extLst>
              <a:ext uri="{FF2B5EF4-FFF2-40B4-BE49-F238E27FC236}">
                <a16:creationId xmlns:a16="http://schemas.microsoft.com/office/drawing/2014/main" id="{EB9D446B-3781-9A4C-BCDD-CFB2B6E54AFC}"/>
              </a:ext>
            </a:extLst>
          </p:cNvPr>
          <p:cNvCxnSpPr>
            <a:stCxn id="34" idx="2"/>
            <a:endCxn id="35" idx="0"/>
          </p:cNvCxnSpPr>
          <p:nvPr/>
        </p:nvCxnSpPr>
        <p:spPr>
          <a:xfrm rot="5400000">
            <a:off x="9502640" y="2273915"/>
            <a:ext cx="542400" cy="1768000"/>
          </a:xfrm>
          <a:prstGeom prst="bentConnector3">
            <a:avLst>
              <a:gd name="adj1" fmla="val 49990"/>
            </a:avLst>
          </a:prstGeom>
          <a:noFill/>
          <a:ln w="9525" cap="flat" cmpd="sng">
            <a:solidFill>
              <a:srgbClr val="EE6800"/>
            </a:solidFill>
            <a:prstDash val="solid"/>
            <a:round/>
            <a:headEnd type="none" w="sm" len="sm"/>
            <a:tailEnd type="triangle" w="med" len="med"/>
          </a:ln>
        </p:spPr>
      </p:cxnSp>
      <p:cxnSp>
        <p:nvCxnSpPr>
          <p:cNvPr id="37" name="Google Shape;440;p35">
            <a:extLst>
              <a:ext uri="{FF2B5EF4-FFF2-40B4-BE49-F238E27FC236}">
                <a16:creationId xmlns:a16="http://schemas.microsoft.com/office/drawing/2014/main" id="{CF223624-9547-A849-A2ED-55ABB7F29602}"/>
              </a:ext>
            </a:extLst>
          </p:cNvPr>
          <p:cNvCxnSpPr>
            <a:stCxn id="33" idx="1"/>
            <a:endCxn id="29" idx="1"/>
          </p:cNvCxnSpPr>
          <p:nvPr/>
        </p:nvCxnSpPr>
        <p:spPr>
          <a:xfrm rot="10800000" flipH="1">
            <a:off x="7095835" y="4227721"/>
            <a:ext cx="930400" cy="1302800"/>
          </a:xfrm>
          <a:prstGeom prst="bentConnector3">
            <a:avLst>
              <a:gd name="adj1" fmla="val -32760"/>
            </a:avLst>
          </a:prstGeom>
          <a:noFill/>
          <a:ln w="9525" cap="flat" cmpd="sng">
            <a:solidFill>
              <a:srgbClr val="EE6800"/>
            </a:solidFill>
            <a:prstDash val="solid"/>
            <a:round/>
            <a:headEnd type="none" w="sm" len="sm"/>
            <a:tailEnd type="triangle" w="med" len="med"/>
          </a:ln>
        </p:spPr>
      </p:cxnSp>
      <p:sp>
        <p:nvSpPr>
          <p:cNvPr id="38" name="Google Shape;441;p35">
            <a:extLst>
              <a:ext uri="{FF2B5EF4-FFF2-40B4-BE49-F238E27FC236}">
                <a16:creationId xmlns:a16="http://schemas.microsoft.com/office/drawing/2014/main" id="{612FE953-F419-6D4E-9BE5-45D1E6E6FD02}"/>
              </a:ext>
            </a:extLst>
          </p:cNvPr>
          <p:cNvSpPr txBox="1"/>
          <p:nvPr/>
        </p:nvSpPr>
        <p:spPr>
          <a:xfrm>
            <a:off x="6232069" y="3882387"/>
            <a:ext cx="1756263" cy="451405"/>
          </a:xfrm>
          <a:prstGeom prst="rect">
            <a:avLst/>
          </a:prstGeom>
          <a:noFill/>
          <a:ln>
            <a:noFill/>
          </a:ln>
        </p:spPr>
        <p:txBody>
          <a:bodyPr spcFirstLastPara="1" wrap="square" lIns="121900" tIns="60933" rIns="121900" bIns="60933" anchor="t" anchorCtr="0">
            <a:noAutofit/>
          </a:bodyPr>
          <a:lstStyle/>
          <a:p>
            <a:r>
              <a:rPr lang="en-US" sz="2133">
                <a:solidFill>
                  <a:srgbClr val="000000"/>
                </a:solidFill>
                <a:latin typeface="Arial" panose="020B0604020202020204"/>
                <a:ea typeface="Arial" panose="020B0604020202020204"/>
                <a:cs typeface="Arial" panose="020B0604020202020204"/>
                <a:sym typeface="Arial" panose="020B0604020202020204"/>
              </a:rPr>
              <a:t>Get Service</a:t>
            </a:r>
            <a:endParaRPr sz="2133">
              <a:solidFill>
                <a:srgbClr val="000000"/>
              </a:solidFill>
              <a:latin typeface="Arial" panose="020B0604020202020204"/>
              <a:ea typeface="Arial" panose="020B0604020202020204"/>
              <a:cs typeface="Arial" panose="020B0604020202020204"/>
              <a:sym typeface="Arial" panose="020B0604020202020204"/>
            </a:endParaRPr>
          </a:p>
        </p:txBody>
      </p:sp>
      <p:sp>
        <p:nvSpPr>
          <p:cNvPr id="39" name="Google Shape;442;p35">
            <a:extLst>
              <a:ext uri="{FF2B5EF4-FFF2-40B4-BE49-F238E27FC236}">
                <a16:creationId xmlns:a16="http://schemas.microsoft.com/office/drawing/2014/main" id="{1F6B0D8A-1C7F-D240-81D7-E6D2BBA712F3}"/>
              </a:ext>
            </a:extLst>
          </p:cNvPr>
          <p:cNvSpPr txBox="1"/>
          <p:nvPr/>
        </p:nvSpPr>
        <p:spPr>
          <a:xfrm>
            <a:off x="9347199" y="2811355"/>
            <a:ext cx="1374588" cy="451405"/>
          </a:xfrm>
          <a:prstGeom prst="rect">
            <a:avLst/>
          </a:prstGeom>
          <a:noFill/>
          <a:ln>
            <a:noFill/>
          </a:ln>
        </p:spPr>
        <p:txBody>
          <a:bodyPr spcFirstLastPara="1" wrap="square" lIns="121900" tIns="60933" rIns="121900" bIns="60933" anchor="t" anchorCtr="0">
            <a:noAutofit/>
          </a:bodyPr>
          <a:lstStyle/>
          <a:p>
            <a:r>
              <a:rPr lang="en-US" sz="2133">
                <a:solidFill>
                  <a:srgbClr val="000000"/>
                </a:solidFill>
                <a:latin typeface="Arial" panose="020B0604020202020204"/>
                <a:ea typeface="Arial" panose="020B0604020202020204"/>
                <a:cs typeface="Arial" panose="020B0604020202020204"/>
                <a:sym typeface="Arial" panose="020B0604020202020204"/>
              </a:rPr>
              <a:t>Register</a:t>
            </a:r>
            <a:endParaRPr sz="2133">
              <a:solidFill>
                <a:srgbClr val="000000"/>
              </a:solidFill>
              <a:latin typeface="Arial" panose="020B0604020202020204"/>
              <a:ea typeface="Arial" panose="020B0604020202020204"/>
              <a:cs typeface="Arial" panose="020B0604020202020204"/>
              <a:sym typeface="Arial" panose="020B0604020202020204"/>
            </a:endParaRPr>
          </a:p>
        </p:txBody>
      </p:sp>
      <p:cxnSp>
        <p:nvCxnSpPr>
          <p:cNvPr id="40" name="Google Shape;443;p35">
            <a:extLst>
              <a:ext uri="{FF2B5EF4-FFF2-40B4-BE49-F238E27FC236}">
                <a16:creationId xmlns:a16="http://schemas.microsoft.com/office/drawing/2014/main" id="{EB64964D-3B56-5A49-9487-5729CFA40F9A}"/>
              </a:ext>
            </a:extLst>
          </p:cNvPr>
          <p:cNvCxnSpPr>
            <a:stCxn id="29" idx="2"/>
            <a:endCxn id="32" idx="3"/>
          </p:cNvCxnSpPr>
          <p:nvPr/>
        </p:nvCxnSpPr>
        <p:spPr>
          <a:xfrm rot="5400000">
            <a:off x="7868800" y="4737971"/>
            <a:ext cx="858000" cy="1184400"/>
          </a:xfrm>
          <a:prstGeom prst="bentConnector2">
            <a:avLst/>
          </a:prstGeom>
          <a:noFill/>
          <a:ln w="38100" cap="flat" cmpd="tri">
            <a:solidFill>
              <a:srgbClr val="00B050"/>
            </a:solidFill>
            <a:prstDash val="solid"/>
            <a:round/>
            <a:headEnd type="none" w="sm" len="sm"/>
            <a:tailEnd type="triangle" w="med" len="med"/>
          </a:ln>
        </p:spPr>
      </p:cxnSp>
      <p:sp>
        <p:nvSpPr>
          <p:cNvPr id="41" name="Google Shape;444;p35">
            <a:extLst>
              <a:ext uri="{FF2B5EF4-FFF2-40B4-BE49-F238E27FC236}">
                <a16:creationId xmlns:a16="http://schemas.microsoft.com/office/drawing/2014/main" id="{A166448B-11FF-854B-870D-1EB5AE8E5721}"/>
              </a:ext>
            </a:extLst>
          </p:cNvPr>
          <p:cNvSpPr txBox="1"/>
          <p:nvPr/>
        </p:nvSpPr>
        <p:spPr>
          <a:xfrm>
            <a:off x="8964950" y="5101871"/>
            <a:ext cx="1651055" cy="861775"/>
          </a:xfrm>
          <a:prstGeom prst="rect">
            <a:avLst/>
          </a:prstGeom>
          <a:noFill/>
          <a:ln w="9525" cap="flat" cmpd="sng">
            <a:solidFill>
              <a:srgbClr val="00B050"/>
            </a:solidFill>
            <a:prstDash val="solid"/>
            <a:round/>
            <a:headEnd type="none" w="sm" len="sm"/>
            <a:tailEnd type="none" w="sm" len="sm"/>
          </a:ln>
        </p:spPr>
        <p:txBody>
          <a:bodyPr spcFirstLastPara="1" wrap="square" lIns="121900" tIns="60933" rIns="121900" bIns="60933" anchor="t" anchorCtr="0">
            <a:noAutofit/>
          </a:bodyPr>
          <a:lstStyle/>
          <a:p>
            <a:r>
              <a:rPr lang="en-US" sz="1600">
                <a:solidFill>
                  <a:srgbClr val="000000"/>
                </a:solidFill>
                <a:latin typeface="Arial" panose="020B0604020202020204"/>
                <a:ea typeface="Arial" panose="020B0604020202020204"/>
                <a:cs typeface="Arial" panose="020B0604020202020204"/>
                <a:sym typeface="Arial" panose="020B0604020202020204"/>
              </a:rPr>
              <a:t>Service B</a:t>
            </a:r>
          </a:p>
          <a:p>
            <a:r>
              <a:rPr lang="en-US" sz="1600">
                <a:solidFill>
                  <a:srgbClr val="000000"/>
                </a:solidFill>
                <a:latin typeface="Arial" panose="020B0604020202020204"/>
                <a:ea typeface="Arial" panose="020B0604020202020204"/>
                <a:cs typeface="Arial" panose="020B0604020202020204"/>
                <a:sym typeface="Arial" panose="020B0604020202020204"/>
              </a:rPr>
              <a:t>Version 1.0.0</a:t>
            </a:r>
          </a:p>
          <a:p>
            <a:r>
              <a:rPr lang="en-US" sz="1600">
                <a:solidFill>
                  <a:srgbClr val="000000"/>
                </a:solidFill>
                <a:latin typeface="Arial" panose="020B0604020202020204"/>
                <a:ea typeface="Arial" panose="020B0604020202020204"/>
                <a:cs typeface="Arial" panose="020B0604020202020204"/>
                <a:sym typeface="Arial" panose="020B0604020202020204"/>
              </a:rPr>
              <a:t>Instances {…}</a:t>
            </a:r>
            <a:endParaRPr sz="1600">
              <a:solidFill>
                <a:srgbClr val="000000"/>
              </a:solidFill>
              <a:latin typeface="Arial" panose="020B0604020202020204"/>
              <a:ea typeface="Arial" panose="020B0604020202020204"/>
              <a:cs typeface="Arial" panose="020B0604020202020204"/>
              <a:sym typeface="Arial" panose="020B0604020202020204"/>
            </a:endParaRPr>
          </a:p>
        </p:txBody>
      </p:sp>
      <p:sp>
        <p:nvSpPr>
          <p:cNvPr id="42" name="Google Shape;445;p35">
            <a:extLst>
              <a:ext uri="{FF2B5EF4-FFF2-40B4-BE49-F238E27FC236}">
                <a16:creationId xmlns:a16="http://schemas.microsoft.com/office/drawing/2014/main" id="{37D34E30-AFCE-E04A-AF33-D2971511EC2E}"/>
              </a:ext>
            </a:extLst>
          </p:cNvPr>
          <p:cNvSpPr/>
          <p:nvPr/>
        </p:nvSpPr>
        <p:spPr>
          <a:xfrm>
            <a:off x="10616006" y="2300173"/>
            <a:ext cx="907665" cy="209172"/>
          </a:xfrm>
          <a:prstGeom prst="roundRect">
            <a:avLst>
              <a:gd name="adj" fmla="val 16667"/>
            </a:avLst>
          </a:prstGeom>
          <a:solidFill>
            <a:srgbClr val="0070C0"/>
          </a:solidFill>
          <a:ln w="9525" cap="flat" cmpd="sng">
            <a:solidFill>
              <a:srgbClr val="AE4E00"/>
            </a:solidFill>
            <a:prstDash val="solid"/>
            <a:round/>
            <a:headEnd type="none" w="sm" len="sm"/>
            <a:tailEnd type="none" w="sm" len="sm"/>
          </a:ln>
        </p:spPr>
        <p:txBody>
          <a:bodyPr spcFirstLastPara="1" wrap="square" lIns="121900" tIns="60933" rIns="121900" bIns="60933" anchor="ctr" anchorCtr="0">
            <a:noAutofit/>
          </a:bodyPr>
          <a:lstStyle/>
          <a:p>
            <a:pPr algn="ctr"/>
            <a:r>
              <a:rPr lang="en-US" sz="1333">
                <a:solidFill>
                  <a:schemeClr val="dk1"/>
                </a:solidFill>
                <a:latin typeface="Arial" panose="020B0604020202020204"/>
                <a:ea typeface="Arial" panose="020B0604020202020204"/>
                <a:cs typeface="Arial" panose="020B0604020202020204"/>
                <a:sym typeface="Arial" panose="020B0604020202020204"/>
              </a:rPr>
              <a:t>Registry</a:t>
            </a:r>
            <a:endParaRPr sz="1333">
              <a:solidFill>
                <a:schemeClr val="dk1"/>
              </a:solidFill>
              <a:latin typeface="Arial" panose="020B0604020202020204"/>
              <a:ea typeface="Arial" panose="020B0604020202020204"/>
              <a:cs typeface="Arial" panose="020B0604020202020204"/>
              <a:sym typeface="Arial" panose="020B0604020202020204"/>
            </a:endParaRPr>
          </a:p>
        </p:txBody>
      </p:sp>
      <p:sp>
        <p:nvSpPr>
          <p:cNvPr id="43" name="Google Shape;431;p35">
            <a:extLst>
              <a:ext uri="{FF2B5EF4-FFF2-40B4-BE49-F238E27FC236}">
                <a16:creationId xmlns:a16="http://schemas.microsoft.com/office/drawing/2014/main" id="{CE013009-C2AE-5A4C-8603-D1DF0469DC3E}"/>
              </a:ext>
            </a:extLst>
          </p:cNvPr>
          <p:cNvSpPr txBox="1"/>
          <p:nvPr/>
        </p:nvSpPr>
        <p:spPr>
          <a:xfrm>
            <a:off x="301151" y="4333792"/>
            <a:ext cx="4241867" cy="203132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dirty="0">
                <a:solidFill>
                  <a:srgbClr val="7F7F7F"/>
                </a:solidFill>
                <a:latin typeface="Arial" panose="020B0604020202020204"/>
                <a:ea typeface="Arial" panose="020B0604020202020204"/>
                <a:cs typeface="Arial" panose="020B0604020202020204"/>
                <a:sym typeface="Arial" panose="020B0604020202020204"/>
              </a:rPr>
              <a:t>type Registry interface {</a:t>
            </a:r>
            <a:br>
              <a:rPr lang="en-US" sz="1400" b="0" i="0" u="none" strike="noStrike" cap="none" dirty="0">
                <a:solidFill>
                  <a:srgbClr val="7F7F7F"/>
                </a:solidFill>
                <a:latin typeface="Arial" panose="020B0604020202020204"/>
                <a:ea typeface="Arial" panose="020B0604020202020204"/>
                <a:cs typeface="Arial" panose="020B0604020202020204"/>
                <a:sym typeface="Arial" panose="020B0604020202020204"/>
              </a:rPr>
            </a:br>
            <a:r>
              <a:rPr lang="en-US" sz="1400" b="0" i="0" u="none" strike="noStrike" cap="none" dirty="0">
                <a:solidFill>
                  <a:srgbClr val="7F7F7F"/>
                </a:solidFill>
                <a:latin typeface="Arial" panose="020B0604020202020204"/>
                <a:ea typeface="Arial" panose="020B0604020202020204"/>
                <a:cs typeface="Arial" panose="020B0604020202020204"/>
                <a:sym typeface="Arial" panose="020B0604020202020204"/>
              </a:rPr>
              <a:t>   Register(*Service, ...</a:t>
            </a:r>
            <a:r>
              <a:rPr lang="en-US" sz="1400" b="0" i="0" u="none" strike="noStrike" cap="none" dirty="0" err="1">
                <a:solidFill>
                  <a:srgbClr val="7F7F7F"/>
                </a:solidFill>
                <a:latin typeface="Arial" panose="020B0604020202020204"/>
                <a:ea typeface="Arial" panose="020B0604020202020204"/>
                <a:cs typeface="Arial" panose="020B0604020202020204"/>
                <a:sym typeface="Arial" panose="020B0604020202020204"/>
              </a:rPr>
              <a:t>RegisterOption</a:t>
            </a:r>
            <a:r>
              <a:rPr lang="en-US" sz="1400" b="0" i="0" u="none" strike="noStrike" cap="none" dirty="0">
                <a:solidFill>
                  <a:srgbClr val="7F7F7F"/>
                </a:solidFill>
                <a:latin typeface="Arial" panose="020B0604020202020204"/>
                <a:ea typeface="Arial" panose="020B0604020202020204"/>
                <a:cs typeface="Arial" panose="020B0604020202020204"/>
                <a:sym typeface="Arial" panose="020B0604020202020204"/>
              </a:rPr>
              <a:t>) error</a:t>
            </a:r>
            <a:br>
              <a:rPr lang="en-US" sz="1400" b="0" i="0" u="none" strike="noStrike" cap="none" dirty="0">
                <a:solidFill>
                  <a:srgbClr val="7F7F7F"/>
                </a:solidFill>
                <a:latin typeface="Arial" panose="020B0604020202020204"/>
                <a:ea typeface="Arial" panose="020B0604020202020204"/>
                <a:cs typeface="Arial" panose="020B0604020202020204"/>
                <a:sym typeface="Arial" panose="020B0604020202020204"/>
              </a:rPr>
            </a:br>
            <a:r>
              <a:rPr lang="en-US" sz="1400" b="0" i="0" u="none" strike="noStrike" cap="none" dirty="0">
                <a:solidFill>
                  <a:srgbClr val="7F7F7F"/>
                </a:solidFill>
                <a:latin typeface="Arial" panose="020B0604020202020204"/>
                <a:ea typeface="Arial" panose="020B0604020202020204"/>
                <a:cs typeface="Arial" panose="020B0604020202020204"/>
                <a:sym typeface="Arial" panose="020B0604020202020204"/>
              </a:rPr>
              <a:t>   Deregister(*Service) error</a:t>
            </a:r>
            <a:br>
              <a:rPr lang="en-US" sz="1400" b="0" i="0" u="none" strike="noStrike" cap="none" dirty="0">
                <a:solidFill>
                  <a:srgbClr val="7F7F7F"/>
                </a:solidFill>
                <a:latin typeface="Arial" panose="020B0604020202020204"/>
                <a:ea typeface="Arial" panose="020B0604020202020204"/>
                <a:cs typeface="Arial" panose="020B0604020202020204"/>
                <a:sym typeface="Arial" panose="020B0604020202020204"/>
              </a:rPr>
            </a:br>
            <a:r>
              <a:rPr lang="en-US" sz="1400" b="0" i="0" u="none" strike="noStrike" cap="none" dirty="0">
                <a:solidFill>
                  <a:srgbClr val="7F7F7F"/>
                </a:solidFill>
                <a:latin typeface="Arial" panose="020B0604020202020204"/>
                <a:ea typeface="Arial" panose="020B0604020202020204"/>
                <a:cs typeface="Arial" panose="020B0604020202020204"/>
                <a:sym typeface="Arial" panose="020B0604020202020204"/>
              </a:rPr>
              <a:t>   </a:t>
            </a:r>
            <a:r>
              <a:rPr lang="en-US" sz="1400" b="0" i="0" u="none" strike="noStrike" cap="none" dirty="0" err="1">
                <a:solidFill>
                  <a:srgbClr val="7F7F7F"/>
                </a:solidFill>
                <a:latin typeface="Arial" panose="020B0604020202020204"/>
                <a:ea typeface="Arial" panose="020B0604020202020204"/>
                <a:cs typeface="Arial" panose="020B0604020202020204"/>
                <a:sym typeface="Arial" panose="020B0604020202020204"/>
              </a:rPr>
              <a:t>GetService</a:t>
            </a:r>
            <a:r>
              <a:rPr lang="en-US" sz="1400" b="0" i="0" u="none" strike="noStrike" cap="none" dirty="0">
                <a:solidFill>
                  <a:srgbClr val="7F7F7F"/>
                </a:solidFill>
                <a:latin typeface="Arial" panose="020B0604020202020204"/>
                <a:ea typeface="Arial" panose="020B0604020202020204"/>
                <a:cs typeface="Arial" panose="020B0604020202020204"/>
                <a:sym typeface="Arial" panose="020B0604020202020204"/>
              </a:rPr>
              <a:t>(string) ([]*Service, error)</a:t>
            </a:r>
            <a:br>
              <a:rPr lang="en-US" sz="1400" b="0" i="0" u="none" strike="noStrike" cap="none" dirty="0">
                <a:solidFill>
                  <a:srgbClr val="7F7F7F"/>
                </a:solidFill>
                <a:latin typeface="Arial" panose="020B0604020202020204"/>
                <a:ea typeface="Arial" panose="020B0604020202020204"/>
                <a:cs typeface="Arial" panose="020B0604020202020204"/>
                <a:sym typeface="Arial" panose="020B0604020202020204"/>
              </a:rPr>
            </a:br>
            <a:r>
              <a:rPr lang="en-US" sz="1400" b="0" i="0" u="none" strike="noStrike" cap="none" dirty="0">
                <a:solidFill>
                  <a:srgbClr val="7F7F7F"/>
                </a:solidFill>
                <a:latin typeface="Arial" panose="020B0604020202020204"/>
                <a:ea typeface="Arial" panose="020B0604020202020204"/>
                <a:cs typeface="Arial" panose="020B0604020202020204"/>
                <a:sym typeface="Arial" panose="020B0604020202020204"/>
              </a:rPr>
              <a:t>   </a:t>
            </a:r>
            <a:r>
              <a:rPr lang="en-US" sz="1400" b="0" i="0" u="none" strike="noStrike" cap="none" dirty="0" err="1">
                <a:solidFill>
                  <a:srgbClr val="7F7F7F"/>
                </a:solidFill>
                <a:latin typeface="Arial" panose="020B0604020202020204"/>
                <a:ea typeface="Arial" panose="020B0604020202020204"/>
                <a:cs typeface="Arial" panose="020B0604020202020204"/>
                <a:sym typeface="Arial" panose="020B0604020202020204"/>
              </a:rPr>
              <a:t>ListServices</a:t>
            </a:r>
            <a:r>
              <a:rPr lang="en-US" sz="1400" b="0" i="0" u="none" strike="noStrike" cap="none" dirty="0">
                <a:solidFill>
                  <a:srgbClr val="7F7F7F"/>
                </a:solidFill>
                <a:latin typeface="Arial" panose="020B0604020202020204"/>
                <a:ea typeface="Arial" panose="020B0604020202020204"/>
                <a:cs typeface="Arial" panose="020B0604020202020204"/>
                <a:sym typeface="Arial" panose="020B0604020202020204"/>
              </a:rPr>
              <a:t>() ([]*Service, error)</a:t>
            </a:r>
            <a:br>
              <a:rPr lang="en-US" sz="1400" b="0" i="0" u="none" strike="noStrike" cap="none" dirty="0">
                <a:solidFill>
                  <a:srgbClr val="7F7F7F"/>
                </a:solidFill>
                <a:latin typeface="Arial" panose="020B0604020202020204"/>
                <a:ea typeface="Arial" panose="020B0604020202020204"/>
                <a:cs typeface="Arial" panose="020B0604020202020204"/>
                <a:sym typeface="Arial" panose="020B0604020202020204"/>
              </a:rPr>
            </a:br>
            <a:r>
              <a:rPr lang="en-US" sz="1400" b="0" i="0" u="none" strike="noStrike" cap="none" dirty="0">
                <a:solidFill>
                  <a:srgbClr val="7F7F7F"/>
                </a:solidFill>
                <a:latin typeface="Arial" panose="020B0604020202020204"/>
                <a:ea typeface="Arial" panose="020B0604020202020204"/>
                <a:cs typeface="Arial" panose="020B0604020202020204"/>
                <a:sym typeface="Arial" panose="020B0604020202020204"/>
              </a:rPr>
              <a:t>   Watch(...</a:t>
            </a:r>
            <a:r>
              <a:rPr lang="en-US" sz="1400" b="0" i="0" u="none" strike="noStrike" cap="none" dirty="0" err="1">
                <a:solidFill>
                  <a:srgbClr val="7F7F7F"/>
                </a:solidFill>
                <a:latin typeface="Arial" panose="020B0604020202020204"/>
                <a:ea typeface="Arial" panose="020B0604020202020204"/>
                <a:cs typeface="Arial" panose="020B0604020202020204"/>
                <a:sym typeface="Arial" panose="020B0604020202020204"/>
              </a:rPr>
              <a:t>WatchOption</a:t>
            </a:r>
            <a:r>
              <a:rPr lang="en-US" sz="1400" b="0" i="0" u="none" strike="noStrike" cap="none" dirty="0">
                <a:solidFill>
                  <a:srgbClr val="7F7F7F"/>
                </a:solidFill>
                <a:latin typeface="Arial" panose="020B0604020202020204"/>
                <a:ea typeface="Arial" panose="020B0604020202020204"/>
                <a:cs typeface="Arial" panose="020B0604020202020204"/>
                <a:sym typeface="Arial" panose="020B0604020202020204"/>
              </a:rPr>
              <a:t>) (Watcher, error)</a:t>
            </a:r>
            <a:br>
              <a:rPr lang="en-US" sz="1400" b="0" i="0" u="none" strike="noStrike" cap="none" dirty="0">
                <a:solidFill>
                  <a:srgbClr val="7F7F7F"/>
                </a:solidFill>
                <a:latin typeface="Arial" panose="020B0604020202020204"/>
                <a:ea typeface="Arial" panose="020B0604020202020204"/>
                <a:cs typeface="Arial" panose="020B0604020202020204"/>
                <a:sym typeface="Arial" panose="020B0604020202020204"/>
              </a:rPr>
            </a:br>
            <a:r>
              <a:rPr lang="en-US" sz="1400" b="0" i="0" u="none" strike="noStrike" cap="none" dirty="0">
                <a:solidFill>
                  <a:srgbClr val="7F7F7F"/>
                </a:solidFill>
                <a:latin typeface="Arial" panose="020B0604020202020204"/>
                <a:ea typeface="Arial" panose="020B0604020202020204"/>
                <a:cs typeface="Arial" panose="020B0604020202020204"/>
                <a:sym typeface="Arial" panose="020B0604020202020204"/>
              </a:rPr>
              <a:t>}</a:t>
            </a:r>
          </a:p>
        </p:txBody>
      </p:sp>
      <p:sp>
        <p:nvSpPr>
          <p:cNvPr id="44" name="Google Shape;288;p31">
            <a:extLst>
              <a:ext uri="{FF2B5EF4-FFF2-40B4-BE49-F238E27FC236}">
                <a16:creationId xmlns:a16="http://schemas.microsoft.com/office/drawing/2014/main" id="{2E7F62B6-F71E-5644-9245-19E7E703B396}"/>
              </a:ext>
            </a:extLst>
          </p:cNvPr>
          <p:cNvSpPr/>
          <p:nvPr/>
        </p:nvSpPr>
        <p:spPr>
          <a:xfrm>
            <a:off x="301151" y="2261945"/>
            <a:ext cx="4711700" cy="1249540"/>
          </a:xfrm>
          <a:custGeom>
            <a:avLst/>
            <a:gdLst/>
            <a:ahLst/>
            <a:cxnLst/>
            <a:rect l="l" t="t" r="r" b="b"/>
            <a:pathLst>
              <a:path w="4711700" h="1691639" extrusionOk="0">
                <a:moveTo>
                  <a:pt x="0" y="0"/>
                </a:moveTo>
                <a:lnTo>
                  <a:pt x="4711190" y="0"/>
                </a:lnTo>
                <a:lnTo>
                  <a:pt x="4711190" y="1691396"/>
                </a:lnTo>
                <a:lnTo>
                  <a:pt x="0" y="1691396"/>
                </a:lnTo>
                <a:lnTo>
                  <a:pt x="0" y="0"/>
                </a:lnTo>
                <a:close/>
              </a:path>
            </a:pathLst>
          </a:custGeom>
          <a:noFill/>
          <a:ln w="9525" cap="flat" cmpd="sng">
            <a:solidFill>
              <a:srgbClr val="424242"/>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45" name="Google Shape;289;p31">
            <a:extLst>
              <a:ext uri="{FF2B5EF4-FFF2-40B4-BE49-F238E27FC236}">
                <a16:creationId xmlns:a16="http://schemas.microsoft.com/office/drawing/2014/main" id="{8AE52920-07B6-F64D-A303-096935826DFF}"/>
              </a:ext>
            </a:extLst>
          </p:cNvPr>
          <p:cNvSpPr txBox="1"/>
          <p:nvPr/>
        </p:nvSpPr>
        <p:spPr>
          <a:xfrm>
            <a:off x="365851" y="2351119"/>
            <a:ext cx="4572000" cy="253851"/>
          </a:xfrm>
          <a:prstGeom prst="rect">
            <a:avLst/>
          </a:prstGeom>
          <a:solidFill>
            <a:schemeClr val="tx1"/>
          </a:solidFill>
          <a:ln w="9525" cap="flat" cmpd="sng">
            <a:solidFill>
              <a:schemeClr val="bg1"/>
            </a:solidFill>
            <a:prstDash val="solid"/>
            <a:round/>
            <a:headEnd type="none" w="sm" len="sm"/>
            <a:tailEnd type="none" w="sm" len="sm"/>
          </a:ln>
        </p:spPr>
        <p:txBody>
          <a:bodyPr spcFirstLastPara="1" wrap="square" lIns="0" tIns="111125" rIns="0" bIns="0" anchor="b" anchorCtr="0">
            <a:noAutofit/>
          </a:bodyPr>
          <a:lstStyle/>
          <a:p>
            <a:pPr marL="0" marR="0" lvl="0" indent="0" algn="ctr" rtl="0">
              <a:lnSpc>
                <a:spcPct val="100000"/>
              </a:lnSpc>
              <a:spcBef>
                <a:spcPts val="0"/>
              </a:spcBef>
              <a:spcAft>
                <a:spcPts val="0"/>
              </a:spcAft>
              <a:buNone/>
            </a:pPr>
            <a:r>
              <a:rPr lang="en-US" sz="1200" b="1" i="0" u="none" strike="noStrike" cap="none" dirty="0">
                <a:solidFill>
                  <a:schemeClr val="bg1"/>
                </a:solidFill>
                <a:latin typeface="Arial" panose="020B0604020202020204"/>
                <a:ea typeface="Arial" panose="020B0604020202020204"/>
                <a:cs typeface="Arial" panose="020B0604020202020204"/>
                <a:sym typeface="Arial" panose="020B0604020202020204"/>
              </a:rPr>
              <a:t>Service</a:t>
            </a:r>
            <a:endParaRPr sz="1200" b="1" i="0" u="none" strike="noStrike" cap="none" dirty="0">
              <a:solidFill>
                <a:schemeClr val="bg1"/>
              </a:solidFill>
              <a:latin typeface="Arial" panose="020B0604020202020204"/>
              <a:ea typeface="Arial" panose="020B0604020202020204"/>
              <a:cs typeface="Arial" panose="020B0604020202020204"/>
              <a:sym typeface="Arial" panose="020B0604020202020204"/>
            </a:endParaRPr>
          </a:p>
        </p:txBody>
      </p:sp>
      <p:sp>
        <p:nvSpPr>
          <p:cNvPr id="46" name="Google Shape;290;p31">
            <a:extLst>
              <a:ext uri="{FF2B5EF4-FFF2-40B4-BE49-F238E27FC236}">
                <a16:creationId xmlns:a16="http://schemas.microsoft.com/office/drawing/2014/main" id="{B24FC6DA-1E3C-4E43-8C20-3F747B6712DE}"/>
              </a:ext>
            </a:extLst>
          </p:cNvPr>
          <p:cNvSpPr txBox="1"/>
          <p:nvPr/>
        </p:nvSpPr>
        <p:spPr>
          <a:xfrm>
            <a:off x="365461" y="2668068"/>
            <a:ext cx="2264410" cy="249761"/>
          </a:xfrm>
          <a:prstGeom prst="rect">
            <a:avLst/>
          </a:prstGeom>
          <a:solidFill>
            <a:schemeClr val="tx1"/>
          </a:solidFill>
          <a:ln w="9525" cap="flat" cmpd="sng">
            <a:solidFill>
              <a:schemeClr val="bg1"/>
            </a:solidFill>
            <a:prstDash val="solid"/>
            <a:round/>
            <a:headEnd type="none" w="sm" len="sm"/>
            <a:tailEnd type="none" w="sm" len="sm"/>
          </a:ln>
        </p:spPr>
        <p:txBody>
          <a:bodyPr spcFirstLastPara="1" wrap="square" lIns="0" tIns="111125" rIns="0" bIns="0" anchor="b" anchorCtr="0">
            <a:noAutofit/>
          </a:bodyPr>
          <a:lstStyle/>
          <a:p>
            <a:pPr marL="0" marR="0" lvl="0" indent="0" algn="ctr" rtl="0">
              <a:lnSpc>
                <a:spcPct val="100000"/>
              </a:lnSpc>
              <a:spcBef>
                <a:spcPts val="0"/>
              </a:spcBef>
              <a:spcAft>
                <a:spcPts val="0"/>
              </a:spcAft>
              <a:buNone/>
            </a:pPr>
            <a:r>
              <a:rPr lang="en-US" sz="1200" b="1" i="0" u="none" strike="noStrike" cap="none">
                <a:solidFill>
                  <a:schemeClr val="bg1"/>
                </a:solidFill>
                <a:latin typeface="Arial" panose="020B0604020202020204"/>
                <a:ea typeface="Arial" panose="020B0604020202020204"/>
                <a:cs typeface="Arial" panose="020B0604020202020204"/>
                <a:sym typeface="Arial" panose="020B0604020202020204"/>
              </a:rPr>
              <a:t>Client</a:t>
            </a:r>
            <a:endParaRPr sz="1200" b="1" i="0" u="none" strike="noStrike" cap="none">
              <a:solidFill>
                <a:schemeClr val="bg1"/>
              </a:solidFill>
              <a:latin typeface="Arial" panose="020B0604020202020204"/>
              <a:ea typeface="Arial" panose="020B0604020202020204"/>
              <a:cs typeface="Arial" panose="020B0604020202020204"/>
              <a:sym typeface="Arial" panose="020B0604020202020204"/>
            </a:endParaRPr>
          </a:p>
        </p:txBody>
      </p:sp>
      <p:sp>
        <p:nvSpPr>
          <p:cNvPr id="47" name="Google Shape;291;p31">
            <a:extLst>
              <a:ext uri="{FF2B5EF4-FFF2-40B4-BE49-F238E27FC236}">
                <a16:creationId xmlns:a16="http://schemas.microsoft.com/office/drawing/2014/main" id="{73CA7636-6343-7F4E-9054-A9312A1870E1}"/>
              </a:ext>
            </a:extLst>
          </p:cNvPr>
          <p:cNvSpPr txBox="1"/>
          <p:nvPr/>
        </p:nvSpPr>
        <p:spPr>
          <a:xfrm>
            <a:off x="2698206" y="2668067"/>
            <a:ext cx="2239645" cy="253851"/>
          </a:xfrm>
          <a:prstGeom prst="rect">
            <a:avLst/>
          </a:prstGeom>
          <a:solidFill>
            <a:schemeClr val="tx1"/>
          </a:solidFill>
          <a:ln w="9525" cap="flat" cmpd="sng">
            <a:solidFill>
              <a:schemeClr val="bg1"/>
            </a:solidFill>
            <a:prstDash val="solid"/>
            <a:round/>
            <a:headEnd type="none" w="sm" len="sm"/>
            <a:tailEnd type="none" w="sm" len="sm"/>
          </a:ln>
        </p:spPr>
        <p:txBody>
          <a:bodyPr spcFirstLastPara="1" wrap="square" lIns="0" tIns="111125" rIns="0" bIns="0" anchor="b" anchorCtr="0">
            <a:noAutofit/>
          </a:bodyPr>
          <a:lstStyle/>
          <a:p>
            <a:pPr marL="0" marR="0" lvl="0" indent="0" algn="ctr" rtl="0">
              <a:lnSpc>
                <a:spcPct val="100000"/>
              </a:lnSpc>
              <a:spcBef>
                <a:spcPts val="0"/>
              </a:spcBef>
              <a:spcAft>
                <a:spcPts val="0"/>
              </a:spcAft>
              <a:buNone/>
            </a:pPr>
            <a:r>
              <a:rPr lang="en-US" sz="1200" b="1" i="0" u="none" strike="noStrike" cap="none">
                <a:solidFill>
                  <a:schemeClr val="bg1"/>
                </a:solidFill>
                <a:latin typeface="Arial" panose="020B0604020202020204"/>
                <a:ea typeface="Arial" panose="020B0604020202020204"/>
                <a:cs typeface="Arial" panose="020B0604020202020204"/>
                <a:sym typeface="Arial" panose="020B0604020202020204"/>
              </a:rPr>
              <a:t>Server</a:t>
            </a:r>
            <a:endParaRPr sz="1200" b="1" i="0" u="none" strike="noStrike" cap="none">
              <a:solidFill>
                <a:schemeClr val="bg1"/>
              </a:solidFill>
              <a:latin typeface="Arial" panose="020B0604020202020204"/>
              <a:ea typeface="Arial" panose="020B0604020202020204"/>
              <a:cs typeface="Arial" panose="020B0604020202020204"/>
              <a:sym typeface="Arial" panose="020B0604020202020204"/>
            </a:endParaRPr>
          </a:p>
        </p:txBody>
      </p:sp>
      <p:sp>
        <p:nvSpPr>
          <p:cNvPr id="48" name="Google Shape;292;p31">
            <a:extLst>
              <a:ext uri="{FF2B5EF4-FFF2-40B4-BE49-F238E27FC236}">
                <a16:creationId xmlns:a16="http://schemas.microsoft.com/office/drawing/2014/main" id="{74F8B39B-D719-344B-970C-925A33EBA113}"/>
              </a:ext>
            </a:extLst>
          </p:cNvPr>
          <p:cNvSpPr txBox="1"/>
          <p:nvPr/>
        </p:nvSpPr>
        <p:spPr>
          <a:xfrm>
            <a:off x="4074886" y="3028705"/>
            <a:ext cx="862965" cy="416559"/>
          </a:xfrm>
          <a:prstGeom prst="rect">
            <a:avLst/>
          </a:prstGeom>
          <a:solidFill>
            <a:schemeClr val="tx1"/>
          </a:solidFill>
          <a:ln w="28575" cap="flat" cmpd="sng">
            <a:solidFill>
              <a:schemeClr val="bg1"/>
            </a:solidFill>
            <a:prstDash val="solid"/>
            <a:round/>
            <a:headEnd type="none" w="sm" len="sm"/>
            <a:tailEnd type="none" w="sm" len="sm"/>
          </a:ln>
        </p:spPr>
        <p:txBody>
          <a:bodyPr spcFirstLastPara="1" wrap="square" lIns="0" tIns="111125" rIns="0" bIns="0" anchor="t" anchorCtr="0">
            <a:noAutofit/>
          </a:bodyPr>
          <a:lstStyle/>
          <a:p>
            <a:pPr marL="104775" marR="0" lvl="0" indent="0" algn="l" rtl="0">
              <a:lnSpc>
                <a:spcPct val="100000"/>
              </a:lnSpc>
              <a:spcBef>
                <a:spcPts val="0"/>
              </a:spcBef>
              <a:spcAft>
                <a:spcPts val="0"/>
              </a:spcAft>
              <a:buNone/>
            </a:pPr>
            <a:r>
              <a:rPr lang="en-US" sz="1200" b="0" i="0" u="none" strike="noStrike" cap="none" dirty="0">
                <a:solidFill>
                  <a:schemeClr val="bg1"/>
                </a:solidFill>
                <a:latin typeface="Arial" panose="020B0604020202020204"/>
                <a:ea typeface="Arial" panose="020B0604020202020204"/>
                <a:cs typeface="Arial" panose="020B0604020202020204"/>
                <a:sym typeface="Arial" panose="020B0604020202020204"/>
              </a:rPr>
              <a:t>Transport</a:t>
            </a:r>
            <a:endParaRPr sz="1200" b="0" i="0" u="none" strike="noStrike" cap="none" dirty="0">
              <a:solidFill>
                <a:schemeClr val="bg1"/>
              </a:solidFill>
              <a:latin typeface="Arial" panose="020B0604020202020204"/>
              <a:ea typeface="Arial" panose="020B0604020202020204"/>
              <a:cs typeface="Arial" panose="020B0604020202020204"/>
              <a:sym typeface="Arial" panose="020B0604020202020204"/>
            </a:endParaRPr>
          </a:p>
        </p:txBody>
      </p:sp>
      <p:sp>
        <p:nvSpPr>
          <p:cNvPr id="49" name="Google Shape;293;p31">
            <a:extLst>
              <a:ext uri="{FF2B5EF4-FFF2-40B4-BE49-F238E27FC236}">
                <a16:creationId xmlns:a16="http://schemas.microsoft.com/office/drawing/2014/main" id="{5EF0C498-BB91-7447-8904-B47127430E3A}"/>
              </a:ext>
            </a:extLst>
          </p:cNvPr>
          <p:cNvSpPr txBox="1"/>
          <p:nvPr/>
        </p:nvSpPr>
        <p:spPr>
          <a:xfrm>
            <a:off x="3157198" y="3028730"/>
            <a:ext cx="853205" cy="416559"/>
          </a:xfrm>
          <a:prstGeom prst="rect">
            <a:avLst/>
          </a:prstGeom>
          <a:solidFill>
            <a:schemeClr val="tx1"/>
          </a:solidFill>
          <a:ln w="28575" cap="flat" cmpd="sng">
            <a:solidFill>
              <a:schemeClr val="bg1"/>
            </a:solidFill>
            <a:prstDash val="solid"/>
            <a:round/>
            <a:headEnd type="none" w="sm" len="sm"/>
            <a:tailEnd type="none" w="sm" len="sm"/>
          </a:ln>
        </p:spPr>
        <p:txBody>
          <a:bodyPr spcFirstLastPara="1" wrap="square" lIns="0" tIns="111125" rIns="0" bIns="0" anchor="t" anchorCtr="0">
            <a:noAutofit/>
          </a:bodyPr>
          <a:lstStyle/>
          <a:p>
            <a:pPr marL="151130" marR="0" lvl="0" indent="0" algn="l" rtl="0">
              <a:lnSpc>
                <a:spcPct val="100000"/>
              </a:lnSpc>
              <a:spcBef>
                <a:spcPts val="0"/>
              </a:spcBef>
              <a:spcAft>
                <a:spcPts val="0"/>
              </a:spcAft>
              <a:buNone/>
            </a:pPr>
            <a:r>
              <a:rPr lang="en-US" sz="1200" b="0" i="0" u="none" strike="noStrike" cap="none" dirty="0">
                <a:solidFill>
                  <a:schemeClr val="bg1"/>
                </a:solidFill>
                <a:latin typeface="Arial" panose="020B0604020202020204"/>
                <a:ea typeface="Arial" panose="020B0604020202020204"/>
                <a:cs typeface="Arial" panose="020B0604020202020204"/>
                <a:sym typeface="Arial" panose="020B0604020202020204"/>
              </a:rPr>
              <a:t>Selector</a:t>
            </a:r>
            <a:endParaRPr sz="1200" b="0" i="0" u="none" strike="noStrike" cap="none" dirty="0">
              <a:solidFill>
                <a:schemeClr val="bg1"/>
              </a:solidFill>
              <a:latin typeface="Arial" panose="020B0604020202020204"/>
              <a:ea typeface="Arial" panose="020B0604020202020204"/>
              <a:cs typeface="Arial" panose="020B0604020202020204"/>
              <a:sym typeface="Arial" panose="020B0604020202020204"/>
            </a:endParaRPr>
          </a:p>
        </p:txBody>
      </p:sp>
      <p:sp>
        <p:nvSpPr>
          <p:cNvPr id="77" name="Google Shape;294;p31">
            <a:extLst>
              <a:ext uri="{FF2B5EF4-FFF2-40B4-BE49-F238E27FC236}">
                <a16:creationId xmlns:a16="http://schemas.microsoft.com/office/drawing/2014/main" id="{77F83478-F7EE-7149-B85A-81826B748788}"/>
              </a:ext>
            </a:extLst>
          </p:cNvPr>
          <p:cNvSpPr txBox="1"/>
          <p:nvPr/>
        </p:nvSpPr>
        <p:spPr>
          <a:xfrm>
            <a:off x="2157606" y="3028730"/>
            <a:ext cx="956728" cy="416559"/>
          </a:xfrm>
          <a:prstGeom prst="rect">
            <a:avLst/>
          </a:prstGeom>
          <a:solidFill>
            <a:schemeClr val="accent6">
              <a:lumMod val="50000"/>
            </a:schemeClr>
          </a:solidFill>
          <a:ln w="28575" cap="flat" cmpd="sng">
            <a:solidFill>
              <a:schemeClr val="bg1"/>
            </a:solidFill>
            <a:prstDash val="solid"/>
            <a:round/>
            <a:headEnd type="none" w="sm" len="sm"/>
            <a:tailEnd type="none" w="sm" len="sm"/>
          </a:ln>
        </p:spPr>
        <p:txBody>
          <a:bodyPr spcFirstLastPara="1" wrap="square" lIns="0" tIns="111125" rIns="0" bIns="0" anchor="t" anchorCtr="0">
            <a:noAutofit/>
          </a:bodyPr>
          <a:lstStyle>
            <a:defPPr rtl="0">
              <a:defRPr lang="zh-cn"/>
            </a:defPPr>
            <a:lvl1pPr marL="206375" marR="0" lvl="0" indent="0">
              <a:lnSpc>
                <a:spcPct val="100000"/>
              </a:lnSpc>
              <a:spcBef>
                <a:spcPts val="0"/>
              </a:spcBef>
              <a:spcAft>
                <a:spcPts val="0"/>
              </a:spcAft>
              <a:buNone/>
              <a:defRPr sz="1200" b="1" i="0" u="none" strike="noStrike" cap="none">
                <a:solidFill>
                  <a:schemeClr val="bg1"/>
                </a:solidFill>
                <a:latin typeface="Arial" panose="020B0604020202020204"/>
                <a:ea typeface="Arial" panose="020B0604020202020204"/>
                <a:cs typeface="Arial" panose="020B0604020202020204"/>
              </a:defRPr>
            </a:lvl1pPr>
          </a:lstStyle>
          <a:p>
            <a:r>
              <a:rPr lang="en-US" dirty="0">
                <a:sym typeface="Arial" panose="020B0604020202020204"/>
              </a:rPr>
              <a:t>Registry</a:t>
            </a:r>
            <a:endParaRPr dirty="0">
              <a:sym typeface="Arial" panose="020B0604020202020204"/>
            </a:endParaRPr>
          </a:p>
        </p:txBody>
      </p:sp>
      <p:sp>
        <p:nvSpPr>
          <p:cNvPr id="78" name="Google Shape;296;p31">
            <a:extLst>
              <a:ext uri="{FF2B5EF4-FFF2-40B4-BE49-F238E27FC236}">
                <a16:creationId xmlns:a16="http://schemas.microsoft.com/office/drawing/2014/main" id="{85C58446-2CC3-4D40-AF06-D47F8B6F8881}"/>
              </a:ext>
            </a:extLst>
          </p:cNvPr>
          <p:cNvSpPr txBox="1"/>
          <p:nvPr/>
        </p:nvSpPr>
        <p:spPr>
          <a:xfrm>
            <a:off x="365094" y="3028730"/>
            <a:ext cx="862965" cy="416559"/>
          </a:xfrm>
          <a:prstGeom prst="rect">
            <a:avLst/>
          </a:prstGeom>
          <a:solidFill>
            <a:schemeClr val="tx1"/>
          </a:solidFill>
          <a:ln w="28575" cap="flat" cmpd="sng">
            <a:solidFill>
              <a:schemeClr val="bg1"/>
            </a:solidFill>
            <a:prstDash val="solid"/>
            <a:round/>
            <a:headEnd type="none" w="sm" len="sm"/>
            <a:tailEnd type="none" w="sm" len="sm"/>
          </a:ln>
        </p:spPr>
        <p:txBody>
          <a:bodyPr spcFirstLastPara="1" wrap="square" lIns="0" tIns="111125" rIns="0" bIns="0" anchor="t" anchorCtr="0">
            <a:noAutofit/>
          </a:bodyPr>
          <a:lstStyle>
            <a:defPPr rtl="0">
              <a:defRPr lang="zh-cn"/>
            </a:defPPr>
            <a:lvl1pPr marL="206375" marR="0" lvl="0" indent="0">
              <a:lnSpc>
                <a:spcPct val="100000"/>
              </a:lnSpc>
              <a:spcBef>
                <a:spcPts val="0"/>
              </a:spcBef>
              <a:spcAft>
                <a:spcPts val="0"/>
              </a:spcAft>
              <a:buNone/>
              <a:defRPr sz="1200" b="0" i="0" u="none" strike="noStrike" cap="none">
                <a:solidFill>
                  <a:schemeClr val="bg1"/>
                </a:solidFill>
                <a:latin typeface="Arial" panose="020B0604020202020204"/>
                <a:ea typeface="Arial" panose="020B0604020202020204"/>
                <a:cs typeface="Arial" panose="020B0604020202020204"/>
              </a:defRPr>
            </a:lvl1pPr>
          </a:lstStyle>
          <a:p>
            <a:r>
              <a:rPr lang="en-US" dirty="0">
                <a:sym typeface="Arial" panose="020B0604020202020204"/>
              </a:rPr>
              <a:t>Broker</a:t>
            </a:r>
            <a:endParaRPr dirty="0">
              <a:sym typeface="Arial" panose="020B0604020202020204"/>
            </a:endParaRPr>
          </a:p>
        </p:txBody>
      </p:sp>
      <p:sp>
        <p:nvSpPr>
          <p:cNvPr id="79" name="Google Shape;296;p31">
            <a:extLst>
              <a:ext uri="{FF2B5EF4-FFF2-40B4-BE49-F238E27FC236}">
                <a16:creationId xmlns:a16="http://schemas.microsoft.com/office/drawing/2014/main" id="{784E875B-9688-2649-B08D-E3296603A896}"/>
              </a:ext>
            </a:extLst>
          </p:cNvPr>
          <p:cNvSpPr txBox="1"/>
          <p:nvPr/>
        </p:nvSpPr>
        <p:spPr>
          <a:xfrm>
            <a:off x="1282782" y="3028705"/>
            <a:ext cx="862965" cy="416559"/>
          </a:xfrm>
          <a:prstGeom prst="rect">
            <a:avLst/>
          </a:prstGeom>
          <a:solidFill>
            <a:schemeClr val="tx1"/>
          </a:solidFill>
          <a:ln w="28575" cap="flat" cmpd="sng">
            <a:solidFill>
              <a:schemeClr val="bg1"/>
            </a:solidFill>
            <a:prstDash val="solid"/>
            <a:round/>
            <a:headEnd type="none" w="sm" len="sm"/>
            <a:tailEnd type="none" w="sm" len="sm"/>
          </a:ln>
        </p:spPr>
        <p:txBody>
          <a:bodyPr spcFirstLastPara="1" wrap="square" lIns="0" tIns="111125" rIns="0" bIns="0" anchor="t" anchorCtr="0">
            <a:noAutofit/>
          </a:bodyPr>
          <a:lstStyle/>
          <a:p>
            <a:pPr marL="206375" marR="0" lvl="0" indent="0" algn="l" rtl="0">
              <a:lnSpc>
                <a:spcPct val="100000"/>
              </a:lnSpc>
              <a:spcBef>
                <a:spcPts val="0"/>
              </a:spcBef>
              <a:spcAft>
                <a:spcPts val="0"/>
              </a:spcAft>
              <a:buNone/>
            </a:pPr>
            <a:r>
              <a:rPr lang="en-US" sz="1200" b="0" i="0" u="none" strike="noStrike" cap="none" dirty="0">
                <a:solidFill>
                  <a:schemeClr val="bg1"/>
                </a:solidFill>
                <a:latin typeface="Arial" panose="020B0604020202020204"/>
                <a:ea typeface="Arial" panose="020B0604020202020204"/>
                <a:cs typeface="Arial" panose="020B0604020202020204"/>
                <a:sym typeface="Arial" panose="020B0604020202020204"/>
              </a:rPr>
              <a:t>Codec</a:t>
            </a:r>
            <a:endParaRPr sz="1200" b="0" i="0" u="none" strike="noStrike" cap="none" dirty="0">
              <a:solidFill>
                <a:schemeClr val="bg1"/>
              </a:solidFill>
              <a:latin typeface="Arial" panose="020B0604020202020204"/>
              <a:ea typeface="Arial" panose="020B0604020202020204"/>
              <a:cs typeface="Arial" panose="020B0604020202020204"/>
              <a:sym typeface="Arial" panose="020B0604020202020204"/>
            </a:endParaRPr>
          </a:p>
        </p:txBody>
      </p:sp>
    </p:spTree>
    <p:extLst>
      <p:ext uri="{BB962C8B-B14F-4D97-AF65-F5344CB8AC3E}">
        <p14:creationId xmlns:p14="http://schemas.microsoft.com/office/powerpoint/2010/main" val="317771127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Google Shape;355;p32">
            <a:extLst>
              <a:ext uri="{FF2B5EF4-FFF2-40B4-BE49-F238E27FC236}">
                <a16:creationId xmlns:a16="http://schemas.microsoft.com/office/drawing/2014/main" id="{AE52E98E-DE97-A54A-80FD-2264430552FC}"/>
              </a:ext>
            </a:extLst>
          </p:cNvPr>
          <p:cNvSpPr txBox="1"/>
          <p:nvPr/>
        </p:nvSpPr>
        <p:spPr>
          <a:xfrm>
            <a:off x="138929" y="1604260"/>
            <a:ext cx="4007887" cy="400109"/>
          </a:xfrm>
          <a:prstGeom prst="rect">
            <a:avLst/>
          </a:prstGeom>
          <a:noFill/>
          <a:ln>
            <a:noFill/>
          </a:ln>
        </p:spPr>
        <p:txBody>
          <a:bodyPr spcFirstLastPara="1" wrap="square" lIns="121900" tIns="60933" rIns="121900" bIns="60933" anchor="t" anchorCtr="0">
            <a:noAutofit/>
          </a:bodyPr>
          <a:lstStyle/>
          <a:p>
            <a:r>
              <a:rPr lang="en-US" b="1" dirty="0">
                <a:solidFill>
                  <a:srgbClr val="000000"/>
                </a:solidFill>
                <a:latin typeface="Arial" panose="020B0604020202020204"/>
                <a:ea typeface="Arial" panose="020B0604020202020204"/>
                <a:cs typeface="Arial" panose="020B0604020202020204"/>
                <a:sym typeface="Arial" panose="020B0604020202020204"/>
              </a:rPr>
              <a:t>Re</a:t>
            </a:r>
            <a:r>
              <a:rPr lang="en-US" altLang="zh-CN" b="1" dirty="0">
                <a:solidFill>
                  <a:srgbClr val="000000"/>
                </a:solidFill>
                <a:latin typeface="Arial" panose="020B0604020202020204"/>
                <a:ea typeface="Arial" panose="020B0604020202020204"/>
                <a:cs typeface="Arial" panose="020B0604020202020204"/>
                <a:sym typeface="Arial" panose="020B0604020202020204"/>
              </a:rPr>
              <a:t>gistry</a:t>
            </a:r>
            <a:r>
              <a:rPr lang="zh-CN" altLang="en-US" b="1" dirty="0">
                <a:solidFill>
                  <a:srgbClr val="000000"/>
                </a:solidFill>
                <a:latin typeface="Arial" panose="020B0604020202020204"/>
                <a:ea typeface="Arial" panose="020B0604020202020204"/>
                <a:cs typeface="Arial" panose="020B0604020202020204"/>
                <a:sym typeface="Arial" panose="020B0604020202020204"/>
              </a:rPr>
              <a:t> 常见</a:t>
            </a:r>
            <a:r>
              <a:rPr lang="en-US" b="1" dirty="0" err="1">
                <a:solidFill>
                  <a:srgbClr val="000000"/>
                </a:solidFill>
                <a:latin typeface="Arial" panose="020B0604020202020204"/>
                <a:ea typeface="Arial" panose="020B0604020202020204"/>
                <a:cs typeface="Arial" panose="020B0604020202020204"/>
                <a:sym typeface="Arial" panose="020B0604020202020204"/>
              </a:rPr>
              <a:t>注册类型</a:t>
            </a:r>
            <a:endParaRPr dirty="0">
              <a:solidFill>
                <a:srgbClr val="000000"/>
              </a:solidFill>
              <a:latin typeface="Arial" panose="020B0604020202020204"/>
              <a:ea typeface="Arial" panose="020B0604020202020204"/>
              <a:cs typeface="Arial" panose="020B0604020202020204"/>
              <a:sym typeface="Arial" panose="020B0604020202020204"/>
            </a:endParaRPr>
          </a:p>
        </p:txBody>
      </p:sp>
      <p:sp>
        <p:nvSpPr>
          <p:cNvPr id="53" name="标题 1">
            <a:extLst>
              <a:ext uri="{FF2B5EF4-FFF2-40B4-BE49-F238E27FC236}">
                <a16:creationId xmlns:a16="http://schemas.microsoft.com/office/drawing/2014/main" id="{E0EA4593-38D4-1E44-83A2-40B7B19D9C0B}"/>
              </a:ext>
            </a:extLst>
          </p:cNvPr>
          <p:cNvSpPr>
            <a:spLocks noGrp="1"/>
          </p:cNvSpPr>
          <p:nvPr>
            <p:ph type="title"/>
          </p:nvPr>
        </p:nvSpPr>
        <p:spPr>
          <a:xfrm>
            <a:off x="373952" y="17377"/>
            <a:ext cx="6214055" cy="1208868"/>
          </a:xfrm>
        </p:spPr>
        <p:txBody>
          <a:bodyPr/>
          <a:lstStyle/>
          <a:p>
            <a:r>
              <a:rPr kumimoji="1" lang="en-US" altLang="zh-CN" dirty="0"/>
              <a:t>Go-Micro</a:t>
            </a:r>
            <a:endParaRPr kumimoji="1" lang="zh-CN" altLang="en-US" dirty="0"/>
          </a:p>
        </p:txBody>
      </p:sp>
      <p:sp>
        <p:nvSpPr>
          <p:cNvPr id="54" name="文本框 53">
            <a:extLst>
              <a:ext uri="{FF2B5EF4-FFF2-40B4-BE49-F238E27FC236}">
                <a16:creationId xmlns:a16="http://schemas.microsoft.com/office/drawing/2014/main" id="{884E8255-FA5E-144C-BDC3-343CE11CC167}"/>
              </a:ext>
            </a:extLst>
          </p:cNvPr>
          <p:cNvSpPr txBox="1"/>
          <p:nvPr/>
        </p:nvSpPr>
        <p:spPr>
          <a:xfrm>
            <a:off x="9860785" y="874468"/>
            <a:ext cx="2428870" cy="369332"/>
          </a:xfrm>
          <a:prstGeom prst="rect">
            <a:avLst/>
          </a:prstGeom>
          <a:noFill/>
        </p:spPr>
        <p:txBody>
          <a:bodyPr wrap="none" rtlCol="0">
            <a:spAutoFit/>
          </a:bodyPr>
          <a:lstStyle/>
          <a:p>
            <a:pPr marL="685800" lvl="1"/>
            <a:r>
              <a:rPr kumimoji="1" lang="en-US" altLang="zh-CN" b="1" dirty="0">
                <a:solidFill>
                  <a:schemeClr val="bg1"/>
                </a:solidFill>
              </a:rPr>
              <a:t>Go-Micro</a:t>
            </a:r>
            <a:r>
              <a:rPr kumimoji="1" lang="zh-CN" altLang="en-US" b="1" dirty="0">
                <a:solidFill>
                  <a:schemeClr val="bg1"/>
                </a:solidFill>
              </a:rPr>
              <a:t>设计</a:t>
            </a:r>
            <a:endParaRPr kumimoji="1" lang="zh-CN" altLang="en-US" dirty="0">
              <a:solidFill>
                <a:schemeClr val="bg1"/>
              </a:solidFill>
            </a:endParaRPr>
          </a:p>
        </p:txBody>
      </p:sp>
      <p:sp>
        <p:nvSpPr>
          <p:cNvPr id="21" name="Google Shape;452;p36">
            <a:extLst>
              <a:ext uri="{FF2B5EF4-FFF2-40B4-BE49-F238E27FC236}">
                <a16:creationId xmlns:a16="http://schemas.microsoft.com/office/drawing/2014/main" id="{131D5484-8794-F446-97D3-3D5496BF343A}"/>
              </a:ext>
            </a:extLst>
          </p:cNvPr>
          <p:cNvSpPr txBox="1"/>
          <p:nvPr/>
        </p:nvSpPr>
        <p:spPr>
          <a:xfrm>
            <a:off x="138929" y="2234585"/>
            <a:ext cx="5793509" cy="923330"/>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rgbClr val="000000"/>
              </a:buClr>
              <a:buSzPts val="1400"/>
              <a:buFont typeface="Arial" panose="020B0604020202020204"/>
              <a:buAutoNum type="arabicPeriod"/>
            </a:pPr>
            <a:r>
              <a:rPr lang="en-US" sz="1400" b="0" i="0" u="none" strike="noStrike" cap="none" dirty="0" err="1">
                <a:solidFill>
                  <a:srgbClr val="000000"/>
                </a:solidFill>
                <a:latin typeface="Arial" panose="020B0604020202020204"/>
                <a:ea typeface="Arial" panose="020B0604020202020204"/>
                <a:cs typeface="Arial" panose="020B0604020202020204"/>
                <a:sym typeface="Arial" panose="020B0604020202020204"/>
              </a:rPr>
              <a:t>基于通用型注册中心，如Etcd</a:t>
            </a:r>
            <a:r>
              <a:rPr lang="en-US" dirty="0" err="1"/>
              <a:t>、</a:t>
            </a:r>
            <a:r>
              <a:rPr lang="en-US" sz="1400" b="0" i="0" u="none" strike="noStrike" cap="none" dirty="0" err="1">
                <a:solidFill>
                  <a:srgbClr val="000000"/>
                </a:solidFill>
                <a:latin typeface="Arial" panose="020B0604020202020204"/>
                <a:ea typeface="Arial" panose="020B0604020202020204"/>
                <a:cs typeface="Arial" panose="020B0604020202020204"/>
                <a:sym typeface="Arial" panose="020B0604020202020204"/>
              </a:rPr>
              <a:t>Consul、Zookeeper、Eureka</a:t>
            </a:r>
            <a:endParaRPr lang="en-US" sz="1400" b="0" i="0" u="none" strike="noStrike" cap="none" dirty="0">
              <a:solidFill>
                <a:srgbClr val="000000"/>
              </a:solidFill>
              <a:latin typeface="Arial" panose="020B0604020202020204"/>
              <a:ea typeface="Arial" panose="020B0604020202020204"/>
              <a:cs typeface="Arial" panose="020B0604020202020204"/>
              <a:sym typeface="Arial" panose="020B0604020202020204"/>
            </a:endParaRPr>
          </a:p>
          <a:p>
            <a:pPr marL="342900" marR="0" lvl="0" indent="-342900" algn="l" rtl="0">
              <a:lnSpc>
                <a:spcPct val="100000"/>
              </a:lnSpc>
              <a:spcBef>
                <a:spcPts val="0"/>
              </a:spcBef>
              <a:spcAft>
                <a:spcPts val="0"/>
              </a:spcAft>
              <a:buClr>
                <a:srgbClr val="000000"/>
              </a:buClr>
              <a:buSzPts val="1400"/>
              <a:buFont typeface="Arial" panose="020B0604020202020204"/>
              <a:buAutoNum type="arabicPeriod"/>
            </a:pPr>
            <a:r>
              <a:rPr lang="en-US" sz="1400" b="0" i="0" u="none" strike="noStrike" cap="none" dirty="0" err="1">
                <a:solidFill>
                  <a:srgbClr val="000000"/>
                </a:solidFill>
                <a:latin typeface="Arial" panose="020B0604020202020204"/>
                <a:ea typeface="Arial" panose="020B0604020202020204"/>
                <a:cs typeface="Arial" panose="020B0604020202020204"/>
                <a:sym typeface="Arial" panose="020B0604020202020204"/>
              </a:rPr>
              <a:t>基于网络广播，如mDNS、Gossip</a:t>
            </a:r>
            <a:endParaRPr lang="en-US" sz="1400" b="0" i="0" u="none" strike="noStrike" cap="none" dirty="0">
              <a:solidFill>
                <a:srgbClr val="000000"/>
              </a:solidFill>
              <a:latin typeface="Arial" panose="020B0604020202020204"/>
              <a:ea typeface="Arial" panose="020B0604020202020204"/>
              <a:cs typeface="Arial" panose="020B0604020202020204"/>
              <a:sym typeface="Arial" panose="020B0604020202020204"/>
            </a:endParaRPr>
          </a:p>
          <a:p>
            <a:pPr marL="342900" marR="0" lvl="0" indent="-342900" algn="l" rtl="0">
              <a:lnSpc>
                <a:spcPct val="100000"/>
              </a:lnSpc>
              <a:spcBef>
                <a:spcPts val="0"/>
              </a:spcBef>
              <a:spcAft>
                <a:spcPts val="0"/>
              </a:spcAft>
              <a:buClr>
                <a:srgbClr val="000000"/>
              </a:buClr>
              <a:buSzPts val="1400"/>
              <a:buFont typeface="Arial" panose="020B0604020202020204"/>
              <a:buAutoNum type="arabicPeriod"/>
            </a:pPr>
            <a:r>
              <a:rPr lang="en-US" sz="1400" b="0" i="0" u="none" strike="noStrike" cap="none" dirty="0" err="1">
                <a:solidFill>
                  <a:srgbClr val="000000"/>
                </a:solidFill>
                <a:latin typeface="Arial" panose="020B0604020202020204"/>
                <a:ea typeface="Arial" panose="020B0604020202020204"/>
                <a:cs typeface="Arial" panose="020B0604020202020204"/>
                <a:sym typeface="Arial" panose="020B0604020202020204"/>
              </a:rPr>
              <a:t>基于消息中间件，如NATs</a:t>
            </a:r>
            <a:endParaRPr sz="1400" b="0" i="0" u="none" strike="noStrike" cap="none" dirty="0">
              <a:solidFill>
                <a:srgbClr val="000000"/>
              </a:solidFill>
              <a:latin typeface="Arial" panose="020B0604020202020204"/>
              <a:ea typeface="Arial" panose="020B0604020202020204"/>
              <a:cs typeface="Arial" panose="020B0604020202020204"/>
              <a:sym typeface="Arial" panose="020B0604020202020204"/>
            </a:endParaRPr>
          </a:p>
        </p:txBody>
      </p:sp>
    </p:spTree>
    <p:extLst>
      <p:ext uri="{BB962C8B-B14F-4D97-AF65-F5344CB8AC3E}">
        <p14:creationId xmlns:p14="http://schemas.microsoft.com/office/powerpoint/2010/main" val="404546555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Google Shape;355;p32">
            <a:extLst>
              <a:ext uri="{FF2B5EF4-FFF2-40B4-BE49-F238E27FC236}">
                <a16:creationId xmlns:a16="http://schemas.microsoft.com/office/drawing/2014/main" id="{AE52E98E-DE97-A54A-80FD-2264430552FC}"/>
              </a:ext>
            </a:extLst>
          </p:cNvPr>
          <p:cNvSpPr txBox="1"/>
          <p:nvPr/>
        </p:nvSpPr>
        <p:spPr>
          <a:xfrm>
            <a:off x="138929" y="1604260"/>
            <a:ext cx="4007887" cy="400109"/>
          </a:xfrm>
          <a:prstGeom prst="rect">
            <a:avLst/>
          </a:prstGeom>
          <a:noFill/>
          <a:ln>
            <a:noFill/>
          </a:ln>
        </p:spPr>
        <p:txBody>
          <a:bodyPr spcFirstLastPara="1" wrap="square" lIns="121900" tIns="60933" rIns="121900" bIns="60933" anchor="t" anchorCtr="0">
            <a:noAutofit/>
          </a:bodyPr>
          <a:lstStyle/>
          <a:p>
            <a:r>
              <a:rPr lang="en-US" b="1" dirty="0">
                <a:solidFill>
                  <a:srgbClr val="000000"/>
                </a:solidFill>
                <a:latin typeface="Arial" panose="020B0604020202020204"/>
                <a:ea typeface="Arial" panose="020B0604020202020204"/>
                <a:cs typeface="Arial" panose="020B0604020202020204"/>
                <a:sym typeface="Arial" panose="020B0604020202020204"/>
              </a:rPr>
              <a:t>Re</a:t>
            </a:r>
            <a:r>
              <a:rPr lang="en-US" altLang="zh-CN" b="1" dirty="0">
                <a:solidFill>
                  <a:srgbClr val="000000"/>
                </a:solidFill>
                <a:latin typeface="Arial" panose="020B0604020202020204"/>
                <a:ea typeface="Arial" panose="020B0604020202020204"/>
                <a:cs typeface="Arial" panose="020B0604020202020204"/>
                <a:sym typeface="Arial" panose="020B0604020202020204"/>
              </a:rPr>
              <a:t>gistry</a:t>
            </a:r>
            <a:r>
              <a:rPr lang="zh-CN" altLang="en-US" b="1" dirty="0">
                <a:solidFill>
                  <a:srgbClr val="000000"/>
                </a:solidFill>
                <a:latin typeface="Arial" panose="020B0604020202020204"/>
                <a:ea typeface="Arial" panose="020B0604020202020204"/>
                <a:cs typeface="Arial" panose="020B0604020202020204"/>
                <a:sym typeface="Arial" panose="020B0604020202020204"/>
              </a:rPr>
              <a:t> 通用型注册中心</a:t>
            </a:r>
            <a:endParaRPr dirty="0">
              <a:solidFill>
                <a:srgbClr val="000000"/>
              </a:solidFill>
              <a:latin typeface="Arial" panose="020B0604020202020204"/>
              <a:ea typeface="Arial" panose="020B0604020202020204"/>
              <a:cs typeface="Arial" panose="020B0604020202020204"/>
              <a:sym typeface="Arial" panose="020B0604020202020204"/>
            </a:endParaRPr>
          </a:p>
        </p:txBody>
      </p:sp>
      <p:sp>
        <p:nvSpPr>
          <p:cNvPr id="53" name="标题 1">
            <a:extLst>
              <a:ext uri="{FF2B5EF4-FFF2-40B4-BE49-F238E27FC236}">
                <a16:creationId xmlns:a16="http://schemas.microsoft.com/office/drawing/2014/main" id="{E0EA4593-38D4-1E44-83A2-40B7B19D9C0B}"/>
              </a:ext>
            </a:extLst>
          </p:cNvPr>
          <p:cNvSpPr>
            <a:spLocks noGrp="1"/>
          </p:cNvSpPr>
          <p:nvPr>
            <p:ph type="title"/>
          </p:nvPr>
        </p:nvSpPr>
        <p:spPr>
          <a:xfrm>
            <a:off x="373952" y="17377"/>
            <a:ext cx="6214055" cy="1208868"/>
          </a:xfrm>
        </p:spPr>
        <p:txBody>
          <a:bodyPr/>
          <a:lstStyle/>
          <a:p>
            <a:r>
              <a:rPr kumimoji="1" lang="en-US" altLang="zh-CN" dirty="0"/>
              <a:t>Go-Micro</a:t>
            </a:r>
            <a:endParaRPr kumimoji="1" lang="zh-CN" altLang="en-US" dirty="0"/>
          </a:p>
        </p:txBody>
      </p:sp>
      <p:sp>
        <p:nvSpPr>
          <p:cNvPr id="54" name="文本框 53">
            <a:extLst>
              <a:ext uri="{FF2B5EF4-FFF2-40B4-BE49-F238E27FC236}">
                <a16:creationId xmlns:a16="http://schemas.microsoft.com/office/drawing/2014/main" id="{884E8255-FA5E-144C-BDC3-343CE11CC167}"/>
              </a:ext>
            </a:extLst>
          </p:cNvPr>
          <p:cNvSpPr txBox="1"/>
          <p:nvPr/>
        </p:nvSpPr>
        <p:spPr>
          <a:xfrm>
            <a:off x="9860785" y="874468"/>
            <a:ext cx="2428870" cy="369332"/>
          </a:xfrm>
          <a:prstGeom prst="rect">
            <a:avLst/>
          </a:prstGeom>
          <a:noFill/>
        </p:spPr>
        <p:txBody>
          <a:bodyPr wrap="none" rtlCol="0">
            <a:spAutoFit/>
          </a:bodyPr>
          <a:lstStyle/>
          <a:p>
            <a:pPr marL="685800" lvl="1"/>
            <a:r>
              <a:rPr kumimoji="1" lang="en-US" altLang="zh-CN" b="1" dirty="0">
                <a:solidFill>
                  <a:schemeClr val="bg1"/>
                </a:solidFill>
              </a:rPr>
              <a:t>Go-Micro</a:t>
            </a:r>
            <a:r>
              <a:rPr kumimoji="1" lang="zh-CN" altLang="en-US" b="1" dirty="0">
                <a:solidFill>
                  <a:schemeClr val="bg1"/>
                </a:solidFill>
              </a:rPr>
              <a:t>设计</a:t>
            </a:r>
            <a:endParaRPr kumimoji="1" lang="zh-CN" altLang="en-US" dirty="0">
              <a:solidFill>
                <a:schemeClr val="bg1"/>
              </a:solidFill>
            </a:endParaRPr>
          </a:p>
        </p:txBody>
      </p:sp>
      <p:pic>
        <p:nvPicPr>
          <p:cNvPr id="7" name="Google Shape;460;p37">
            <a:extLst>
              <a:ext uri="{FF2B5EF4-FFF2-40B4-BE49-F238E27FC236}">
                <a16:creationId xmlns:a16="http://schemas.microsoft.com/office/drawing/2014/main" id="{4AB37BF3-5403-F94C-9E86-241032535081}"/>
              </a:ext>
            </a:extLst>
          </p:cNvPr>
          <p:cNvPicPr preferRelativeResize="0"/>
          <p:nvPr/>
        </p:nvPicPr>
        <p:blipFill rotWithShape="1">
          <a:blip r:embed="rId2"/>
          <a:srcRect/>
          <a:stretch>
            <a:fillRect/>
          </a:stretch>
        </p:blipFill>
        <p:spPr>
          <a:xfrm>
            <a:off x="5436115" y="2732047"/>
            <a:ext cx="2219093" cy="914400"/>
          </a:xfrm>
          <a:prstGeom prst="rect">
            <a:avLst/>
          </a:prstGeom>
          <a:noFill/>
          <a:ln>
            <a:noFill/>
          </a:ln>
        </p:spPr>
      </p:pic>
      <p:pic>
        <p:nvPicPr>
          <p:cNvPr id="8" name="Google Shape;461;p37">
            <a:extLst>
              <a:ext uri="{FF2B5EF4-FFF2-40B4-BE49-F238E27FC236}">
                <a16:creationId xmlns:a16="http://schemas.microsoft.com/office/drawing/2014/main" id="{14E29F21-1D6B-6A4F-8D85-22EA82178EC2}"/>
              </a:ext>
            </a:extLst>
          </p:cNvPr>
          <p:cNvPicPr preferRelativeResize="0"/>
          <p:nvPr/>
        </p:nvPicPr>
        <p:blipFill rotWithShape="1">
          <a:blip r:embed="rId3"/>
          <a:srcRect/>
          <a:stretch>
            <a:fillRect/>
          </a:stretch>
        </p:blipFill>
        <p:spPr>
          <a:xfrm flipH="1">
            <a:off x="2376168" y="5102091"/>
            <a:ext cx="1017520" cy="1075267"/>
          </a:xfrm>
          <a:prstGeom prst="rect">
            <a:avLst/>
          </a:prstGeom>
          <a:noFill/>
          <a:ln>
            <a:noFill/>
          </a:ln>
        </p:spPr>
      </p:pic>
      <p:pic>
        <p:nvPicPr>
          <p:cNvPr id="9" name="Google Shape;462;p37">
            <a:extLst>
              <a:ext uri="{FF2B5EF4-FFF2-40B4-BE49-F238E27FC236}">
                <a16:creationId xmlns:a16="http://schemas.microsoft.com/office/drawing/2014/main" id="{38455D16-4877-1E41-9BE5-BE951D415078}"/>
              </a:ext>
            </a:extLst>
          </p:cNvPr>
          <p:cNvPicPr preferRelativeResize="0"/>
          <p:nvPr/>
        </p:nvPicPr>
        <p:blipFill rotWithShape="1">
          <a:blip r:embed="rId3"/>
          <a:srcRect/>
          <a:stretch>
            <a:fillRect/>
          </a:stretch>
        </p:blipFill>
        <p:spPr>
          <a:xfrm>
            <a:off x="9645620" y="3764815"/>
            <a:ext cx="1110715" cy="1075267"/>
          </a:xfrm>
          <a:prstGeom prst="rect">
            <a:avLst/>
          </a:prstGeom>
          <a:noFill/>
          <a:ln>
            <a:noFill/>
          </a:ln>
        </p:spPr>
      </p:pic>
      <p:pic>
        <p:nvPicPr>
          <p:cNvPr id="10" name="Google Shape;463;p37">
            <a:extLst>
              <a:ext uri="{FF2B5EF4-FFF2-40B4-BE49-F238E27FC236}">
                <a16:creationId xmlns:a16="http://schemas.microsoft.com/office/drawing/2014/main" id="{D5DD18DF-54C9-4442-8B3C-421693CAFB5B}"/>
              </a:ext>
            </a:extLst>
          </p:cNvPr>
          <p:cNvPicPr preferRelativeResize="0"/>
          <p:nvPr/>
        </p:nvPicPr>
        <p:blipFill rotWithShape="1">
          <a:blip r:embed="rId3"/>
          <a:srcRect/>
          <a:stretch>
            <a:fillRect/>
          </a:stretch>
        </p:blipFill>
        <p:spPr>
          <a:xfrm>
            <a:off x="6144138" y="4716106"/>
            <a:ext cx="1110715" cy="1075267"/>
          </a:xfrm>
          <a:prstGeom prst="rect">
            <a:avLst/>
          </a:prstGeom>
          <a:noFill/>
          <a:ln>
            <a:noFill/>
          </a:ln>
        </p:spPr>
      </p:pic>
      <p:sp>
        <p:nvSpPr>
          <p:cNvPr id="11" name="Google Shape;464;p37">
            <a:extLst>
              <a:ext uri="{FF2B5EF4-FFF2-40B4-BE49-F238E27FC236}">
                <a16:creationId xmlns:a16="http://schemas.microsoft.com/office/drawing/2014/main" id="{A1009AA8-A963-2D4B-AFB7-1C29869EA291}"/>
              </a:ext>
            </a:extLst>
          </p:cNvPr>
          <p:cNvSpPr txBox="1"/>
          <p:nvPr/>
        </p:nvSpPr>
        <p:spPr>
          <a:xfrm>
            <a:off x="2561163" y="5545151"/>
            <a:ext cx="423621" cy="492443"/>
          </a:xfrm>
          <a:prstGeom prst="rect">
            <a:avLst/>
          </a:prstGeom>
          <a:noFill/>
          <a:ln>
            <a:noFill/>
          </a:ln>
        </p:spPr>
        <p:txBody>
          <a:bodyPr spcFirstLastPara="1" wrap="square" lIns="121900" tIns="60933" rIns="121900" bIns="60933" anchor="t" anchorCtr="0">
            <a:noAutofit/>
          </a:bodyPr>
          <a:lstStyle/>
          <a:p>
            <a:r>
              <a:rPr lang="en-US" sz="1867">
                <a:solidFill>
                  <a:srgbClr val="000000"/>
                </a:solidFill>
                <a:latin typeface="Arial" panose="020B0604020202020204"/>
                <a:ea typeface="Arial" panose="020B0604020202020204"/>
                <a:cs typeface="Arial" panose="020B0604020202020204"/>
                <a:sym typeface="Arial" panose="020B0604020202020204"/>
              </a:rPr>
              <a:t>A</a:t>
            </a:r>
          </a:p>
        </p:txBody>
      </p:sp>
      <p:sp>
        <p:nvSpPr>
          <p:cNvPr id="12" name="Google Shape;465;p37">
            <a:extLst>
              <a:ext uri="{FF2B5EF4-FFF2-40B4-BE49-F238E27FC236}">
                <a16:creationId xmlns:a16="http://schemas.microsoft.com/office/drawing/2014/main" id="{DC2B0B4A-61A2-2F4E-8501-6605B5878A37}"/>
              </a:ext>
            </a:extLst>
          </p:cNvPr>
          <p:cNvSpPr txBox="1"/>
          <p:nvPr/>
        </p:nvSpPr>
        <p:spPr>
          <a:xfrm>
            <a:off x="10086825" y="4191429"/>
            <a:ext cx="412933" cy="492443"/>
          </a:xfrm>
          <a:prstGeom prst="rect">
            <a:avLst/>
          </a:prstGeom>
          <a:noFill/>
          <a:ln>
            <a:noFill/>
          </a:ln>
        </p:spPr>
        <p:txBody>
          <a:bodyPr spcFirstLastPara="1" wrap="square" lIns="121900" tIns="60933" rIns="121900" bIns="60933" anchor="t" anchorCtr="0">
            <a:noAutofit/>
          </a:bodyPr>
          <a:lstStyle/>
          <a:p>
            <a:r>
              <a:rPr lang="en-US" sz="1867">
                <a:solidFill>
                  <a:srgbClr val="000000"/>
                </a:solidFill>
                <a:latin typeface="Arial" panose="020B0604020202020204"/>
                <a:ea typeface="Arial" panose="020B0604020202020204"/>
                <a:cs typeface="Arial" panose="020B0604020202020204"/>
                <a:sym typeface="Arial" panose="020B0604020202020204"/>
              </a:rPr>
              <a:t>B</a:t>
            </a:r>
          </a:p>
        </p:txBody>
      </p:sp>
      <p:sp>
        <p:nvSpPr>
          <p:cNvPr id="13" name="Google Shape;466;p37">
            <a:extLst>
              <a:ext uri="{FF2B5EF4-FFF2-40B4-BE49-F238E27FC236}">
                <a16:creationId xmlns:a16="http://schemas.microsoft.com/office/drawing/2014/main" id="{77E86C96-BD4D-274C-8F20-E3005BBC426F}"/>
              </a:ext>
            </a:extLst>
          </p:cNvPr>
          <p:cNvSpPr txBox="1"/>
          <p:nvPr/>
        </p:nvSpPr>
        <p:spPr>
          <a:xfrm>
            <a:off x="6582097" y="5162479"/>
            <a:ext cx="412933" cy="492443"/>
          </a:xfrm>
          <a:prstGeom prst="rect">
            <a:avLst/>
          </a:prstGeom>
          <a:noFill/>
          <a:ln>
            <a:noFill/>
          </a:ln>
        </p:spPr>
        <p:txBody>
          <a:bodyPr spcFirstLastPara="1" wrap="square" lIns="121900" tIns="60933" rIns="121900" bIns="60933" anchor="t" anchorCtr="0">
            <a:noAutofit/>
          </a:bodyPr>
          <a:lstStyle/>
          <a:p>
            <a:r>
              <a:rPr lang="en-US" sz="1867">
                <a:solidFill>
                  <a:srgbClr val="000000"/>
                </a:solidFill>
                <a:latin typeface="Arial" panose="020B0604020202020204"/>
                <a:ea typeface="Arial" panose="020B0604020202020204"/>
                <a:cs typeface="Arial" panose="020B0604020202020204"/>
                <a:sym typeface="Arial" panose="020B0604020202020204"/>
              </a:rPr>
              <a:t>C</a:t>
            </a:r>
          </a:p>
        </p:txBody>
      </p:sp>
      <p:cxnSp>
        <p:nvCxnSpPr>
          <p:cNvPr id="14" name="Google Shape;467;p37">
            <a:extLst>
              <a:ext uri="{FF2B5EF4-FFF2-40B4-BE49-F238E27FC236}">
                <a16:creationId xmlns:a16="http://schemas.microsoft.com/office/drawing/2014/main" id="{8372FF78-6DDB-5C4F-8F76-723E3BAD9480}"/>
              </a:ext>
            </a:extLst>
          </p:cNvPr>
          <p:cNvCxnSpPr>
            <a:stCxn id="7" idx="3"/>
          </p:cNvCxnSpPr>
          <p:nvPr/>
        </p:nvCxnSpPr>
        <p:spPr>
          <a:xfrm>
            <a:off x="7655208" y="3189247"/>
            <a:ext cx="2390800" cy="1526800"/>
          </a:xfrm>
          <a:prstGeom prst="curvedConnector3">
            <a:avLst>
              <a:gd name="adj1" fmla="val 49999"/>
            </a:avLst>
          </a:prstGeom>
          <a:noFill/>
          <a:ln w="38100" cap="flat" cmpd="sng">
            <a:solidFill>
              <a:srgbClr val="7030A0"/>
            </a:solidFill>
            <a:prstDash val="solid"/>
            <a:round/>
            <a:headEnd type="none" w="sm" len="sm"/>
            <a:tailEnd type="triangle" w="med" len="med"/>
          </a:ln>
        </p:spPr>
      </p:cxnSp>
      <p:cxnSp>
        <p:nvCxnSpPr>
          <p:cNvPr id="15" name="Google Shape;468;p37">
            <a:extLst>
              <a:ext uri="{FF2B5EF4-FFF2-40B4-BE49-F238E27FC236}">
                <a16:creationId xmlns:a16="http://schemas.microsoft.com/office/drawing/2014/main" id="{7616DE96-7C5B-B64C-8290-09666DBCE33D}"/>
              </a:ext>
            </a:extLst>
          </p:cNvPr>
          <p:cNvCxnSpPr>
            <a:stCxn id="10" idx="0"/>
            <a:endCxn id="7" idx="2"/>
          </p:cNvCxnSpPr>
          <p:nvPr/>
        </p:nvCxnSpPr>
        <p:spPr>
          <a:xfrm rot="5400000" flipH="1">
            <a:off x="6087695" y="4104306"/>
            <a:ext cx="1069600" cy="154000"/>
          </a:xfrm>
          <a:prstGeom prst="curvedConnector3">
            <a:avLst>
              <a:gd name="adj1" fmla="val 50003"/>
            </a:avLst>
          </a:prstGeom>
          <a:noFill/>
          <a:ln w="38100" cap="flat" cmpd="sng">
            <a:solidFill>
              <a:srgbClr val="00B0F0"/>
            </a:solidFill>
            <a:prstDash val="solid"/>
            <a:round/>
            <a:headEnd type="none" w="sm" len="sm"/>
            <a:tailEnd type="triangle" w="med" len="med"/>
          </a:ln>
        </p:spPr>
      </p:cxnSp>
      <p:cxnSp>
        <p:nvCxnSpPr>
          <p:cNvPr id="16" name="Google Shape;469;p37">
            <a:extLst>
              <a:ext uri="{FF2B5EF4-FFF2-40B4-BE49-F238E27FC236}">
                <a16:creationId xmlns:a16="http://schemas.microsoft.com/office/drawing/2014/main" id="{332450CB-B2A0-A844-BD3D-B6419764C64D}"/>
              </a:ext>
            </a:extLst>
          </p:cNvPr>
          <p:cNvCxnSpPr>
            <a:stCxn id="8" idx="0"/>
            <a:endCxn id="7" idx="1"/>
          </p:cNvCxnSpPr>
          <p:nvPr/>
        </p:nvCxnSpPr>
        <p:spPr>
          <a:xfrm rot="-5400000">
            <a:off x="3204128" y="2870091"/>
            <a:ext cx="1912800" cy="2551200"/>
          </a:xfrm>
          <a:prstGeom prst="curvedConnector2">
            <a:avLst/>
          </a:prstGeom>
          <a:noFill/>
          <a:ln w="38100" cap="flat" cmpd="sng">
            <a:solidFill>
              <a:srgbClr val="00B0F0"/>
            </a:solidFill>
            <a:prstDash val="solid"/>
            <a:round/>
            <a:headEnd type="none" w="sm" len="sm"/>
            <a:tailEnd type="triangle" w="med" len="med"/>
          </a:ln>
        </p:spPr>
      </p:cxnSp>
      <p:sp>
        <p:nvSpPr>
          <p:cNvPr id="17" name="Google Shape;470;p37">
            <a:extLst>
              <a:ext uri="{FF2B5EF4-FFF2-40B4-BE49-F238E27FC236}">
                <a16:creationId xmlns:a16="http://schemas.microsoft.com/office/drawing/2014/main" id="{01EC31C1-705B-344B-A760-1EC906FA7098}"/>
              </a:ext>
            </a:extLst>
          </p:cNvPr>
          <p:cNvSpPr txBox="1"/>
          <p:nvPr/>
        </p:nvSpPr>
        <p:spPr>
          <a:xfrm>
            <a:off x="2050453" y="3562584"/>
            <a:ext cx="1878885" cy="810479"/>
          </a:xfrm>
          <a:prstGeom prst="rect">
            <a:avLst/>
          </a:prstGeom>
          <a:noFill/>
          <a:ln>
            <a:noFill/>
          </a:ln>
        </p:spPr>
        <p:txBody>
          <a:bodyPr spcFirstLastPara="1" wrap="square" lIns="121900" tIns="60933" rIns="121900" bIns="60933" anchor="t" anchorCtr="0">
            <a:noAutofit/>
          </a:bodyPr>
          <a:lstStyle/>
          <a:p>
            <a:endParaRPr sz="1867">
              <a:solidFill>
                <a:srgbClr val="000000"/>
              </a:solidFill>
              <a:latin typeface="Arial" panose="020B0604020202020204"/>
              <a:ea typeface="Arial" panose="020B0604020202020204"/>
              <a:cs typeface="Arial" panose="020B0604020202020204"/>
              <a:sym typeface="Arial" panose="020B0604020202020204"/>
            </a:endParaRPr>
          </a:p>
          <a:p>
            <a:r>
              <a:rPr lang="en-US" sz="1400">
                <a:solidFill>
                  <a:srgbClr val="000000"/>
                </a:solidFill>
                <a:latin typeface="Arial" panose="020B0604020202020204"/>
                <a:ea typeface="Arial" panose="020B0604020202020204"/>
                <a:cs typeface="Arial" panose="020B0604020202020204"/>
                <a:sym typeface="Arial" panose="020B0604020202020204"/>
              </a:rPr>
              <a:t>name: A</a:t>
            </a:r>
            <a:endParaRPr sz="1867">
              <a:solidFill>
                <a:srgbClr val="000000"/>
              </a:solidFill>
              <a:latin typeface="Arial" panose="020B0604020202020204"/>
              <a:ea typeface="Arial" panose="020B0604020202020204"/>
              <a:cs typeface="Arial" panose="020B0604020202020204"/>
              <a:sym typeface="Arial" panose="020B0604020202020204"/>
            </a:endParaRPr>
          </a:p>
          <a:p>
            <a:r>
              <a:rPr lang="en-US" sz="1200">
                <a:solidFill>
                  <a:srgbClr val="000000"/>
                </a:solidFill>
                <a:latin typeface="Arial" panose="020B0604020202020204"/>
                <a:ea typeface="Arial" panose="020B0604020202020204"/>
                <a:cs typeface="Arial" panose="020B0604020202020204"/>
                <a:sym typeface="Arial" panose="020B0604020202020204"/>
              </a:rPr>
              <a:t>addr: 192.168.1.2:8080</a:t>
            </a:r>
            <a:endParaRPr sz="1400">
              <a:solidFill>
                <a:srgbClr val="000000"/>
              </a:solidFill>
              <a:latin typeface="Arial" panose="020B0604020202020204"/>
              <a:ea typeface="Arial" panose="020B0604020202020204"/>
              <a:cs typeface="Arial" panose="020B0604020202020204"/>
              <a:sym typeface="Arial" panose="020B0604020202020204"/>
            </a:endParaRPr>
          </a:p>
        </p:txBody>
      </p:sp>
      <p:cxnSp>
        <p:nvCxnSpPr>
          <p:cNvPr id="18" name="Google Shape;471;p37">
            <a:extLst>
              <a:ext uri="{FF2B5EF4-FFF2-40B4-BE49-F238E27FC236}">
                <a16:creationId xmlns:a16="http://schemas.microsoft.com/office/drawing/2014/main" id="{D4281D04-FA63-EA43-A4C5-3679B65A7993}"/>
              </a:ext>
            </a:extLst>
          </p:cNvPr>
          <p:cNvCxnSpPr>
            <a:stCxn id="9" idx="0"/>
            <a:endCxn id="7" idx="3"/>
          </p:cNvCxnSpPr>
          <p:nvPr/>
        </p:nvCxnSpPr>
        <p:spPr>
          <a:xfrm rot="5400000" flipH="1">
            <a:off x="8640378" y="2204215"/>
            <a:ext cx="575600" cy="2545600"/>
          </a:xfrm>
          <a:prstGeom prst="curvedConnector2">
            <a:avLst/>
          </a:prstGeom>
          <a:noFill/>
          <a:ln w="38100" cap="flat" cmpd="sng">
            <a:solidFill>
              <a:srgbClr val="00B0F0"/>
            </a:solidFill>
            <a:prstDash val="solid"/>
            <a:round/>
            <a:headEnd type="none" w="sm" len="sm"/>
            <a:tailEnd type="triangle" w="med" len="med"/>
          </a:ln>
        </p:spPr>
      </p:cxnSp>
      <p:sp>
        <p:nvSpPr>
          <p:cNvPr id="19" name="Google Shape;472;p37">
            <a:extLst>
              <a:ext uri="{FF2B5EF4-FFF2-40B4-BE49-F238E27FC236}">
                <a16:creationId xmlns:a16="http://schemas.microsoft.com/office/drawing/2014/main" id="{311A03AD-1084-CE44-9299-A7ADF17FB60A}"/>
              </a:ext>
            </a:extLst>
          </p:cNvPr>
          <p:cNvSpPr/>
          <p:nvPr/>
        </p:nvSpPr>
        <p:spPr>
          <a:xfrm>
            <a:off x="138929" y="2257286"/>
            <a:ext cx="1015241" cy="348813"/>
          </a:xfrm>
          <a:prstGeom prst="rect">
            <a:avLst/>
          </a:prstGeom>
          <a:noFill/>
          <a:ln>
            <a:noFill/>
          </a:ln>
        </p:spPr>
        <p:txBody>
          <a:bodyPr spcFirstLastPara="1" wrap="square" lIns="121900" tIns="60933" rIns="121900" bIns="60933" anchor="t" anchorCtr="0">
            <a:noAutofit/>
          </a:bodyPr>
          <a:lstStyle/>
          <a:p>
            <a:r>
              <a:rPr lang="en-US" sz="1467">
                <a:solidFill>
                  <a:srgbClr val="000000"/>
                </a:solidFill>
                <a:latin typeface="Arial" panose="020B0604020202020204"/>
                <a:ea typeface="Arial" panose="020B0604020202020204"/>
                <a:cs typeface="Arial" panose="020B0604020202020204"/>
                <a:sym typeface="Arial" panose="020B0604020202020204"/>
              </a:rPr>
              <a:t>register</a:t>
            </a:r>
            <a:endParaRPr sz="1467">
              <a:solidFill>
                <a:srgbClr val="000000"/>
              </a:solidFill>
              <a:latin typeface="Arial" panose="020B0604020202020204"/>
              <a:ea typeface="Arial" panose="020B0604020202020204"/>
              <a:cs typeface="Arial" panose="020B0604020202020204"/>
              <a:sym typeface="Arial" panose="020B0604020202020204"/>
            </a:endParaRPr>
          </a:p>
        </p:txBody>
      </p:sp>
      <p:cxnSp>
        <p:nvCxnSpPr>
          <p:cNvPr id="20" name="Google Shape;473;p37">
            <a:extLst>
              <a:ext uri="{FF2B5EF4-FFF2-40B4-BE49-F238E27FC236}">
                <a16:creationId xmlns:a16="http://schemas.microsoft.com/office/drawing/2014/main" id="{57FCE322-7E55-E645-86A6-D444EBFA2225}"/>
              </a:ext>
            </a:extLst>
          </p:cNvPr>
          <p:cNvCxnSpPr/>
          <p:nvPr/>
        </p:nvCxnSpPr>
        <p:spPr>
          <a:xfrm>
            <a:off x="303632" y="2698929"/>
            <a:ext cx="406400" cy="0"/>
          </a:xfrm>
          <a:prstGeom prst="straightConnector1">
            <a:avLst/>
          </a:prstGeom>
          <a:noFill/>
          <a:ln w="22225" cap="flat" cmpd="sng">
            <a:solidFill>
              <a:srgbClr val="00B0F0"/>
            </a:solidFill>
            <a:prstDash val="solid"/>
            <a:round/>
            <a:headEnd type="none" w="sm" len="sm"/>
            <a:tailEnd type="triangle" w="med" len="med"/>
          </a:ln>
        </p:spPr>
      </p:cxnSp>
      <p:sp>
        <p:nvSpPr>
          <p:cNvPr id="22" name="Google Shape;474;p37">
            <a:extLst>
              <a:ext uri="{FF2B5EF4-FFF2-40B4-BE49-F238E27FC236}">
                <a16:creationId xmlns:a16="http://schemas.microsoft.com/office/drawing/2014/main" id="{797CA554-6FB6-6240-A1FE-1263F60DEC36}"/>
              </a:ext>
            </a:extLst>
          </p:cNvPr>
          <p:cNvSpPr/>
          <p:nvPr/>
        </p:nvSpPr>
        <p:spPr>
          <a:xfrm>
            <a:off x="990010" y="2257286"/>
            <a:ext cx="716436" cy="348813"/>
          </a:xfrm>
          <a:prstGeom prst="rect">
            <a:avLst/>
          </a:prstGeom>
          <a:noFill/>
          <a:ln>
            <a:noFill/>
          </a:ln>
        </p:spPr>
        <p:txBody>
          <a:bodyPr spcFirstLastPara="1" wrap="square" lIns="121900" tIns="60933" rIns="121900" bIns="60933" anchor="t" anchorCtr="0">
            <a:noAutofit/>
          </a:bodyPr>
          <a:lstStyle/>
          <a:p>
            <a:r>
              <a:rPr lang="en-US" sz="1467">
                <a:solidFill>
                  <a:srgbClr val="000000"/>
                </a:solidFill>
                <a:latin typeface="Arial" panose="020B0604020202020204"/>
                <a:ea typeface="Arial" panose="020B0604020202020204"/>
                <a:cs typeface="Arial" panose="020B0604020202020204"/>
                <a:sym typeface="Arial" panose="020B0604020202020204"/>
              </a:rPr>
              <a:t>query</a:t>
            </a:r>
          </a:p>
        </p:txBody>
      </p:sp>
      <p:cxnSp>
        <p:nvCxnSpPr>
          <p:cNvPr id="23" name="Google Shape;475;p37">
            <a:extLst>
              <a:ext uri="{FF2B5EF4-FFF2-40B4-BE49-F238E27FC236}">
                <a16:creationId xmlns:a16="http://schemas.microsoft.com/office/drawing/2014/main" id="{49BDA97D-64AC-CC4E-B14A-BAAC00370BD8}"/>
              </a:ext>
            </a:extLst>
          </p:cNvPr>
          <p:cNvCxnSpPr/>
          <p:nvPr/>
        </p:nvCxnSpPr>
        <p:spPr>
          <a:xfrm>
            <a:off x="1154169" y="2701719"/>
            <a:ext cx="406400" cy="0"/>
          </a:xfrm>
          <a:prstGeom prst="straightConnector1">
            <a:avLst/>
          </a:prstGeom>
          <a:noFill/>
          <a:ln w="22225" cap="flat" cmpd="sng">
            <a:solidFill>
              <a:srgbClr val="7030A0"/>
            </a:solidFill>
            <a:prstDash val="solid"/>
            <a:round/>
            <a:headEnd type="none" w="sm" len="sm"/>
            <a:tailEnd type="triangle" w="med" len="med"/>
          </a:ln>
        </p:spPr>
      </p:cxnSp>
      <p:sp>
        <p:nvSpPr>
          <p:cNvPr id="24" name="Google Shape;476;p37">
            <a:extLst>
              <a:ext uri="{FF2B5EF4-FFF2-40B4-BE49-F238E27FC236}">
                <a16:creationId xmlns:a16="http://schemas.microsoft.com/office/drawing/2014/main" id="{9B53CD68-0182-1E48-B537-9061656830FE}"/>
              </a:ext>
            </a:extLst>
          </p:cNvPr>
          <p:cNvSpPr txBox="1"/>
          <p:nvPr/>
        </p:nvSpPr>
        <p:spPr>
          <a:xfrm>
            <a:off x="5123117" y="3894724"/>
            <a:ext cx="1745924" cy="810479"/>
          </a:xfrm>
          <a:prstGeom prst="rect">
            <a:avLst/>
          </a:prstGeom>
          <a:noFill/>
          <a:ln>
            <a:noFill/>
          </a:ln>
        </p:spPr>
        <p:txBody>
          <a:bodyPr spcFirstLastPara="1" wrap="square" lIns="121900" tIns="60933" rIns="121900" bIns="60933" anchor="t" anchorCtr="0">
            <a:noAutofit/>
          </a:bodyPr>
          <a:lstStyle/>
          <a:p>
            <a:endParaRPr sz="1867">
              <a:solidFill>
                <a:srgbClr val="000000"/>
              </a:solidFill>
              <a:latin typeface="Arial" panose="020B0604020202020204"/>
              <a:ea typeface="Arial" panose="020B0604020202020204"/>
              <a:cs typeface="Arial" panose="020B0604020202020204"/>
              <a:sym typeface="Arial" panose="020B0604020202020204"/>
            </a:endParaRPr>
          </a:p>
          <a:p>
            <a:r>
              <a:rPr lang="en-US" sz="1400">
                <a:solidFill>
                  <a:srgbClr val="000000"/>
                </a:solidFill>
                <a:latin typeface="Arial" panose="020B0604020202020204"/>
                <a:ea typeface="Arial" panose="020B0604020202020204"/>
                <a:cs typeface="Arial" panose="020B0604020202020204"/>
                <a:sym typeface="Arial" panose="020B0604020202020204"/>
              </a:rPr>
              <a:t>name: C</a:t>
            </a:r>
            <a:endParaRPr sz="1867">
              <a:solidFill>
                <a:srgbClr val="000000"/>
              </a:solidFill>
              <a:latin typeface="Arial" panose="020B0604020202020204"/>
              <a:ea typeface="Arial" panose="020B0604020202020204"/>
              <a:cs typeface="Arial" panose="020B0604020202020204"/>
              <a:sym typeface="Arial" panose="020B0604020202020204"/>
            </a:endParaRPr>
          </a:p>
          <a:p>
            <a:r>
              <a:rPr lang="en-US" sz="1200">
                <a:solidFill>
                  <a:srgbClr val="000000"/>
                </a:solidFill>
                <a:latin typeface="Arial" panose="020B0604020202020204"/>
                <a:ea typeface="Arial" panose="020B0604020202020204"/>
                <a:cs typeface="Arial" panose="020B0604020202020204"/>
                <a:sym typeface="Arial" panose="020B0604020202020204"/>
              </a:rPr>
              <a:t>addr: 192.168.1.4:8082</a:t>
            </a:r>
            <a:endParaRPr sz="1400">
              <a:solidFill>
                <a:srgbClr val="000000"/>
              </a:solidFill>
              <a:latin typeface="Arial" panose="020B0604020202020204"/>
              <a:ea typeface="Arial" panose="020B0604020202020204"/>
              <a:cs typeface="Arial" panose="020B0604020202020204"/>
              <a:sym typeface="Arial" panose="020B0604020202020204"/>
            </a:endParaRPr>
          </a:p>
        </p:txBody>
      </p:sp>
      <p:sp>
        <p:nvSpPr>
          <p:cNvPr id="25" name="Google Shape;477;p37">
            <a:extLst>
              <a:ext uri="{FF2B5EF4-FFF2-40B4-BE49-F238E27FC236}">
                <a16:creationId xmlns:a16="http://schemas.microsoft.com/office/drawing/2014/main" id="{561211D2-00CD-FF41-9552-424B8B646D9D}"/>
              </a:ext>
            </a:extLst>
          </p:cNvPr>
          <p:cNvSpPr txBox="1"/>
          <p:nvPr/>
        </p:nvSpPr>
        <p:spPr>
          <a:xfrm>
            <a:off x="8911626" y="4610193"/>
            <a:ext cx="1937029" cy="954108"/>
          </a:xfrm>
          <a:prstGeom prst="rect">
            <a:avLst/>
          </a:prstGeom>
          <a:noFill/>
          <a:ln>
            <a:noFill/>
          </a:ln>
        </p:spPr>
        <p:txBody>
          <a:bodyPr spcFirstLastPara="1" wrap="square" lIns="121900" tIns="60933" rIns="121900" bIns="60933" anchor="t" anchorCtr="0">
            <a:noAutofit/>
          </a:bodyPr>
          <a:lstStyle/>
          <a:p>
            <a:r>
              <a:rPr lang="en-US" sz="1400">
                <a:solidFill>
                  <a:srgbClr val="000000"/>
                </a:solidFill>
                <a:latin typeface="Arial" panose="020B0604020202020204"/>
                <a:ea typeface="Arial" panose="020B0604020202020204"/>
                <a:cs typeface="Arial" panose="020B0604020202020204"/>
                <a:sym typeface="Arial" panose="020B0604020202020204"/>
              </a:rPr>
              <a:t>name: A</a:t>
            </a:r>
          </a:p>
          <a:p>
            <a:r>
              <a:rPr lang="en-US" sz="1400">
                <a:solidFill>
                  <a:srgbClr val="000000"/>
                </a:solidFill>
                <a:latin typeface="Arial" panose="020B0604020202020204"/>
                <a:ea typeface="Arial" panose="020B0604020202020204"/>
                <a:cs typeface="Arial" panose="020B0604020202020204"/>
                <a:sym typeface="Arial" panose="020B0604020202020204"/>
              </a:rPr>
              <a:t>addr: </a:t>
            </a:r>
            <a:r>
              <a:rPr lang="en-US" sz="1200">
                <a:solidFill>
                  <a:srgbClr val="000000"/>
                </a:solidFill>
                <a:latin typeface="Arial" panose="020B0604020202020204"/>
                <a:ea typeface="Arial" panose="020B0604020202020204"/>
                <a:cs typeface="Arial" panose="020B0604020202020204"/>
                <a:sym typeface="Arial" panose="020B0604020202020204"/>
              </a:rPr>
              <a:t>192.168.1.2:8080</a:t>
            </a:r>
          </a:p>
          <a:p>
            <a:r>
              <a:rPr lang="en-US" sz="1400">
                <a:solidFill>
                  <a:srgbClr val="000000"/>
                </a:solidFill>
                <a:latin typeface="Arial" panose="020B0604020202020204"/>
                <a:ea typeface="Arial" panose="020B0604020202020204"/>
                <a:cs typeface="Arial" panose="020B0604020202020204"/>
                <a:sym typeface="Arial" panose="020B0604020202020204"/>
              </a:rPr>
              <a:t>name: C</a:t>
            </a:r>
            <a:endParaRPr sz="1867">
              <a:solidFill>
                <a:srgbClr val="000000"/>
              </a:solidFill>
              <a:latin typeface="Arial" panose="020B0604020202020204"/>
              <a:ea typeface="Arial" panose="020B0604020202020204"/>
              <a:cs typeface="Arial" panose="020B0604020202020204"/>
              <a:sym typeface="Arial" panose="020B0604020202020204"/>
            </a:endParaRPr>
          </a:p>
          <a:p>
            <a:r>
              <a:rPr lang="en-US" sz="1200">
                <a:solidFill>
                  <a:srgbClr val="000000"/>
                </a:solidFill>
                <a:latin typeface="Arial" panose="020B0604020202020204"/>
                <a:ea typeface="Arial" panose="020B0604020202020204"/>
                <a:cs typeface="Arial" panose="020B0604020202020204"/>
                <a:sym typeface="Arial" panose="020B0604020202020204"/>
              </a:rPr>
              <a:t>addr: 192.168.1.4:8082</a:t>
            </a:r>
            <a:endParaRPr sz="1400">
              <a:solidFill>
                <a:srgbClr val="000000"/>
              </a:solidFill>
              <a:latin typeface="Arial" panose="020B0604020202020204"/>
              <a:ea typeface="Arial" panose="020B0604020202020204"/>
              <a:cs typeface="Arial" panose="020B0604020202020204"/>
              <a:sym typeface="Arial" panose="020B0604020202020204"/>
            </a:endParaRPr>
          </a:p>
        </p:txBody>
      </p:sp>
      <p:cxnSp>
        <p:nvCxnSpPr>
          <p:cNvPr id="26" name="Google Shape;478;p37">
            <a:extLst>
              <a:ext uri="{FF2B5EF4-FFF2-40B4-BE49-F238E27FC236}">
                <a16:creationId xmlns:a16="http://schemas.microsoft.com/office/drawing/2014/main" id="{68729A67-E469-3141-BE31-DD2E7FF39307}"/>
              </a:ext>
            </a:extLst>
          </p:cNvPr>
          <p:cNvCxnSpPr>
            <a:stCxn id="7" idx="2"/>
            <a:endCxn id="10" idx="3"/>
          </p:cNvCxnSpPr>
          <p:nvPr/>
        </p:nvCxnSpPr>
        <p:spPr>
          <a:xfrm rot="-5400000" flipH="1">
            <a:off x="6096662" y="4095447"/>
            <a:ext cx="1607200" cy="709200"/>
          </a:xfrm>
          <a:prstGeom prst="curvedConnector4">
            <a:avLst>
              <a:gd name="adj1" fmla="val 33277"/>
              <a:gd name="adj2" fmla="val 199428"/>
            </a:avLst>
          </a:prstGeom>
          <a:noFill/>
          <a:ln w="38100" cap="flat" cmpd="sng">
            <a:solidFill>
              <a:srgbClr val="7030A0"/>
            </a:solidFill>
            <a:prstDash val="solid"/>
            <a:round/>
            <a:headEnd type="none" w="sm" len="sm"/>
            <a:tailEnd type="triangle" w="med" len="med"/>
          </a:ln>
        </p:spPr>
      </p:cxnSp>
      <p:cxnSp>
        <p:nvCxnSpPr>
          <p:cNvPr id="27" name="Google Shape;479;p37">
            <a:extLst>
              <a:ext uri="{FF2B5EF4-FFF2-40B4-BE49-F238E27FC236}">
                <a16:creationId xmlns:a16="http://schemas.microsoft.com/office/drawing/2014/main" id="{81C61523-A751-CA49-A5C5-8D8AEB695F1C}"/>
              </a:ext>
            </a:extLst>
          </p:cNvPr>
          <p:cNvCxnSpPr>
            <a:stCxn id="7" idx="1"/>
            <a:endCxn id="8" idx="1"/>
          </p:cNvCxnSpPr>
          <p:nvPr/>
        </p:nvCxnSpPr>
        <p:spPr>
          <a:xfrm flipH="1">
            <a:off x="3393715" y="3189247"/>
            <a:ext cx="2042400" cy="2450400"/>
          </a:xfrm>
          <a:prstGeom prst="curvedConnector3">
            <a:avLst>
              <a:gd name="adj1" fmla="val 50001"/>
            </a:avLst>
          </a:prstGeom>
          <a:noFill/>
          <a:ln w="38100" cap="flat" cmpd="sng">
            <a:solidFill>
              <a:srgbClr val="7030A0"/>
            </a:solidFill>
            <a:prstDash val="solid"/>
            <a:round/>
            <a:headEnd type="none" w="sm" len="sm"/>
            <a:tailEnd type="triangle" w="med" len="med"/>
          </a:ln>
        </p:spPr>
      </p:cxnSp>
      <p:sp>
        <p:nvSpPr>
          <p:cNvPr id="28" name="Google Shape;480;p37">
            <a:extLst>
              <a:ext uri="{FF2B5EF4-FFF2-40B4-BE49-F238E27FC236}">
                <a16:creationId xmlns:a16="http://schemas.microsoft.com/office/drawing/2014/main" id="{4BDD899B-D882-2B45-AB43-93C7D88724E0}"/>
              </a:ext>
            </a:extLst>
          </p:cNvPr>
          <p:cNvSpPr txBox="1"/>
          <p:nvPr/>
        </p:nvSpPr>
        <p:spPr>
          <a:xfrm>
            <a:off x="9610885" y="2606099"/>
            <a:ext cx="1874125" cy="810479"/>
          </a:xfrm>
          <a:prstGeom prst="rect">
            <a:avLst/>
          </a:prstGeom>
          <a:noFill/>
          <a:ln>
            <a:noFill/>
          </a:ln>
        </p:spPr>
        <p:txBody>
          <a:bodyPr spcFirstLastPara="1" wrap="square" lIns="121900" tIns="60933" rIns="121900" bIns="60933" anchor="t" anchorCtr="0">
            <a:noAutofit/>
          </a:bodyPr>
          <a:lstStyle/>
          <a:p>
            <a:endParaRPr sz="1867">
              <a:solidFill>
                <a:srgbClr val="000000"/>
              </a:solidFill>
              <a:latin typeface="Arial" panose="020B0604020202020204"/>
              <a:ea typeface="Arial" panose="020B0604020202020204"/>
              <a:cs typeface="Arial" panose="020B0604020202020204"/>
              <a:sym typeface="Arial" panose="020B0604020202020204"/>
            </a:endParaRPr>
          </a:p>
          <a:p>
            <a:r>
              <a:rPr lang="en-US" sz="1400">
                <a:solidFill>
                  <a:srgbClr val="000000"/>
                </a:solidFill>
                <a:latin typeface="Arial" panose="020B0604020202020204"/>
                <a:ea typeface="Arial" panose="020B0604020202020204"/>
                <a:cs typeface="Arial" panose="020B0604020202020204"/>
                <a:sym typeface="Arial" panose="020B0604020202020204"/>
              </a:rPr>
              <a:t>name: B</a:t>
            </a:r>
            <a:endParaRPr sz="1867">
              <a:solidFill>
                <a:srgbClr val="000000"/>
              </a:solidFill>
              <a:latin typeface="Arial" panose="020B0604020202020204"/>
              <a:ea typeface="Arial" panose="020B0604020202020204"/>
              <a:cs typeface="Arial" panose="020B0604020202020204"/>
              <a:sym typeface="Arial" panose="020B0604020202020204"/>
            </a:endParaRPr>
          </a:p>
          <a:p>
            <a:r>
              <a:rPr lang="en-US" sz="1200">
                <a:solidFill>
                  <a:srgbClr val="000000"/>
                </a:solidFill>
                <a:latin typeface="Arial" panose="020B0604020202020204"/>
                <a:ea typeface="Arial" panose="020B0604020202020204"/>
                <a:cs typeface="Arial" panose="020B0604020202020204"/>
                <a:sym typeface="Arial" panose="020B0604020202020204"/>
              </a:rPr>
              <a:t>addr: 192.168.1.3:8081</a:t>
            </a:r>
            <a:endParaRPr sz="1400">
              <a:solidFill>
                <a:srgbClr val="000000"/>
              </a:solidFill>
              <a:latin typeface="Arial" panose="020B0604020202020204"/>
              <a:ea typeface="Arial" panose="020B0604020202020204"/>
              <a:cs typeface="Arial" panose="020B0604020202020204"/>
              <a:sym typeface="Arial" panose="020B0604020202020204"/>
            </a:endParaRPr>
          </a:p>
        </p:txBody>
      </p:sp>
      <p:sp>
        <p:nvSpPr>
          <p:cNvPr id="29" name="Google Shape;481;p37">
            <a:extLst>
              <a:ext uri="{FF2B5EF4-FFF2-40B4-BE49-F238E27FC236}">
                <a16:creationId xmlns:a16="http://schemas.microsoft.com/office/drawing/2014/main" id="{D00226CB-15A2-9E4A-B41F-D703FFC3AC11}"/>
              </a:ext>
            </a:extLst>
          </p:cNvPr>
          <p:cNvSpPr txBox="1"/>
          <p:nvPr/>
        </p:nvSpPr>
        <p:spPr>
          <a:xfrm>
            <a:off x="4057985" y="5253740"/>
            <a:ext cx="1937029" cy="954108"/>
          </a:xfrm>
          <a:prstGeom prst="rect">
            <a:avLst/>
          </a:prstGeom>
          <a:noFill/>
          <a:ln>
            <a:noFill/>
          </a:ln>
        </p:spPr>
        <p:txBody>
          <a:bodyPr spcFirstLastPara="1" wrap="square" lIns="121900" tIns="60933" rIns="121900" bIns="60933" anchor="t" anchorCtr="0">
            <a:noAutofit/>
          </a:bodyPr>
          <a:lstStyle/>
          <a:p>
            <a:r>
              <a:rPr lang="en-US" sz="1400">
                <a:solidFill>
                  <a:srgbClr val="000000"/>
                </a:solidFill>
                <a:latin typeface="Arial" panose="020B0604020202020204"/>
                <a:ea typeface="Arial" panose="020B0604020202020204"/>
                <a:cs typeface="Arial" panose="020B0604020202020204"/>
                <a:sym typeface="Arial" panose="020B0604020202020204"/>
              </a:rPr>
              <a:t>name: B</a:t>
            </a:r>
          </a:p>
          <a:p>
            <a:r>
              <a:rPr lang="en-US" sz="1400">
                <a:solidFill>
                  <a:srgbClr val="000000"/>
                </a:solidFill>
                <a:latin typeface="Arial" panose="020B0604020202020204"/>
                <a:ea typeface="Arial" panose="020B0604020202020204"/>
                <a:cs typeface="Arial" panose="020B0604020202020204"/>
                <a:sym typeface="Arial" panose="020B0604020202020204"/>
              </a:rPr>
              <a:t>addr: </a:t>
            </a:r>
            <a:r>
              <a:rPr lang="en-US" sz="1200">
                <a:solidFill>
                  <a:srgbClr val="000000"/>
                </a:solidFill>
                <a:latin typeface="Arial" panose="020B0604020202020204"/>
                <a:ea typeface="Arial" panose="020B0604020202020204"/>
                <a:cs typeface="Arial" panose="020B0604020202020204"/>
                <a:sym typeface="Arial" panose="020B0604020202020204"/>
              </a:rPr>
              <a:t>192.168.1.3:8081</a:t>
            </a:r>
          </a:p>
          <a:p>
            <a:r>
              <a:rPr lang="en-US" sz="1400">
                <a:solidFill>
                  <a:srgbClr val="000000"/>
                </a:solidFill>
                <a:latin typeface="Arial" panose="020B0604020202020204"/>
                <a:ea typeface="Arial" panose="020B0604020202020204"/>
                <a:cs typeface="Arial" panose="020B0604020202020204"/>
                <a:sym typeface="Arial" panose="020B0604020202020204"/>
              </a:rPr>
              <a:t>name: C</a:t>
            </a:r>
            <a:endParaRPr sz="1867">
              <a:solidFill>
                <a:srgbClr val="000000"/>
              </a:solidFill>
              <a:latin typeface="Arial" panose="020B0604020202020204"/>
              <a:ea typeface="Arial" panose="020B0604020202020204"/>
              <a:cs typeface="Arial" panose="020B0604020202020204"/>
              <a:sym typeface="Arial" panose="020B0604020202020204"/>
            </a:endParaRPr>
          </a:p>
          <a:p>
            <a:r>
              <a:rPr lang="en-US" sz="1200">
                <a:solidFill>
                  <a:srgbClr val="000000"/>
                </a:solidFill>
                <a:latin typeface="Arial" panose="020B0604020202020204"/>
                <a:ea typeface="Arial" panose="020B0604020202020204"/>
                <a:cs typeface="Arial" panose="020B0604020202020204"/>
                <a:sym typeface="Arial" panose="020B0604020202020204"/>
              </a:rPr>
              <a:t>addr: 192.168.1.4:8082</a:t>
            </a:r>
            <a:endParaRPr sz="1400">
              <a:solidFill>
                <a:srgbClr val="000000"/>
              </a:solidFill>
              <a:latin typeface="Arial" panose="020B0604020202020204"/>
              <a:ea typeface="Arial" panose="020B0604020202020204"/>
              <a:cs typeface="Arial" panose="020B0604020202020204"/>
              <a:sym typeface="Arial" panose="020B0604020202020204"/>
            </a:endParaRPr>
          </a:p>
        </p:txBody>
      </p:sp>
      <p:sp>
        <p:nvSpPr>
          <p:cNvPr id="30" name="Google Shape;482;p37">
            <a:extLst>
              <a:ext uri="{FF2B5EF4-FFF2-40B4-BE49-F238E27FC236}">
                <a16:creationId xmlns:a16="http://schemas.microsoft.com/office/drawing/2014/main" id="{3A5D5FC5-C833-554B-BA2E-74BAA63301A4}"/>
              </a:ext>
            </a:extLst>
          </p:cNvPr>
          <p:cNvSpPr txBox="1"/>
          <p:nvPr/>
        </p:nvSpPr>
        <p:spPr>
          <a:xfrm>
            <a:off x="7068214" y="5400433"/>
            <a:ext cx="1937029" cy="954108"/>
          </a:xfrm>
          <a:prstGeom prst="rect">
            <a:avLst/>
          </a:prstGeom>
          <a:noFill/>
          <a:ln>
            <a:noFill/>
          </a:ln>
        </p:spPr>
        <p:txBody>
          <a:bodyPr spcFirstLastPara="1" wrap="square" lIns="121900" tIns="60933" rIns="121900" bIns="60933" anchor="t" anchorCtr="0">
            <a:noAutofit/>
          </a:bodyPr>
          <a:lstStyle/>
          <a:p>
            <a:r>
              <a:rPr lang="en-US" sz="1400">
                <a:solidFill>
                  <a:srgbClr val="000000"/>
                </a:solidFill>
                <a:latin typeface="Arial" panose="020B0604020202020204"/>
                <a:ea typeface="Arial" panose="020B0604020202020204"/>
                <a:cs typeface="Arial" panose="020B0604020202020204"/>
                <a:sym typeface="Arial" panose="020B0604020202020204"/>
              </a:rPr>
              <a:t>name: A</a:t>
            </a:r>
          </a:p>
          <a:p>
            <a:r>
              <a:rPr lang="en-US" sz="1400">
                <a:solidFill>
                  <a:srgbClr val="000000"/>
                </a:solidFill>
                <a:latin typeface="Arial" panose="020B0604020202020204"/>
                <a:ea typeface="Arial" panose="020B0604020202020204"/>
                <a:cs typeface="Arial" panose="020B0604020202020204"/>
                <a:sym typeface="Arial" panose="020B0604020202020204"/>
              </a:rPr>
              <a:t>addr: </a:t>
            </a:r>
            <a:r>
              <a:rPr lang="en-US" sz="1200">
                <a:solidFill>
                  <a:srgbClr val="000000"/>
                </a:solidFill>
                <a:latin typeface="Arial" panose="020B0604020202020204"/>
                <a:ea typeface="Arial" panose="020B0604020202020204"/>
                <a:cs typeface="Arial" panose="020B0604020202020204"/>
                <a:sym typeface="Arial" panose="020B0604020202020204"/>
              </a:rPr>
              <a:t>192.168.1.2:8080</a:t>
            </a:r>
          </a:p>
          <a:p>
            <a:r>
              <a:rPr lang="en-US" sz="1400">
                <a:solidFill>
                  <a:srgbClr val="000000"/>
                </a:solidFill>
                <a:latin typeface="Arial" panose="020B0604020202020204"/>
                <a:ea typeface="Arial" panose="020B0604020202020204"/>
                <a:cs typeface="Arial" panose="020B0604020202020204"/>
                <a:sym typeface="Arial" panose="020B0604020202020204"/>
              </a:rPr>
              <a:t>name: B</a:t>
            </a:r>
            <a:endParaRPr sz="1867">
              <a:solidFill>
                <a:srgbClr val="000000"/>
              </a:solidFill>
              <a:latin typeface="Arial" panose="020B0604020202020204"/>
              <a:ea typeface="Arial" panose="020B0604020202020204"/>
              <a:cs typeface="Arial" panose="020B0604020202020204"/>
              <a:sym typeface="Arial" panose="020B0604020202020204"/>
            </a:endParaRPr>
          </a:p>
          <a:p>
            <a:r>
              <a:rPr lang="en-US" sz="1200">
                <a:solidFill>
                  <a:srgbClr val="000000"/>
                </a:solidFill>
                <a:latin typeface="Arial" panose="020B0604020202020204"/>
                <a:ea typeface="Arial" panose="020B0604020202020204"/>
                <a:cs typeface="Arial" panose="020B0604020202020204"/>
                <a:sym typeface="Arial" panose="020B0604020202020204"/>
              </a:rPr>
              <a:t>addr: 192.168.1.3:8081</a:t>
            </a:r>
            <a:endParaRPr sz="1400">
              <a:solidFill>
                <a:srgbClr val="000000"/>
              </a:solidFill>
              <a:latin typeface="Arial" panose="020B0604020202020204"/>
              <a:ea typeface="Arial" panose="020B0604020202020204"/>
              <a:cs typeface="Arial" panose="020B0604020202020204"/>
              <a:sym typeface="Arial" panose="020B0604020202020204"/>
            </a:endParaRPr>
          </a:p>
        </p:txBody>
      </p:sp>
    </p:spTree>
    <p:extLst>
      <p:ext uri="{BB962C8B-B14F-4D97-AF65-F5344CB8AC3E}">
        <p14:creationId xmlns:p14="http://schemas.microsoft.com/office/powerpoint/2010/main" val="44138524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Google Shape;355;p32">
            <a:extLst>
              <a:ext uri="{FF2B5EF4-FFF2-40B4-BE49-F238E27FC236}">
                <a16:creationId xmlns:a16="http://schemas.microsoft.com/office/drawing/2014/main" id="{AE52E98E-DE97-A54A-80FD-2264430552FC}"/>
              </a:ext>
            </a:extLst>
          </p:cNvPr>
          <p:cNvSpPr txBox="1"/>
          <p:nvPr/>
        </p:nvSpPr>
        <p:spPr>
          <a:xfrm>
            <a:off x="138929" y="1604260"/>
            <a:ext cx="4007887" cy="400109"/>
          </a:xfrm>
          <a:prstGeom prst="rect">
            <a:avLst/>
          </a:prstGeom>
          <a:noFill/>
          <a:ln>
            <a:noFill/>
          </a:ln>
        </p:spPr>
        <p:txBody>
          <a:bodyPr spcFirstLastPara="1" wrap="square" lIns="121900" tIns="60933" rIns="121900" bIns="60933" anchor="t" anchorCtr="0">
            <a:noAutofit/>
          </a:bodyPr>
          <a:lstStyle/>
          <a:p>
            <a:r>
              <a:rPr lang="en-US" b="1" dirty="0">
                <a:solidFill>
                  <a:srgbClr val="000000"/>
                </a:solidFill>
                <a:latin typeface="Arial" panose="020B0604020202020204"/>
                <a:ea typeface="Arial" panose="020B0604020202020204"/>
                <a:cs typeface="Arial" panose="020B0604020202020204"/>
                <a:sym typeface="Arial" panose="020B0604020202020204"/>
              </a:rPr>
              <a:t>Re</a:t>
            </a:r>
            <a:r>
              <a:rPr lang="en-US" altLang="zh-CN" b="1" dirty="0">
                <a:solidFill>
                  <a:srgbClr val="000000"/>
                </a:solidFill>
                <a:latin typeface="Arial" panose="020B0604020202020204"/>
                <a:ea typeface="Arial" panose="020B0604020202020204"/>
                <a:cs typeface="Arial" panose="020B0604020202020204"/>
                <a:sym typeface="Arial" panose="020B0604020202020204"/>
              </a:rPr>
              <a:t>gistry</a:t>
            </a:r>
            <a:r>
              <a:rPr lang="zh-CN" altLang="en-US" b="1" dirty="0">
                <a:solidFill>
                  <a:srgbClr val="000000"/>
                </a:solidFill>
                <a:latin typeface="Arial" panose="020B0604020202020204"/>
                <a:ea typeface="Arial" panose="020B0604020202020204"/>
                <a:cs typeface="Arial" panose="020B0604020202020204"/>
                <a:sym typeface="Arial" panose="020B0604020202020204"/>
              </a:rPr>
              <a:t> 网络广播注册</a:t>
            </a:r>
            <a:endParaRPr dirty="0">
              <a:solidFill>
                <a:srgbClr val="000000"/>
              </a:solidFill>
              <a:latin typeface="Arial" panose="020B0604020202020204"/>
              <a:ea typeface="Arial" panose="020B0604020202020204"/>
              <a:cs typeface="Arial" panose="020B0604020202020204"/>
              <a:sym typeface="Arial" panose="020B0604020202020204"/>
            </a:endParaRPr>
          </a:p>
        </p:txBody>
      </p:sp>
      <p:sp>
        <p:nvSpPr>
          <p:cNvPr id="53" name="标题 1">
            <a:extLst>
              <a:ext uri="{FF2B5EF4-FFF2-40B4-BE49-F238E27FC236}">
                <a16:creationId xmlns:a16="http://schemas.microsoft.com/office/drawing/2014/main" id="{E0EA4593-38D4-1E44-83A2-40B7B19D9C0B}"/>
              </a:ext>
            </a:extLst>
          </p:cNvPr>
          <p:cNvSpPr>
            <a:spLocks noGrp="1"/>
          </p:cNvSpPr>
          <p:nvPr>
            <p:ph type="title"/>
          </p:nvPr>
        </p:nvSpPr>
        <p:spPr>
          <a:xfrm>
            <a:off x="373952" y="17377"/>
            <a:ext cx="6214055" cy="1208868"/>
          </a:xfrm>
        </p:spPr>
        <p:txBody>
          <a:bodyPr/>
          <a:lstStyle/>
          <a:p>
            <a:r>
              <a:rPr kumimoji="1" lang="en-US" altLang="zh-CN" dirty="0"/>
              <a:t>Go-Micro</a:t>
            </a:r>
            <a:endParaRPr kumimoji="1" lang="zh-CN" altLang="en-US" dirty="0"/>
          </a:p>
        </p:txBody>
      </p:sp>
      <p:sp>
        <p:nvSpPr>
          <p:cNvPr id="54" name="文本框 53">
            <a:extLst>
              <a:ext uri="{FF2B5EF4-FFF2-40B4-BE49-F238E27FC236}">
                <a16:creationId xmlns:a16="http://schemas.microsoft.com/office/drawing/2014/main" id="{884E8255-FA5E-144C-BDC3-343CE11CC167}"/>
              </a:ext>
            </a:extLst>
          </p:cNvPr>
          <p:cNvSpPr txBox="1"/>
          <p:nvPr/>
        </p:nvSpPr>
        <p:spPr>
          <a:xfrm>
            <a:off x="9860785" y="874468"/>
            <a:ext cx="2428870" cy="369332"/>
          </a:xfrm>
          <a:prstGeom prst="rect">
            <a:avLst/>
          </a:prstGeom>
          <a:noFill/>
        </p:spPr>
        <p:txBody>
          <a:bodyPr wrap="none" rtlCol="0">
            <a:spAutoFit/>
          </a:bodyPr>
          <a:lstStyle/>
          <a:p>
            <a:pPr marL="685800" lvl="1"/>
            <a:r>
              <a:rPr kumimoji="1" lang="en-US" altLang="zh-CN" b="1" dirty="0">
                <a:solidFill>
                  <a:schemeClr val="bg1"/>
                </a:solidFill>
              </a:rPr>
              <a:t>Go-Micro</a:t>
            </a:r>
            <a:r>
              <a:rPr kumimoji="1" lang="zh-CN" altLang="en-US" b="1" dirty="0">
                <a:solidFill>
                  <a:schemeClr val="bg1"/>
                </a:solidFill>
              </a:rPr>
              <a:t>设计</a:t>
            </a:r>
            <a:endParaRPr kumimoji="1" lang="zh-CN" altLang="en-US" dirty="0">
              <a:solidFill>
                <a:schemeClr val="bg1"/>
              </a:solidFill>
            </a:endParaRPr>
          </a:p>
        </p:txBody>
      </p:sp>
      <p:sp>
        <p:nvSpPr>
          <p:cNvPr id="6" name="Google Shape;490;p38">
            <a:extLst>
              <a:ext uri="{FF2B5EF4-FFF2-40B4-BE49-F238E27FC236}">
                <a16:creationId xmlns:a16="http://schemas.microsoft.com/office/drawing/2014/main" id="{FAEB9390-B7A4-CA49-8767-A17AFCBF8F8B}"/>
              </a:ext>
            </a:extLst>
          </p:cNvPr>
          <p:cNvSpPr/>
          <p:nvPr/>
        </p:nvSpPr>
        <p:spPr>
          <a:xfrm>
            <a:off x="138929" y="6326323"/>
            <a:ext cx="3700975" cy="410369"/>
          </a:xfrm>
          <a:prstGeom prst="rect">
            <a:avLst/>
          </a:prstGeom>
          <a:noFill/>
          <a:ln>
            <a:noFill/>
          </a:ln>
        </p:spPr>
        <p:txBody>
          <a:bodyPr spcFirstLastPara="1" wrap="square" lIns="121900" tIns="60933" rIns="121900" bIns="60933" anchor="t" anchorCtr="0">
            <a:noAutofit/>
          </a:bodyPr>
          <a:lstStyle/>
          <a:p>
            <a:r>
              <a:rPr lang="en-US" sz="1867" b="1" dirty="0" err="1">
                <a:solidFill>
                  <a:srgbClr val="424242"/>
                </a:solidFill>
                <a:latin typeface="Arial" panose="020B0604020202020204"/>
                <a:ea typeface="Arial" panose="020B0604020202020204"/>
                <a:cs typeface="Arial" panose="020B0604020202020204"/>
                <a:sym typeface="Arial" panose="020B0604020202020204"/>
              </a:rPr>
              <a:t>mDNS</a:t>
            </a:r>
            <a:r>
              <a:rPr lang="zh-CN" altLang="en-US" sz="1867" b="1" dirty="0">
                <a:solidFill>
                  <a:srgbClr val="424242"/>
                </a:solidFill>
                <a:latin typeface="Arial" panose="020B0604020202020204"/>
                <a:ea typeface="Arial" panose="020B0604020202020204"/>
                <a:cs typeface="Arial" panose="020B0604020202020204"/>
                <a:sym typeface="Arial" panose="020B0604020202020204"/>
              </a:rPr>
              <a:t>（</a:t>
            </a:r>
            <a:r>
              <a:rPr lang="en-US" sz="1867" b="1" dirty="0" err="1">
                <a:solidFill>
                  <a:srgbClr val="424242"/>
                </a:solidFill>
                <a:latin typeface="Arial" panose="020B0604020202020204"/>
                <a:ea typeface="Arial" panose="020B0604020202020204"/>
                <a:cs typeface="Arial" panose="020B0604020202020204"/>
                <a:sym typeface="Arial" panose="020B0604020202020204"/>
              </a:rPr>
              <a:t>多路广播域名解析</a:t>
            </a:r>
            <a:r>
              <a:rPr lang="zh-CN" altLang="en-US" sz="1867" b="1" dirty="0">
                <a:solidFill>
                  <a:srgbClr val="424242"/>
                </a:solidFill>
                <a:latin typeface="Arial" panose="020B0604020202020204"/>
                <a:ea typeface="Arial" panose="020B0604020202020204"/>
                <a:cs typeface="Arial" panose="020B0604020202020204"/>
                <a:sym typeface="Arial" panose="020B0604020202020204"/>
              </a:rPr>
              <a:t>）</a:t>
            </a:r>
            <a:endParaRPr sz="1867" dirty="0">
              <a:solidFill>
                <a:srgbClr val="000000"/>
              </a:solidFill>
              <a:latin typeface="Arial" panose="020B0604020202020204"/>
              <a:ea typeface="Arial" panose="020B0604020202020204"/>
              <a:cs typeface="Arial" panose="020B0604020202020204"/>
              <a:sym typeface="Arial" panose="020B0604020202020204"/>
            </a:endParaRPr>
          </a:p>
        </p:txBody>
      </p:sp>
      <p:pic>
        <p:nvPicPr>
          <p:cNvPr id="7" name="Google Shape;491;p38">
            <a:extLst>
              <a:ext uri="{FF2B5EF4-FFF2-40B4-BE49-F238E27FC236}">
                <a16:creationId xmlns:a16="http://schemas.microsoft.com/office/drawing/2014/main" id="{C7DD5F04-6571-8C40-A8FB-A7A898FB38C8}"/>
              </a:ext>
            </a:extLst>
          </p:cNvPr>
          <p:cNvPicPr preferRelativeResize="0"/>
          <p:nvPr/>
        </p:nvPicPr>
        <p:blipFill rotWithShape="1">
          <a:blip r:embed="rId2"/>
          <a:srcRect/>
          <a:stretch>
            <a:fillRect/>
          </a:stretch>
        </p:blipFill>
        <p:spPr>
          <a:xfrm>
            <a:off x="3359802" y="4032012"/>
            <a:ext cx="1016000" cy="812800"/>
          </a:xfrm>
          <a:prstGeom prst="rect">
            <a:avLst/>
          </a:prstGeom>
          <a:noFill/>
          <a:ln>
            <a:noFill/>
          </a:ln>
        </p:spPr>
      </p:pic>
      <p:sp>
        <p:nvSpPr>
          <p:cNvPr id="8" name="Google Shape;492;p38">
            <a:extLst>
              <a:ext uri="{FF2B5EF4-FFF2-40B4-BE49-F238E27FC236}">
                <a16:creationId xmlns:a16="http://schemas.microsoft.com/office/drawing/2014/main" id="{84A27A28-1F3F-F44B-ABF0-A2C9BE3E16CE}"/>
              </a:ext>
            </a:extLst>
          </p:cNvPr>
          <p:cNvSpPr txBox="1"/>
          <p:nvPr/>
        </p:nvSpPr>
        <p:spPr>
          <a:xfrm>
            <a:off x="3998828" y="3867857"/>
            <a:ext cx="2032000" cy="328400"/>
          </a:xfrm>
          <a:prstGeom prst="rect">
            <a:avLst/>
          </a:prstGeom>
          <a:noFill/>
          <a:ln>
            <a:noFill/>
          </a:ln>
        </p:spPr>
        <p:txBody>
          <a:bodyPr spcFirstLastPara="1" wrap="square" lIns="121900" tIns="60933" rIns="121900" bIns="60933" anchor="t" anchorCtr="0">
            <a:noAutofit/>
          </a:bodyPr>
          <a:lstStyle/>
          <a:p>
            <a:r>
              <a:rPr lang="en-US" sz="1333" i="1">
                <a:solidFill>
                  <a:srgbClr val="000000"/>
                </a:solidFill>
                <a:latin typeface="Arial" panose="020B0604020202020204"/>
                <a:ea typeface="Arial" panose="020B0604020202020204"/>
                <a:cs typeface="Arial" panose="020B0604020202020204"/>
                <a:sym typeface="Arial" panose="020B0604020202020204"/>
              </a:rPr>
              <a:t>1. Who is service A</a:t>
            </a:r>
          </a:p>
        </p:txBody>
      </p:sp>
      <p:pic>
        <p:nvPicPr>
          <p:cNvPr id="9" name="Google Shape;493;p38">
            <a:extLst>
              <a:ext uri="{FF2B5EF4-FFF2-40B4-BE49-F238E27FC236}">
                <a16:creationId xmlns:a16="http://schemas.microsoft.com/office/drawing/2014/main" id="{945021B4-B3BA-4D42-AA2F-B7AC65D6EE84}"/>
              </a:ext>
            </a:extLst>
          </p:cNvPr>
          <p:cNvPicPr preferRelativeResize="0"/>
          <p:nvPr/>
        </p:nvPicPr>
        <p:blipFill rotWithShape="1">
          <a:blip r:embed="rId3"/>
          <a:srcRect/>
          <a:stretch>
            <a:fillRect/>
          </a:stretch>
        </p:blipFill>
        <p:spPr>
          <a:xfrm flipH="1">
            <a:off x="7496299" y="2540140"/>
            <a:ext cx="1017520" cy="1075267"/>
          </a:xfrm>
          <a:prstGeom prst="rect">
            <a:avLst/>
          </a:prstGeom>
          <a:noFill/>
          <a:ln>
            <a:noFill/>
          </a:ln>
        </p:spPr>
      </p:pic>
      <p:pic>
        <p:nvPicPr>
          <p:cNvPr id="10" name="Google Shape;494;p38">
            <a:extLst>
              <a:ext uri="{FF2B5EF4-FFF2-40B4-BE49-F238E27FC236}">
                <a16:creationId xmlns:a16="http://schemas.microsoft.com/office/drawing/2014/main" id="{98D3ADFA-2650-3741-9014-340831AE0808}"/>
              </a:ext>
            </a:extLst>
          </p:cNvPr>
          <p:cNvPicPr preferRelativeResize="0"/>
          <p:nvPr/>
        </p:nvPicPr>
        <p:blipFill rotWithShape="1">
          <a:blip r:embed="rId3"/>
          <a:srcRect/>
          <a:stretch>
            <a:fillRect/>
          </a:stretch>
        </p:blipFill>
        <p:spPr>
          <a:xfrm>
            <a:off x="8846202" y="3566393"/>
            <a:ext cx="1110715" cy="1075267"/>
          </a:xfrm>
          <a:prstGeom prst="rect">
            <a:avLst/>
          </a:prstGeom>
          <a:noFill/>
          <a:ln>
            <a:noFill/>
          </a:ln>
        </p:spPr>
      </p:pic>
      <p:pic>
        <p:nvPicPr>
          <p:cNvPr id="11" name="Google Shape;495;p38">
            <a:extLst>
              <a:ext uri="{FF2B5EF4-FFF2-40B4-BE49-F238E27FC236}">
                <a16:creationId xmlns:a16="http://schemas.microsoft.com/office/drawing/2014/main" id="{9BE42A59-95D4-D745-83F9-3D197F8419CC}"/>
              </a:ext>
            </a:extLst>
          </p:cNvPr>
          <p:cNvPicPr preferRelativeResize="0"/>
          <p:nvPr/>
        </p:nvPicPr>
        <p:blipFill rotWithShape="1">
          <a:blip r:embed="rId3"/>
          <a:srcRect/>
          <a:stretch>
            <a:fillRect/>
          </a:stretch>
        </p:blipFill>
        <p:spPr>
          <a:xfrm>
            <a:off x="6814202" y="5352812"/>
            <a:ext cx="1110715" cy="1075267"/>
          </a:xfrm>
          <a:prstGeom prst="rect">
            <a:avLst/>
          </a:prstGeom>
          <a:noFill/>
          <a:ln>
            <a:noFill/>
          </a:ln>
        </p:spPr>
      </p:pic>
      <p:sp>
        <p:nvSpPr>
          <p:cNvPr id="12" name="Google Shape;496;p38">
            <a:extLst>
              <a:ext uri="{FF2B5EF4-FFF2-40B4-BE49-F238E27FC236}">
                <a16:creationId xmlns:a16="http://schemas.microsoft.com/office/drawing/2014/main" id="{A742A592-A40D-8A4F-AB6A-D6F8C25B8457}"/>
              </a:ext>
            </a:extLst>
          </p:cNvPr>
          <p:cNvSpPr txBox="1"/>
          <p:nvPr/>
        </p:nvSpPr>
        <p:spPr>
          <a:xfrm>
            <a:off x="7681294" y="2983200"/>
            <a:ext cx="423621" cy="492443"/>
          </a:xfrm>
          <a:prstGeom prst="rect">
            <a:avLst/>
          </a:prstGeom>
          <a:noFill/>
          <a:ln>
            <a:noFill/>
          </a:ln>
        </p:spPr>
        <p:txBody>
          <a:bodyPr spcFirstLastPara="1" wrap="square" lIns="121900" tIns="60933" rIns="121900" bIns="60933" anchor="t" anchorCtr="0">
            <a:noAutofit/>
          </a:bodyPr>
          <a:lstStyle/>
          <a:p>
            <a:r>
              <a:rPr lang="en-US" sz="1867">
                <a:solidFill>
                  <a:srgbClr val="000000"/>
                </a:solidFill>
                <a:latin typeface="Arial" panose="020B0604020202020204"/>
                <a:ea typeface="Arial" panose="020B0604020202020204"/>
                <a:cs typeface="Arial" panose="020B0604020202020204"/>
                <a:sym typeface="Arial" panose="020B0604020202020204"/>
              </a:rPr>
              <a:t>A</a:t>
            </a:r>
          </a:p>
        </p:txBody>
      </p:sp>
      <p:sp>
        <p:nvSpPr>
          <p:cNvPr id="13" name="Google Shape;497;p38">
            <a:extLst>
              <a:ext uri="{FF2B5EF4-FFF2-40B4-BE49-F238E27FC236}">
                <a16:creationId xmlns:a16="http://schemas.microsoft.com/office/drawing/2014/main" id="{CC8D10A5-3C08-554D-A734-201EAD95B0DA}"/>
              </a:ext>
            </a:extLst>
          </p:cNvPr>
          <p:cNvSpPr txBox="1"/>
          <p:nvPr/>
        </p:nvSpPr>
        <p:spPr>
          <a:xfrm>
            <a:off x="9287406" y="3993006"/>
            <a:ext cx="412933" cy="492443"/>
          </a:xfrm>
          <a:prstGeom prst="rect">
            <a:avLst/>
          </a:prstGeom>
          <a:noFill/>
          <a:ln>
            <a:noFill/>
          </a:ln>
        </p:spPr>
        <p:txBody>
          <a:bodyPr spcFirstLastPara="1" wrap="square" lIns="121900" tIns="60933" rIns="121900" bIns="60933" anchor="t" anchorCtr="0">
            <a:noAutofit/>
          </a:bodyPr>
          <a:lstStyle/>
          <a:p>
            <a:r>
              <a:rPr lang="en-US" sz="1867">
                <a:solidFill>
                  <a:srgbClr val="000000"/>
                </a:solidFill>
                <a:latin typeface="Arial" panose="020B0604020202020204"/>
                <a:ea typeface="Arial" panose="020B0604020202020204"/>
                <a:cs typeface="Arial" panose="020B0604020202020204"/>
                <a:sym typeface="Arial" panose="020B0604020202020204"/>
              </a:rPr>
              <a:t>B</a:t>
            </a:r>
          </a:p>
        </p:txBody>
      </p:sp>
      <p:sp>
        <p:nvSpPr>
          <p:cNvPr id="14" name="Google Shape;498;p38">
            <a:extLst>
              <a:ext uri="{FF2B5EF4-FFF2-40B4-BE49-F238E27FC236}">
                <a16:creationId xmlns:a16="http://schemas.microsoft.com/office/drawing/2014/main" id="{C1E63981-A351-6347-9551-60E500AAB086}"/>
              </a:ext>
            </a:extLst>
          </p:cNvPr>
          <p:cNvSpPr txBox="1"/>
          <p:nvPr/>
        </p:nvSpPr>
        <p:spPr>
          <a:xfrm>
            <a:off x="7252161" y="5799185"/>
            <a:ext cx="412933" cy="492443"/>
          </a:xfrm>
          <a:prstGeom prst="rect">
            <a:avLst/>
          </a:prstGeom>
          <a:noFill/>
          <a:ln>
            <a:noFill/>
          </a:ln>
        </p:spPr>
        <p:txBody>
          <a:bodyPr spcFirstLastPara="1" wrap="square" lIns="121900" tIns="60933" rIns="121900" bIns="60933" anchor="t" anchorCtr="0">
            <a:noAutofit/>
          </a:bodyPr>
          <a:lstStyle/>
          <a:p>
            <a:r>
              <a:rPr lang="en-US" sz="1867">
                <a:solidFill>
                  <a:srgbClr val="000000"/>
                </a:solidFill>
                <a:latin typeface="Arial" panose="020B0604020202020204"/>
                <a:ea typeface="Arial" panose="020B0604020202020204"/>
                <a:cs typeface="Arial" panose="020B0604020202020204"/>
                <a:sym typeface="Arial" panose="020B0604020202020204"/>
              </a:rPr>
              <a:t>C</a:t>
            </a:r>
          </a:p>
        </p:txBody>
      </p:sp>
      <p:sp>
        <p:nvSpPr>
          <p:cNvPr id="15" name="Google Shape;499;p38">
            <a:extLst>
              <a:ext uri="{FF2B5EF4-FFF2-40B4-BE49-F238E27FC236}">
                <a16:creationId xmlns:a16="http://schemas.microsoft.com/office/drawing/2014/main" id="{4EF14ACC-8D67-9D47-953C-7C6C1F5CF901}"/>
              </a:ext>
            </a:extLst>
          </p:cNvPr>
          <p:cNvSpPr txBox="1"/>
          <p:nvPr/>
        </p:nvSpPr>
        <p:spPr>
          <a:xfrm>
            <a:off x="3454868" y="4272328"/>
            <a:ext cx="421483" cy="369332"/>
          </a:xfrm>
          <a:prstGeom prst="rect">
            <a:avLst/>
          </a:prstGeom>
          <a:noFill/>
          <a:ln>
            <a:noFill/>
          </a:ln>
        </p:spPr>
        <p:txBody>
          <a:bodyPr spcFirstLastPara="1" wrap="square" lIns="121900" tIns="60933" rIns="121900" bIns="60933" anchor="t" anchorCtr="0">
            <a:noAutofit/>
          </a:bodyPr>
          <a:lstStyle/>
          <a:p>
            <a:r>
              <a:rPr lang="en-US" sz="1600">
                <a:solidFill>
                  <a:srgbClr val="000000"/>
                </a:solidFill>
                <a:latin typeface="Arial" panose="020B0604020202020204"/>
                <a:ea typeface="Arial" panose="020B0604020202020204"/>
                <a:cs typeface="Arial" panose="020B0604020202020204"/>
                <a:sym typeface="Arial" panose="020B0604020202020204"/>
              </a:rPr>
              <a:t>M</a:t>
            </a:r>
            <a:endParaRPr sz="1600">
              <a:solidFill>
                <a:srgbClr val="000000"/>
              </a:solidFill>
              <a:latin typeface="Arial" panose="020B0604020202020204"/>
              <a:ea typeface="Arial" panose="020B0604020202020204"/>
              <a:cs typeface="Arial" panose="020B0604020202020204"/>
              <a:sym typeface="Arial" panose="020B0604020202020204"/>
            </a:endParaRPr>
          </a:p>
        </p:txBody>
      </p:sp>
      <p:cxnSp>
        <p:nvCxnSpPr>
          <p:cNvPr id="16" name="Google Shape;500;p38">
            <a:extLst>
              <a:ext uri="{FF2B5EF4-FFF2-40B4-BE49-F238E27FC236}">
                <a16:creationId xmlns:a16="http://schemas.microsoft.com/office/drawing/2014/main" id="{1DC03BDC-8C17-6B4F-8B8A-76A6B334F0CC}"/>
              </a:ext>
            </a:extLst>
          </p:cNvPr>
          <p:cNvCxnSpPr>
            <a:stCxn id="7" idx="3"/>
            <a:endCxn id="23" idx="1"/>
          </p:cNvCxnSpPr>
          <p:nvPr/>
        </p:nvCxnSpPr>
        <p:spPr>
          <a:xfrm>
            <a:off x="4375802" y="4438412"/>
            <a:ext cx="1277200" cy="198400"/>
          </a:xfrm>
          <a:prstGeom prst="curvedConnector3">
            <a:avLst>
              <a:gd name="adj1" fmla="val 50000"/>
            </a:avLst>
          </a:prstGeom>
          <a:noFill/>
          <a:ln w="38100" cap="flat" cmpd="sng">
            <a:solidFill>
              <a:srgbClr val="7030A0"/>
            </a:solidFill>
            <a:prstDash val="solid"/>
            <a:round/>
            <a:headEnd type="none" w="sm" len="sm"/>
            <a:tailEnd type="triangle" w="med" len="med"/>
          </a:ln>
        </p:spPr>
      </p:cxnSp>
      <p:cxnSp>
        <p:nvCxnSpPr>
          <p:cNvPr id="17" name="Google Shape;502;p38">
            <a:extLst>
              <a:ext uri="{FF2B5EF4-FFF2-40B4-BE49-F238E27FC236}">
                <a16:creationId xmlns:a16="http://schemas.microsoft.com/office/drawing/2014/main" id="{8DB9647C-36FB-3D49-8897-A98E60873B13}"/>
              </a:ext>
            </a:extLst>
          </p:cNvPr>
          <p:cNvCxnSpPr>
            <a:stCxn id="23" idx="2"/>
            <a:endCxn id="11" idx="1"/>
          </p:cNvCxnSpPr>
          <p:nvPr/>
        </p:nvCxnSpPr>
        <p:spPr>
          <a:xfrm rot="-5400000" flipH="1">
            <a:off x="6200230" y="5276413"/>
            <a:ext cx="813200" cy="414800"/>
          </a:xfrm>
          <a:prstGeom prst="curvedConnector2">
            <a:avLst/>
          </a:prstGeom>
          <a:noFill/>
          <a:ln w="38100" cap="flat" cmpd="sng">
            <a:solidFill>
              <a:srgbClr val="7030A0"/>
            </a:solidFill>
            <a:prstDash val="solid"/>
            <a:round/>
            <a:headEnd type="none" w="sm" len="sm"/>
            <a:tailEnd type="triangle" w="med" len="med"/>
          </a:ln>
        </p:spPr>
      </p:cxnSp>
      <p:pic>
        <p:nvPicPr>
          <p:cNvPr id="18" name="Google Shape;503;p38">
            <a:extLst>
              <a:ext uri="{FF2B5EF4-FFF2-40B4-BE49-F238E27FC236}">
                <a16:creationId xmlns:a16="http://schemas.microsoft.com/office/drawing/2014/main" id="{02B4F1A8-5979-5D4D-A12A-43E5E0900FAA}"/>
              </a:ext>
            </a:extLst>
          </p:cNvPr>
          <p:cNvPicPr preferRelativeResize="0"/>
          <p:nvPr/>
        </p:nvPicPr>
        <p:blipFill rotWithShape="1">
          <a:blip r:embed="rId4"/>
          <a:srcRect/>
          <a:stretch>
            <a:fillRect/>
          </a:stretch>
        </p:blipFill>
        <p:spPr>
          <a:xfrm flipH="1">
            <a:off x="7011584" y="2657449"/>
            <a:ext cx="595207" cy="569587"/>
          </a:xfrm>
          <a:prstGeom prst="rect">
            <a:avLst/>
          </a:prstGeom>
          <a:noFill/>
          <a:ln>
            <a:noFill/>
          </a:ln>
        </p:spPr>
      </p:pic>
      <p:cxnSp>
        <p:nvCxnSpPr>
          <p:cNvPr id="19" name="Google Shape;504;p38">
            <a:extLst>
              <a:ext uri="{FF2B5EF4-FFF2-40B4-BE49-F238E27FC236}">
                <a16:creationId xmlns:a16="http://schemas.microsoft.com/office/drawing/2014/main" id="{24203302-0CA9-C240-AEF8-AFBBF0B54B8D}"/>
              </a:ext>
            </a:extLst>
          </p:cNvPr>
          <p:cNvCxnSpPr>
            <a:stCxn id="23" idx="0"/>
            <a:endCxn id="9" idx="2"/>
          </p:cNvCxnSpPr>
          <p:nvPr/>
        </p:nvCxnSpPr>
        <p:spPr>
          <a:xfrm rot="-5400000">
            <a:off x="6911830" y="3102958"/>
            <a:ext cx="580800" cy="1605600"/>
          </a:xfrm>
          <a:prstGeom prst="curvedConnector3">
            <a:avLst>
              <a:gd name="adj1" fmla="val 49996"/>
            </a:avLst>
          </a:prstGeom>
          <a:noFill/>
          <a:ln w="38100" cap="flat" cmpd="sng">
            <a:solidFill>
              <a:srgbClr val="7030A0"/>
            </a:solidFill>
            <a:prstDash val="solid"/>
            <a:round/>
            <a:headEnd type="none" w="sm" len="sm"/>
            <a:tailEnd type="triangle" w="med" len="med"/>
          </a:ln>
        </p:spPr>
      </p:cxnSp>
      <p:cxnSp>
        <p:nvCxnSpPr>
          <p:cNvPr id="20" name="Google Shape;505;p38">
            <a:extLst>
              <a:ext uri="{FF2B5EF4-FFF2-40B4-BE49-F238E27FC236}">
                <a16:creationId xmlns:a16="http://schemas.microsoft.com/office/drawing/2014/main" id="{0F2A7CCF-F59C-FD4C-BA58-BB48B6554B71}"/>
              </a:ext>
            </a:extLst>
          </p:cNvPr>
          <p:cNvCxnSpPr>
            <a:endCxn id="10" idx="1"/>
          </p:cNvCxnSpPr>
          <p:nvPr/>
        </p:nvCxnSpPr>
        <p:spPr>
          <a:xfrm rot="10800000" flipH="1">
            <a:off x="7093402" y="4104026"/>
            <a:ext cx="1752800" cy="410800"/>
          </a:xfrm>
          <a:prstGeom prst="curvedConnector3">
            <a:avLst>
              <a:gd name="adj1" fmla="val 50001"/>
            </a:avLst>
          </a:prstGeom>
          <a:noFill/>
          <a:ln w="38100" cap="flat" cmpd="sng">
            <a:solidFill>
              <a:srgbClr val="00B0F0"/>
            </a:solidFill>
            <a:prstDash val="solid"/>
            <a:round/>
            <a:headEnd type="none" w="sm" len="sm"/>
            <a:tailEnd type="triangle" w="med" len="med"/>
          </a:ln>
        </p:spPr>
      </p:cxnSp>
      <p:cxnSp>
        <p:nvCxnSpPr>
          <p:cNvPr id="22" name="Google Shape;506;p38">
            <a:extLst>
              <a:ext uri="{FF2B5EF4-FFF2-40B4-BE49-F238E27FC236}">
                <a16:creationId xmlns:a16="http://schemas.microsoft.com/office/drawing/2014/main" id="{B25B7146-7631-1249-8BEE-4460C2809B98}"/>
              </a:ext>
            </a:extLst>
          </p:cNvPr>
          <p:cNvCxnSpPr>
            <a:stCxn id="18" idx="3"/>
            <a:endCxn id="23" idx="0"/>
          </p:cNvCxnSpPr>
          <p:nvPr/>
        </p:nvCxnSpPr>
        <p:spPr>
          <a:xfrm flipH="1">
            <a:off x="6399583" y="2942242"/>
            <a:ext cx="612000" cy="1254000"/>
          </a:xfrm>
          <a:prstGeom prst="curvedConnector2">
            <a:avLst/>
          </a:prstGeom>
          <a:noFill/>
          <a:ln w="38100" cap="flat" cmpd="sng">
            <a:solidFill>
              <a:srgbClr val="00B0F0"/>
            </a:solidFill>
            <a:prstDash val="solid"/>
            <a:round/>
            <a:headEnd type="none" w="sm" len="sm"/>
            <a:tailEnd type="triangle" w="med" len="med"/>
          </a:ln>
        </p:spPr>
      </p:cxnSp>
      <p:pic>
        <p:nvPicPr>
          <p:cNvPr id="23" name="Google Shape;501;p38">
            <a:extLst>
              <a:ext uri="{FF2B5EF4-FFF2-40B4-BE49-F238E27FC236}">
                <a16:creationId xmlns:a16="http://schemas.microsoft.com/office/drawing/2014/main" id="{549984FE-3C81-8B41-B47E-AA9719BA60FF}"/>
              </a:ext>
            </a:extLst>
          </p:cNvPr>
          <p:cNvPicPr preferRelativeResize="0"/>
          <p:nvPr/>
        </p:nvPicPr>
        <p:blipFill rotWithShape="1">
          <a:blip r:embed="rId5"/>
          <a:srcRect/>
          <a:stretch>
            <a:fillRect/>
          </a:stretch>
        </p:blipFill>
        <p:spPr>
          <a:xfrm>
            <a:off x="5652983" y="4196159"/>
            <a:ext cx="1492897" cy="881055"/>
          </a:xfrm>
          <a:prstGeom prst="rect">
            <a:avLst/>
          </a:prstGeom>
          <a:noFill/>
          <a:ln>
            <a:noFill/>
          </a:ln>
        </p:spPr>
      </p:pic>
      <p:cxnSp>
        <p:nvCxnSpPr>
          <p:cNvPr id="24" name="Google Shape;507;p38">
            <a:extLst>
              <a:ext uri="{FF2B5EF4-FFF2-40B4-BE49-F238E27FC236}">
                <a16:creationId xmlns:a16="http://schemas.microsoft.com/office/drawing/2014/main" id="{72294C56-F67B-D143-8FCC-B274E9662853}"/>
              </a:ext>
            </a:extLst>
          </p:cNvPr>
          <p:cNvCxnSpPr>
            <a:stCxn id="23" idx="3"/>
            <a:endCxn id="10" idx="2"/>
          </p:cNvCxnSpPr>
          <p:nvPr/>
        </p:nvCxnSpPr>
        <p:spPr>
          <a:xfrm>
            <a:off x="7145879" y="4636685"/>
            <a:ext cx="2255600" cy="4800"/>
          </a:xfrm>
          <a:prstGeom prst="curvedConnector4">
            <a:avLst>
              <a:gd name="adj1" fmla="val 37691"/>
              <a:gd name="adj2" fmla="val 6453625"/>
            </a:avLst>
          </a:prstGeom>
          <a:noFill/>
          <a:ln w="38100" cap="flat" cmpd="sng">
            <a:solidFill>
              <a:srgbClr val="7030A0"/>
            </a:solidFill>
            <a:prstDash val="solid"/>
            <a:round/>
            <a:headEnd type="none" w="sm" len="sm"/>
            <a:tailEnd type="triangle" w="med" len="med"/>
          </a:ln>
        </p:spPr>
      </p:cxnSp>
      <p:pic>
        <p:nvPicPr>
          <p:cNvPr id="25" name="Google Shape;508;p38">
            <a:extLst>
              <a:ext uri="{FF2B5EF4-FFF2-40B4-BE49-F238E27FC236}">
                <a16:creationId xmlns:a16="http://schemas.microsoft.com/office/drawing/2014/main" id="{48B56C27-9787-E042-BE74-1D0955FAA6DE}"/>
              </a:ext>
            </a:extLst>
          </p:cNvPr>
          <p:cNvPicPr preferRelativeResize="0"/>
          <p:nvPr/>
        </p:nvPicPr>
        <p:blipFill rotWithShape="1">
          <a:blip r:embed="rId6"/>
          <a:srcRect/>
          <a:stretch>
            <a:fillRect/>
          </a:stretch>
        </p:blipFill>
        <p:spPr>
          <a:xfrm rot="1733291" flipH="1">
            <a:off x="8365200" y="2549037"/>
            <a:ext cx="249457" cy="321669"/>
          </a:xfrm>
          <a:prstGeom prst="rect">
            <a:avLst/>
          </a:prstGeom>
          <a:noFill/>
          <a:ln>
            <a:noFill/>
          </a:ln>
        </p:spPr>
      </p:pic>
      <p:cxnSp>
        <p:nvCxnSpPr>
          <p:cNvPr id="26" name="Google Shape;509;p38">
            <a:extLst>
              <a:ext uri="{FF2B5EF4-FFF2-40B4-BE49-F238E27FC236}">
                <a16:creationId xmlns:a16="http://schemas.microsoft.com/office/drawing/2014/main" id="{B57263C2-628D-E649-B3C1-BB9451A247D3}"/>
              </a:ext>
            </a:extLst>
          </p:cNvPr>
          <p:cNvCxnSpPr>
            <a:endCxn id="7" idx="2"/>
          </p:cNvCxnSpPr>
          <p:nvPr/>
        </p:nvCxnSpPr>
        <p:spPr>
          <a:xfrm rot="10800000">
            <a:off x="3867802" y="4844812"/>
            <a:ext cx="2032000" cy="101600"/>
          </a:xfrm>
          <a:prstGeom prst="curvedConnector2">
            <a:avLst/>
          </a:prstGeom>
          <a:noFill/>
          <a:ln w="38100" cap="flat" cmpd="sng">
            <a:solidFill>
              <a:srgbClr val="00B0F0"/>
            </a:solidFill>
            <a:prstDash val="solid"/>
            <a:round/>
            <a:headEnd type="none" w="sm" len="sm"/>
            <a:tailEnd type="triangle" w="med" len="med"/>
          </a:ln>
        </p:spPr>
      </p:cxnSp>
      <p:cxnSp>
        <p:nvCxnSpPr>
          <p:cNvPr id="27" name="Google Shape;510;p38">
            <a:extLst>
              <a:ext uri="{FF2B5EF4-FFF2-40B4-BE49-F238E27FC236}">
                <a16:creationId xmlns:a16="http://schemas.microsoft.com/office/drawing/2014/main" id="{CD6360BA-94A3-9D46-9269-5EB8E584DFDA}"/>
              </a:ext>
            </a:extLst>
          </p:cNvPr>
          <p:cNvCxnSpPr>
            <a:stCxn id="23" idx="2"/>
            <a:endCxn id="11" idx="0"/>
          </p:cNvCxnSpPr>
          <p:nvPr/>
        </p:nvCxnSpPr>
        <p:spPr>
          <a:xfrm rot="-5400000" flipH="1">
            <a:off x="6746630" y="4730013"/>
            <a:ext cx="275600" cy="970000"/>
          </a:xfrm>
          <a:prstGeom prst="curvedConnector3">
            <a:avLst>
              <a:gd name="adj1" fmla="val 50000"/>
            </a:avLst>
          </a:prstGeom>
          <a:noFill/>
          <a:ln w="38100" cap="flat" cmpd="sng">
            <a:solidFill>
              <a:srgbClr val="00B0F0"/>
            </a:solidFill>
            <a:prstDash val="solid"/>
            <a:round/>
            <a:headEnd type="none" w="sm" len="sm"/>
            <a:tailEnd type="triangle" w="med" len="med"/>
          </a:ln>
        </p:spPr>
      </p:cxnSp>
      <p:sp>
        <p:nvSpPr>
          <p:cNvPr id="28" name="Google Shape;511;p38">
            <a:extLst>
              <a:ext uri="{FF2B5EF4-FFF2-40B4-BE49-F238E27FC236}">
                <a16:creationId xmlns:a16="http://schemas.microsoft.com/office/drawing/2014/main" id="{C603E5F8-0C76-1644-B5B5-3547CFF84045}"/>
              </a:ext>
            </a:extLst>
          </p:cNvPr>
          <p:cNvSpPr txBox="1"/>
          <p:nvPr/>
        </p:nvSpPr>
        <p:spPr>
          <a:xfrm>
            <a:off x="6415661" y="6455618"/>
            <a:ext cx="2864460" cy="328295"/>
          </a:xfrm>
          <a:prstGeom prst="rect">
            <a:avLst/>
          </a:prstGeom>
          <a:noFill/>
          <a:ln>
            <a:noFill/>
          </a:ln>
        </p:spPr>
        <p:txBody>
          <a:bodyPr spcFirstLastPara="1" wrap="square" lIns="121900" tIns="60933" rIns="121900" bIns="60933" anchor="t" anchorCtr="0">
            <a:noAutofit/>
          </a:bodyPr>
          <a:lstStyle/>
          <a:p>
            <a:r>
              <a:rPr lang="en-US" sz="1333" i="1">
                <a:solidFill>
                  <a:srgbClr val="000000"/>
                </a:solidFill>
                <a:latin typeface="Arial" panose="020B0604020202020204"/>
                <a:ea typeface="Arial" panose="020B0604020202020204"/>
                <a:cs typeface="Arial" panose="020B0604020202020204"/>
                <a:sym typeface="Arial" panose="020B0604020202020204"/>
              </a:rPr>
              <a:t>3. Update A is at 192.168.1.2:8080</a:t>
            </a:r>
          </a:p>
        </p:txBody>
      </p:sp>
      <p:pic>
        <p:nvPicPr>
          <p:cNvPr id="29" name="Google Shape;512;p38">
            <a:extLst>
              <a:ext uri="{FF2B5EF4-FFF2-40B4-BE49-F238E27FC236}">
                <a16:creationId xmlns:a16="http://schemas.microsoft.com/office/drawing/2014/main" id="{A5AE4DAC-AC02-7247-B8C6-098FE71B2798}"/>
              </a:ext>
            </a:extLst>
          </p:cNvPr>
          <p:cNvPicPr preferRelativeResize="0"/>
          <p:nvPr/>
        </p:nvPicPr>
        <p:blipFill rotWithShape="1">
          <a:blip r:embed="rId7"/>
          <a:srcRect/>
          <a:stretch>
            <a:fillRect/>
          </a:stretch>
        </p:blipFill>
        <p:spPr>
          <a:xfrm rot="2157154">
            <a:off x="9938937" y="3804831"/>
            <a:ext cx="156460" cy="230964"/>
          </a:xfrm>
          <a:prstGeom prst="rect">
            <a:avLst/>
          </a:prstGeom>
          <a:noFill/>
          <a:ln>
            <a:noFill/>
          </a:ln>
        </p:spPr>
      </p:pic>
      <p:pic>
        <p:nvPicPr>
          <p:cNvPr id="30" name="Google Shape;513;p38">
            <a:extLst>
              <a:ext uri="{FF2B5EF4-FFF2-40B4-BE49-F238E27FC236}">
                <a16:creationId xmlns:a16="http://schemas.microsoft.com/office/drawing/2014/main" id="{6471AF06-A9FD-C543-915E-8B864B1EF814}"/>
              </a:ext>
            </a:extLst>
          </p:cNvPr>
          <p:cNvPicPr preferRelativeResize="0"/>
          <p:nvPr/>
        </p:nvPicPr>
        <p:blipFill rotWithShape="1">
          <a:blip r:embed="rId7"/>
          <a:srcRect/>
          <a:stretch>
            <a:fillRect/>
          </a:stretch>
        </p:blipFill>
        <p:spPr>
          <a:xfrm rot="2157154">
            <a:off x="7853004" y="5560914"/>
            <a:ext cx="160859" cy="237459"/>
          </a:xfrm>
          <a:prstGeom prst="rect">
            <a:avLst/>
          </a:prstGeom>
          <a:noFill/>
          <a:ln>
            <a:noFill/>
          </a:ln>
        </p:spPr>
      </p:pic>
      <p:sp>
        <p:nvSpPr>
          <p:cNvPr id="32" name="Google Shape;515;p38">
            <a:extLst>
              <a:ext uri="{FF2B5EF4-FFF2-40B4-BE49-F238E27FC236}">
                <a16:creationId xmlns:a16="http://schemas.microsoft.com/office/drawing/2014/main" id="{87FAF501-7412-0849-90CA-891846CAB1C1}"/>
              </a:ext>
            </a:extLst>
          </p:cNvPr>
          <p:cNvSpPr txBox="1"/>
          <p:nvPr/>
        </p:nvSpPr>
        <p:spPr>
          <a:xfrm>
            <a:off x="6893696" y="2004369"/>
            <a:ext cx="2603705" cy="533480"/>
          </a:xfrm>
          <a:prstGeom prst="rect">
            <a:avLst/>
          </a:prstGeom>
          <a:noFill/>
          <a:ln>
            <a:noFill/>
          </a:ln>
        </p:spPr>
        <p:txBody>
          <a:bodyPr spcFirstLastPara="1" wrap="square" lIns="121900" tIns="60933" rIns="121900" bIns="60933" anchor="t" anchorCtr="0">
            <a:noAutofit/>
          </a:bodyPr>
          <a:lstStyle/>
          <a:p>
            <a:r>
              <a:rPr lang="en-US" sz="1333" i="1">
                <a:solidFill>
                  <a:srgbClr val="000000"/>
                </a:solidFill>
                <a:latin typeface="Arial" panose="020B0604020202020204"/>
                <a:ea typeface="Arial" panose="020B0604020202020204"/>
                <a:cs typeface="Arial" panose="020B0604020202020204"/>
                <a:sym typeface="Arial" panose="020B0604020202020204"/>
              </a:rPr>
              <a:t>2. Hey! I am A</a:t>
            </a:r>
          </a:p>
          <a:p>
            <a:r>
              <a:rPr lang="en-US" sz="1333" i="1">
                <a:solidFill>
                  <a:srgbClr val="000000"/>
                </a:solidFill>
                <a:latin typeface="Arial" panose="020B0604020202020204"/>
                <a:ea typeface="Arial" panose="020B0604020202020204"/>
                <a:cs typeface="Arial" panose="020B0604020202020204"/>
                <a:sym typeface="Arial" panose="020B0604020202020204"/>
              </a:rPr>
              <a:t>My Addr is at 192.168.1.2:8080</a:t>
            </a:r>
          </a:p>
        </p:txBody>
      </p:sp>
      <p:sp>
        <p:nvSpPr>
          <p:cNvPr id="33" name="Google Shape;516;p38">
            <a:extLst>
              <a:ext uri="{FF2B5EF4-FFF2-40B4-BE49-F238E27FC236}">
                <a16:creationId xmlns:a16="http://schemas.microsoft.com/office/drawing/2014/main" id="{39C4B5E1-388A-394D-B4AF-5C023F5E066F}"/>
              </a:ext>
            </a:extLst>
          </p:cNvPr>
          <p:cNvSpPr txBox="1"/>
          <p:nvPr/>
        </p:nvSpPr>
        <p:spPr>
          <a:xfrm>
            <a:off x="8846202" y="4909950"/>
            <a:ext cx="2864460" cy="328295"/>
          </a:xfrm>
          <a:prstGeom prst="rect">
            <a:avLst/>
          </a:prstGeom>
          <a:noFill/>
          <a:ln>
            <a:noFill/>
          </a:ln>
        </p:spPr>
        <p:txBody>
          <a:bodyPr spcFirstLastPara="1" wrap="square" lIns="121900" tIns="60933" rIns="121900" bIns="60933" anchor="t" anchorCtr="0">
            <a:noAutofit/>
          </a:bodyPr>
          <a:lstStyle/>
          <a:p>
            <a:r>
              <a:rPr lang="en-US" sz="1333" i="1">
                <a:solidFill>
                  <a:srgbClr val="000000"/>
                </a:solidFill>
                <a:latin typeface="Arial" panose="020B0604020202020204"/>
                <a:ea typeface="Arial" panose="020B0604020202020204"/>
                <a:cs typeface="Arial" panose="020B0604020202020204"/>
                <a:sym typeface="Arial" panose="020B0604020202020204"/>
              </a:rPr>
              <a:t>3. Update A is at 192.168.1.2:8080</a:t>
            </a:r>
          </a:p>
        </p:txBody>
      </p:sp>
      <p:sp>
        <p:nvSpPr>
          <p:cNvPr id="34" name="Google Shape;517;p38">
            <a:extLst>
              <a:ext uri="{FF2B5EF4-FFF2-40B4-BE49-F238E27FC236}">
                <a16:creationId xmlns:a16="http://schemas.microsoft.com/office/drawing/2014/main" id="{BE6A3C2D-F2EC-9F46-9593-575A54D77CCD}"/>
              </a:ext>
            </a:extLst>
          </p:cNvPr>
          <p:cNvSpPr txBox="1"/>
          <p:nvPr/>
        </p:nvSpPr>
        <p:spPr>
          <a:xfrm>
            <a:off x="687892" y="4414942"/>
            <a:ext cx="2864460" cy="328295"/>
          </a:xfrm>
          <a:prstGeom prst="rect">
            <a:avLst/>
          </a:prstGeom>
          <a:noFill/>
          <a:ln>
            <a:noFill/>
          </a:ln>
        </p:spPr>
        <p:txBody>
          <a:bodyPr spcFirstLastPara="1" wrap="square" lIns="121900" tIns="60933" rIns="121900" bIns="60933" anchor="t" anchorCtr="0">
            <a:noAutofit/>
          </a:bodyPr>
          <a:lstStyle/>
          <a:p>
            <a:r>
              <a:rPr lang="en-US" sz="1333" i="1">
                <a:solidFill>
                  <a:srgbClr val="000000"/>
                </a:solidFill>
                <a:latin typeface="Arial" panose="020B0604020202020204"/>
                <a:ea typeface="Arial" panose="020B0604020202020204"/>
                <a:cs typeface="Arial" panose="020B0604020202020204"/>
                <a:sym typeface="Arial" panose="020B0604020202020204"/>
              </a:rPr>
              <a:t>3. Update A is at 192.168.1.2:8080</a:t>
            </a:r>
          </a:p>
        </p:txBody>
      </p:sp>
      <p:sp>
        <p:nvSpPr>
          <p:cNvPr id="35" name="Google Shape;518;p38">
            <a:extLst>
              <a:ext uri="{FF2B5EF4-FFF2-40B4-BE49-F238E27FC236}">
                <a16:creationId xmlns:a16="http://schemas.microsoft.com/office/drawing/2014/main" id="{B1708993-BF74-BB47-B5B1-0E3E0C933C8A}"/>
              </a:ext>
            </a:extLst>
          </p:cNvPr>
          <p:cNvSpPr/>
          <p:nvPr/>
        </p:nvSpPr>
        <p:spPr>
          <a:xfrm>
            <a:off x="1187854" y="2491236"/>
            <a:ext cx="998564" cy="348813"/>
          </a:xfrm>
          <a:prstGeom prst="rect">
            <a:avLst/>
          </a:prstGeom>
          <a:noFill/>
          <a:ln>
            <a:noFill/>
          </a:ln>
        </p:spPr>
        <p:txBody>
          <a:bodyPr spcFirstLastPara="1" wrap="square" lIns="121900" tIns="60933" rIns="121900" bIns="60933" anchor="t" anchorCtr="0">
            <a:noAutofit/>
          </a:bodyPr>
          <a:lstStyle/>
          <a:p>
            <a:r>
              <a:rPr lang="en-US" sz="1467">
                <a:solidFill>
                  <a:srgbClr val="000000"/>
                </a:solidFill>
                <a:latin typeface="Arial" panose="020B0604020202020204"/>
                <a:ea typeface="Arial" panose="020B0604020202020204"/>
                <a:cs typeface="Arial" panose="020B0604020202020204"/>
                <a:sym typeface="Arial" panose="020B0604020202020204"/>
              </a:rPr>
              <a:t>广播位置</a:t>
            </a:r>
            <a:endParaRPr sz="1467">
              <a:solidFill>
                <a:srgbClr val="000000"/>
              </a:solidFill>
              <a:latin typeface="Arial" panose="020B0604020202020204"/>
              <a:ea typeface="Arial" panose="020B0604020202020204"/>
              <a:cs typeface="Arial" panose="020B0604020202020204"/>
              <a:sym typeface="Arial" panose="020B0604020202020204"/>
            </a:endParaRPr>
          </a:p>
        </p:txBody>
      </p:sp>
      <p:cxnSp>
        <p:nvCxnSpPr>
          <p:cNvPr id="36" name="Google Shape;519;p38">
            <a:extLst>
              <a:ext uri="{FF2B5EF4-FFF2-40B4-BE49-F238E27FC236}">
                <a16:creationId xmlns:a16="http://schemas.microsoft.com/office/drawing/2014/main" id="{2C77A411-1DBF-C241-AB19-24AC6D0839E7}"/>
              </a:ext>
            </a:extLst>
          </p:cNvPr>
          <p:cNvCxnSpPr/>
          <p:nvPr/>
        </p:nvCxnSpPr>
        <p:spPr>
          <a:xfrm>
            <a:off x="1352559" y="2932880"/>
            <a:ext cx="678073" cy="0"/>
          </a:xfrm>
          <a:prstGeom prst="straightConnector1">
            <a:avLst/>
          </a:prstGeom>
          <a:noFill/>
          <a:ln w="22225" cap="flat" cmpd="sng">
            <a:solidFill>
              <a:srgbClr val="00B0F0"/>
            </a:solidFill>
            <a:prstDash val="solid"/>
            <a:round/>
            <a:headEnd type="none" w="sm" len="sm"/>
            <a:tailEnd type="triangle" w="med" len="med"/>
          </a:ln>
        </p:spPr>
      </p:cxnSp>
      <p:sp>
        <p:nvSpPr>
          <p:cNvPr id="37" name="Google Shape;520;p38">
            <a:extLst>
              <a:ext uri="{FF2B5EF4-FFF2-40B4-BE49-F238E27FC236}">
                <a16:creationId xmlns:a16="http://schemas.microsoft.com/office/drawing/2014/main" id="{07152763-3EA9-1845-B54A-5517B3164E6F}"/>
              </a:ext>
            </a:extLst>
          </p:cNvPr>
          <p:cNvSpPr/>
          <p:nvPr/>
        </p:nvSpPr>
        <p:spPr>
          <a:xfrm>
            <a:off x="189590" y="2483043"/>
            <a:ext cx="998564" cy="348813"/>
          </a:xfrm>
          <a:prstGeom prst="rect">
            <a:avLst/>
          </a:prstGeom>
          <a:noFill/>
          <a:ln>
            <a:noFill/>
          </a:ln>
        </p:spPr>
        <p:txBody>
          <a:bodyPr spcFirstLastPara="1" wrap="square" lIns="121900" tIns="60933" rIns="121900" bIns="60933" anchor="t" anchorCtr="0">
            <a:noAutofit/>
          </a:bodyPr>
          <a:lstStyle/>
          <a:p>
            <a:r>
              <a:rPr lang="en-US" sz="1467">
                <a:solidFill>
                  <a:srgbClr val="000000"/>
                </a:solidFill>
                <a:latin typeface="Arial" panose="020B0604020202020204"/>
                <a:ea typeface="Arial" panose="020B0604020202020204"/>
                <a:cs typeface="Arial" panose="020B0604020202020204"/>
                <a:sym typeface="Arial" panose="020B0604020202020204"/>
              </a:rPr>
              <a:t>广播查询</a:t>
            </a:r>
            <a:endParaRPr sz="1467">
              <a:solidFill>
                <a:srgbClr val="000000"/>
              </a:solidFill>
              <a:latin typeface="Arial" panose="020B0604020202020204"/>
              <a:ea typeface="Arial" panose="020B0604020202020204"/>
              <a:cs typeface="Arial" panose="020B0604020202020204"/>
              <a:sym typeface="Arial" panose="020B0604020202020204"/>
            </a:endParaRPr>
          </a:p>
        </p:txBody>
      </p:sp>
      <p:cxnSp>
        <p:nvCxnSpPr>
          <p:cNvPr id="38" name="Google Shape;521;p38">
            <a:extLst>
              <a:ext uri="{FF2B5EF4-FFF2-40B4-BE49-F238E27FC236}">
                <a16:creationId xmlns:a16="http://schemas.microsoft.com/office/drawing/2014/main" id="{28E87F6A-E096-2349-939F-892989119072}"/>
              </a:ext>
            </a:extLst>
          </p:cNvPr>
          <p:cNvCxnSpPr/>
          <p:nvPr/>
        </p:nvCxnSpPr>
        <p:spPr>
          <a:xfrm>
            <a:off x="353750" y="2927476"/>
            <a:ext cx="681799" cy="5404"/>
          </a:xfrm>
          <a:prstGeom prst="straightConnector1">
            <a:avLst/>
          </a:prstGeom>
          <a:noFill/>
          <a:ln w="22225" cap="flat" cmpd="sng">
            <a:solidFill>
              <a:srgbClr val="7030A0"/>
            </a:solidFill>
            <a:prstDash val="solid"/>
            <a:round/>
            <a:headEnd type="none" w="sm" len="sm"/>
            <a:tailEnd type="triangle" w="med" len="med"/>
          </a:ln>
        </p:spPr>
      </p:cxnSp>
    </p:spTree>
    <p:extLst>
      <p:ext uri="{BB962C8B-B14F-4D97-AF65-F5344CB8AC3E}">
        <p14:creationId xmlns:p14="http://schemas.microsoft.com/office/powerpoint/2010/main" val="398793011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Google Shape;355;p32">
            <a:extLst>
              <a:ext uri="{FF2B5EF4-FFF2-40B4-BE49-F238E27FC236}">
                <a16:creationId xmlns:a16="http://schemas.microsoft.com/office/drawing/2014/main" id="{AE52E98E-DE97-A54A-80FD-2264430552FC}"/>
              </a:ext>
            </a:extLst>
          </p:cNvPr>
          <p:cNvSpPr txBox="1"/>
          <p:nvPr/>
        </p:nvSpPr>
        <p:spPr>
          <a:xfrm>
            <a:off x="138929" y="1604260"/>
            <a:ext cx="4007887" cy="400109"/>
          </a:xfrm>
          <a:prstGeom prst="rect">
            <a:avLst/>
          </a:prstGeom>
          <a:noFill/>
          <a:ln>
            <a:noFill/>
          </a:ln>
        </p:spPr>
        <p:txBody>
          <a:bodyPr spcFirstLastPara="1" wrap="square" lIns="121900" tIns="60933" rIns="121900" bIns="60933" anchor="t" anchorCtr="0">
            <a:noAutofit/>
          </a:bodyPr>
          <a:lstStyle/>
          <a:p>
            <a:r>
              <a:rPr lang="en-US" b="1" dirty="0">
                <a:solidFill>
                  <a:srgbClr val="000000"/>
                </a:solidFill>
                <a:latin typeface="Arial" panose="020B0604020202020204"/>
                <a:ea typeface="Arial" panose="020B0604020202020204"/>
                <a:cs typeface="Arial" panose="020B0604020202020204"/>
                <a:sym typeface="Arial" panose="020B0604020202020204"/>
              </a:rPr>
              <a:t>Re</a:t>
            </a:r>
            <a:r>
              <a:rPr lang="en-US" altLang="zh-CN" b="1" dirty="0">
                <a:solidFill>
                  <a:srgbClr val="000000"/>
                </a:solidFill>
                <a:latin typeface="Arial" panose="020B0604020202020204"/>
                <a:ea typeface="Arial" panose="020B0604020202020204"/>
                <a:cs typeface="Arial" panose="020B0604020202020204"/>
                <a:sym typeface="Arial" panose="020B0604020202020204"/>
              </a:rPr>
              <a:t>gistry</a:t>
            </a:r>
            <a:r>
              <a:rPr lang="zh-CN" altLang="en-US" b="1" dirty="0">
                <a:solidFill>
                  <a:srgbClr val="000000"/>
                </a:solidFill>
                <a:latin typeface="Arial" panose="020B0604020202020204"/>
                <a:ea typeface="Arial" panose="020B0604020202020204"/>
                <a:cs typeface="Arial" panose="020B0604020202020204"/>
                <a:sym typeface="Arial" panose="020B0604020202020204"/>
              </a:rPr>
              <a:t> </a:t>
            </a:r>
            <a:r>
              <a:rPr lang="en-US" b="1" dirty="0" err="1">
                <a:solidFill>
                  <a:srgbClr val="000000"/>
                </a:solidFill>
                <a:latin typeface="Arial" panose="020B0604020202020204"/>
                <a:ea typeface="Arial" panose="020B0604020202020204"/>
                <a:cs typeface="Arial" panose="020B0604020202020204"/>
                <a:sym typeface="Arial" panose="020B0604020202020204"/>
              </a:rPr>
              <a:t>消息中间件注册</a:t>
            </a:r>
            <a:endParaRPr dirty="0">
              <a:solidFill>
                <a:srgbClr val="000000"/>
              </a:solidFill>
              <a:latin typeface="Arial" panose="020B0604020202020204"/>
              <a:ea typeface="Arial" panose="020B0604020202020204"/>
              <a:cs typeface="Arial" panose="020B0604020202020204"/>
              <a:sym typeface="Arial" panose="020B0604020202020204"/>
            </a:endParaRPr>
          </a:p>
        </p:txBody>
      </p:sp>
      <p:sp>
        <p:nvSpPr>
          <p:cNvPr id="53" name="标题 1">
            <a:extLst>
              <a:ext uri="{FF2B5EF4-FFF2-40B4-BE49-F238E27FC236}">
                <a16:creationId xmlns:a16="http://schemas.microsoft.com/office/drawing/2014/main" id="{E0EA4593-38D4-1E44-83A2-40B7B19D9C0B}"/>
              </a:ext>
            </a:extLst>
          </p:cNvPr>
          <p:cNvSpPr>
            <a:spLocks noGrp="1"/>
          </p:cNvSpPr>
          <p:nvPr>
            <p:ph type="title"/>
          </p:nvPr>
        </p:nvSpPr>
        <p:spPr>
          <a:xfrm>
            <a:off x="373952" y="17377"/>
            <a:ext cx="6214055" cy="1208868"/>
          </a:xfrm>
        </p:spPr>
        <p:txBody>
          <a:bodyPr/>
          <a:lstStyle/>
          <a:p>
            <a:r>
              <a:rPr kumimoji="1" lang="en-US" altLang="zh-CN" dirty="0"/>
              <a:t>Go-Micro</a:t>
            </a:r>
            <a:endParaRPr kumimoji="1" lang="zh-CN" altLang="en-US" dirty="0"/>
          </a:p>
        </p:txBody>
      </p:sp>
      <p:sp>
        <p:nvSpPr>
          <p:cNvPr id="54" name="文本框 53">
            <a:extLst>
              <a:ext uri="{FF2B5EF4-FFF2-40B4-BE49-F238E27FC236}">
                <a16:creationId xmlns:a16="http://schemas.microsoft.com/office/drawing/2014/main" id="{884E8255-FA5E-144C-BDC3-343CE11CC167}"/>
              </a:ext>
            </a:extLst>
          </p:cNvPr>
          <p:cNvSpPr txBox="1"/>
          <p:nvPr/>
        </p:nvSpPr>
        <p:spPr>
          <a:xfrm>
            <a:off x="9860785" y="874468"/>
            <a:ext cx="2428870" cy="369332"/>
          </a:xfrm>
          <a:prstGeom prst="rect">
            <a:avLst/>
          </a:prstGeom>
          <a:noFill/>
        </p:spPr>
        <p:txBody>
          <a:bodyPr wrap="none" rtlCol="0">
            <a:spAutoFit/>
          </a:bodyPr>
          <a:lstStyle/>
          <a:p>
            <a:pPr marL="685800" lvl="1"/>
            <a:r>
              <a:rPr kumimoji="1" lang="en-US" altLang="zh-CN" b="1" dirty="0">
                <a:solidFill>
                  <a:schemeClr val="bg1"/>
                </a:solidFill>
              </a:rPr>
              <a:t>Go-Micro</a:t>
            </a:r>
            <a:r>
              <a:rPr kumimoji="1" lang="zh-CN" altLang="en-US" b="1" dirty="0">
                <a:solidFill>
                  <a:schemeClr val="bg1"/>
                </a:solidFill>
              </a:rPr>
              <a:t>设计</a:t>
            </a:r>
            <a:endParaRPr kumimoji="1" lang="zh-CN" altLang="en-US" dirty="0">
              <a:solidFill>
                <a:schemeClr val="bg1"/>
              </a:solidFill>
            </a:endParaRPr>
          </a:p>
        </p:txBody>
      </p:sp>
      <p:sp>
        <p:nvSpPr>
          <p:cNvPr id="40" name="Google Shape;530;p39">
            <a:extLst>
              <a:ext uri="{FF2B5EF4-FFF2-40B4-BE49-F238E27FC236}">
                <a16:creationId xmlns:a16="http://schemas.microsoft.com/office/drawing/2014/main" id="{E068ED84-AA5A-4248-9498-A079DC8DE9C4}"/>
              </a:ext>
            </a:extLst>
          </p:cNvPr>
          <p:cNvSpPr/>
          <p:nvPr/>
        </p:nvSpPr>
        <p:spPr>
          <a:xfrm>
            <a:off x="134062" y="2408321"/>
            <a:ext cx="872461" cy="348813"/>
          </a:xfrm>
          <a:prstGeom prst="rect">
            <a:avLst/>
          </a:prstGeom>
          <a:noFill/>
          <a:ln>
            <a:noFill/>
          </a:ln>
        </p:spPr>
        <p:txBody>
          <a:bodyPr spcFirstLastPara="1" wrap="square" lIns="121900" tIns="60933" rIns="121900" bIns="60933" anchor="t" anchorCtr="0">
            <a:noAutofit/>
          </a:bodyPr>
          <a:lstStyle/>
          <a:p>
            <a:r>
              <a:rPr lang="en-US" sz="1467">
                <a:solidFill>
                  <a:srgbClr val="000000"/>
                </a:solidFill>
                <a:latin typeface="Arial" panose="020B0604020202020204"/>
                <a:ea typeface="Arial" panose="020B0604020202020204"/>
                <a:cs typeface="Arial" panose="020B0604020202020204"/>
                <a:sym typeface="Arial" panose="020B0604020202020204"/>
              </a:rPr>
              <a:t>register</a:t>
            </a:r>
            <a:endParaRPr sz="1467">
              <a:solidFill>
                <a:srgbClr val="000000"/>
              </a:solidFill>
              <a:latin typeface="Arial" panose="020B0604020202020204"/>
              <a:ea typeface="Arial" panose="020B0604020202020204"/>
              <a:cs typeface="Arial" panose="020B0604020202020204"/>
              <a:sym typeface="Arial" panose="020B0604020202020204"/>
            </a:endParaRPr>
          </a:p>
        </p:txBody>
      </p:sp>
      <p:cxnSp>
        <p:nvCxnSpPr>
          <p:cNvPr id="41" name="Google Shape;531;p39">
            <a:extLst>
              <a:ext uri="{FF2B5EF4-FFF2-40B4-BE49-F238E27FC236}">
                <a16:creationId xmlns:a16="http://schemas.microsoft.com/office/drawing/2014/main" id="{0910139E-FFDC-FE46-8568-2BBFCB53EFD6}"/>
              </a:ext>
            </a:extLst>
          </p:cNvPr>
          <p:cNvCxnSpPr/>
          <p:nvPr/>
        </p:nvCxnSpPr>
        <p:spPr>
          <a:xfrm rot="10800000" flipH="1">
            <a:off x="281334" y="2885225"/>
            <a:ext cx="458163" cy="2283"/>
          </a:xfrm>
          <a:prstGeom prst="straightConnector1">
            <a:avLst/>
          </a:prstGeom>
          <a:noFill/>
          <a:ln w="22225" cap="flat" cmpd="sng">
            <a:solidFill>
              <a:srgbClr val="7030A0"/>
            </a:solidFill>
            <a:prstDash val="solid"/>
            <a:round/>
            <a:headEnd type="none" w="sm" len="sm"/>
            <a:tailEnd type="triangle" w="med" len="med"/>
          </a:ln>
        </p:spPr>
      </p:cxnSp>
      <p:sp>
        <p:nvSpPr>
          <p:cNvPr id="42" name="Google Shape;532;p39">
            <a:extLst>
              <a:ext uri="{FF2B5EF4-FFF2-40B4-BE49-F238E27FC236}">
                <a16:creationId xmlns:a16="http://schemas.microsoft.com/office/drawing/2014/main" id="{E354CD1F-10C5-4C45-AE0F-EBDDEA40A327}"/>
              </a:ext>
            </a:extLst>
          </p:cNvPr>
          <p:cNvSpPr/>
          <p:nvPr/>
        </p:nvSpPr>
        <p:spPr>
          <a:xfrm>
            <a:off x="1006523" y="2431544"/>
            <a:ext cx="757045" cy="348813"/>
          </a:xfrm>
          <a:prstGeom prst="rect">
            <a:avLst/>
          </a:prstGeom>
          <a:noFill/>
          <a:ln>
            <a:noFill/>
          </a:ln>
        </p:spPr>
        <p:txBody>
          <a:bodyPr spcFirstLastPara="1" wrap="square" lIns="121900" tIns="60933" rIns="121900" bIns="60933" anchor="t" anchorCtr="0">
            <a:noAutofit/>
          </a:bodyPr>
          <a:lstStyle/>
          <a:p>
            <a:r>
              <a:rPr lang="en-US" sz="1467">
                <a:solidFill>
                  <a:srgbClr val="000000"/>
                </a:solidFill>
                <a:latin typeface="Arial" panose="020B0604020202020204"/>
                <a:ea typeface="Arial" panose="020B0604020202020204"/>
                <a:cs typeface="Arial" panose="020B0604020202020204"/>
                <a:sym typeface="Arial" panose="020B0604020202020204"/>
              </a:rPr>
              <a:t>Query</a:t>
            </a:r>
          </a:p>
        </p:txBody>
      </p:sp>
      <p:cxnSp>
        <p:nvCxnSpPr>
          <p:cNvPr id="43" name="Google Shape;533;p39">
            <a:extLst>
              <a:ext uri="{FF2B5EF4-FFF2-40B4-BE49-F238E27FC236}">
                <a16:creationId xmlns:a16="http://schemas.microsoft.com/office/drawing/2014/main" id="{4E1FE010-B4A6-5649-98FB-7BFF614E2B9B}"/>
              </a:ext>
            </a:extLst>
          </p:cNvPr>
          <p:cNvCxnSpPr/>
          <p:nvPr/>
        </p:nvCxnSpPr>
        <p:spPr>
          <a:xfrm>
            <a:off x="1167198" y="2875732"/>
            <a:ext cx="440815" cy="0"/>
          </a:xfrm>
          <a:prstGeom prst="straightConnector1">
            <a:avLst/>
          </a:prstGeom>
          <a:noFill/>
          <a:ln w="22225" cap="flat" cmpd="sng">
            <a:solidFill>
              <a:srgbClr val="FF0000"/>
            </a:solidFill>
            <a:prstDash val="solid"/>
            <a:round/>
            <a:headEnd type="none" w="sm" len="sm"/>
            <a:tailEnd type="triangle" w="med" len="med"/>
          </a:ln>
        </p:spPr>
      </p:cxnSp>
      <p:pic>
        <p:nvPicPr>
          <p:cNvPr id="44" name="Google Shape;534;p39">
            <a:extLst>
              <a:ext uri="{FF2B5EF4-FFF2-40B4-BE49-F238E27FC236}">
                <a16:creationId xmlns:a16="http://schemas.microsoft.com/office/drawing/2014/main" id="{E56D9566-41B1-F04B-859A-1D1CA3294522}"/>
              </a:ext>
            </a:extLst>
          </p:cNvPr>
          <p:cNvPicPr preferRelativeResize="0"/>
          <p:nvPr/>
        </p:nvPicPr>
        <p:blipFill rotWithShape="1">
          <a:blip r:embed="rId2"/>
          <a:srcRect/>
          <a:stretch>
            <a:fillRect/>
          </a:stretch>
        </p:blipFill>
        <p:spPr>
          <a:xfrm>
            <a:off x="6336015" y="3543635"/>
            <a:ext cx="1337044" cy="401113"/>
          </a:xfrm>
          <a:prstGeom prst="rect">
            <a:avLst/>
          </a:prstGeom>
          <a:noFill/>
          <a:ln>
            <a:noFill/>
          </a:ln>
        </p:spPr>
      </p:pic>
      <p:sp>
        <p:nvSpPr>
          <p:cNvPr id="45" name="Google Shape;535;p39">
            <a:extLst>
              <a:ext uri="{FF2B5EF4-FFF2-40B4-BE49-F238E27FC236}">
                <a16:creationId xmlns:a16="http://schemas.microsoft.com/office/drawing/2014/main" id="{67C64585-C642-7C4E-98A3-95611763847A}"/>
              </a:ext>
            </a:extLst>
          </p:cNvPr>
          <p:cNvSpPr txBox="1"/>
          <p:nvPr/>
        </p:nvSpPr>
        <p:spPr>
          <a:xfrm>
            <a:off x="6033459" y="3306357"/>
            <a:ext cx="1999763" cy="838137"/>
          </a:xfrm>
          <a:prstGeom prst="rect">
            <a:avLst/>
          </a:prstGeom>
          <a:noFill/>
          <a:ln w="25400" cap="flat" cmpd="sng">
            <a:solidFill>
              <a:srgbClr val="342E22"/>
            </a:solidFill>
            <a:prstDash val="dot"/>
            <a:round/>
            <a:headEnd type="none" w="sm" len="sm"/>
            <a:tailEnd type="none" w="sm" len="sm"/>
          </a:ln>
        </p:spPr>
        <p:txBody>
          <a:bodyPr spcFirstLastPara="1" wrap="square" lIns="121900" tIns="60933" rIns="121900" bIns="60933" anchor="t" anchorCtr="0">
            <a:noAutofit/>
          </a:bodyPr>
          <a:lstStyle/>
          <a:p>
            <a:endParaRPr sz="1867">
              <a:solidFill>
                <a:srgbClr val="000000"/>
              </a:solidFill>
              <a:latin typeface="Arial" panose="020B0604020202020204"/>
              <a:ea typeface="Arial" panose="020B0604020202020204"/>
              <a:cs typeface="Arial" panose="020B0604020202020204"/>
              <a:sym typeface="Arial" panose="020B0604020202020204"/>
            </a:endParaRPr>
          </a:p>
        </p:txBody>
      </p:sp>
      <p:cxnSp>
        <p:nvCxnSpPr>
          <p:cNvPr id="46" name="Google Shape;536;p39">
            <a:extLst>
              <a:ext uri="{FF2B5EF4-FFF2-40B4-BE49-F238E27FC236}">
                <a16:creationId xmlns:a16="http://schemas.microsoft.com/office/drawing/2014/main" id="{D23CF6F6-D138-6A46-A47A-955E7B33B56D}"/>
              </a:ext>
            </a:extLst>
          </p:cNvPr>
          <p:cNvCxnSpPr>
            <a:cxnSpLocks/>
            <a:stCxn id="63" idx="1"/>
            <a:endCxn id="45" idx="3"/>
          </p:cNvCxnSpPr>
          <p:nvPr/>
        </p:nvCxnSpPr>
        <p:spPr>
          <a:xfrm rot="10800000">
            <a:off x="8033249" y="3725328"/>
            <a:ext cx="2197200" cy="1423600"/>
          </a:xfrm>
          <a:prstGeom prst="curvedConnector3">
            <a:avLst>
              <a:gd name="adj1" fmla="val 50001"/>
            </a:avLst>
          </a:prstGeom>
          <a:noFill/>
          <a:ln w="38100" cap="flat" cmpd="sng">
            <a:solidFill>
              <a:srgbClr val="FF0000"/>
            </a:solidFill>
            <a:prstDash val="solid"/>
            <a:round/>
            <a:headEnd type="none" w="sm" len="sm"/>
            <a:tailEnd type="triangle" w="med" len="med"/>
          </a:ln>
        </p:spPr>
      </p:cxnSp>
      <p:sp>
        <p:nvSpPr>
          <p:cNvPr id="47" name="Google Shape;538;p39">
            <a:extLst>
              <a:ext uri="{FF2B5EF4-FFF2-40B4-BE49-F238E27FC236}">
                <a16:creationId xmlns:a16="http://schemas.microsoft.com/office/drawing/2014/main" id="{A0583B92-43D7-EE43-B941-6B2B6670DC59}"/>
              </a:ext>
            </a:extLst>
          </p:cNvPr>
          <p:cNvSpPr/>
          <p:nvPr/>
        </p:nvSpPr>
        <p:spPr>
          <a:xfrm>
            <a:off x="1753911" y="4160929"/>
            <a:ext cx="1417483" cy="574516"/>
          </a:xfrm>
          <a:prstGeom prst="rect">
            <a:avLst/>
          </a:prstGeom>
          <a:noFill/>
          <a:ln>
            <a:noFill/>
          </a:ln>
        </p:spPr>
        <p:txBody>
          <a:bodyPr spcFirstLastPara="1" wrap="square" lIns="121900" tIns="60933" rIns="121900" bIns="60933" anchor="t" anchorCtr="0">
            <a:noAutofit/>
          </a:bodyPr>
          <a:lstStyle/>
          <a:p>
            <a:r>
              <a:rPr lang="en-US" sz="1467">
                <a:solidFill>
                  <a:srgbClr val="7030A0"/>
                </a:solidFill>
                <a:latin typeface="Arial" panose="020B0604020202020204"/>
                <a:ea typeface="Arial" panose="020B0604020202020204"/>
                <a:cs typeface="Arial" panose="020B0604020202020204"/>
                <a:sym typeface="Arial" panose="020B0604020202020204"/>
              </a:rPr>
              <a:t>Sub</a:t>
            </a:r>
          </a:p>
          <a:p>
            <a:r>
              <a:rPr lang="en-US" sz="1467">
                <a:solidFill>
                  <a:srgbClr val="000000"/>
                </a:solidFill>
                <a:latin typeface="Arial" panose="020B0604020202020204"/>
                <a:ea typeface="Arial" panose="020B0604020202020204"/>
                <a:cs typeface="Arial" panose="020B0604020202020204"/>
                <a:sym typeface="Arial" panose="020B0604020202020204"/>
              </a:rPr>
              <a:t>Topic：</a:t>
            </a:r>
            <a:r>
              <a:rPr lang="en-US" sz="1467">
                <a:solidFill>
                  <a:srgbClr val="30BE47"/>
                </a:solidFill>
                <a:latin typeface="Arial" panose="020B0604020202020204"/>
                <a:ea typeface="Arial" panose="020B0604020202020204"/>
                <a:cs typeface="Arial" panose="020B0604020202020204"/>
                <a:sym typeface="Arial" panose="020B0604020202020204"/>
              </a:rPr>
              <a:t>query</a:t>
            </a:r>
          </a:p>
        </p:txBody>
      </p:sp>
      <p:cxnSp>
        <p:nvCxnSpPr>
          <p:cNvPr id="48" name="Google Shape;539;p39">
            <a:extLst>
              <a:ext uri="{FF2B5EF4-FFF2-40B4-BE49-F238E27FC236}">
                <a16:creationId xmlns:a16="http://schemas.microsoft.com/office/drawing/2014/main" id="{9E6D12E7-B2E2-2D47-95E9-05AF26831326}"/>
              </a:ext>
            </a:extLst>
          </p:cNvPr>
          <p:cNvCxnSpPr>
            <a:cxnSpLocks/>
            <a:stCxn id="52" idx="0"/>
            <a:endCxn id="45" idx="0"/>
          </p:cNvCxnSpPr>
          <p:nvPr/>
        </p:nvCxnSpPr>
        <p:spPr>
          <a:xfrm rot="5400000" flipH="1" flipV="1">
            <a:off x="3992464" y="1918616"/>
            <a:ext cx="1653136" cy="4428618"/>
          </a:xfrm>
          <a:prstGeom prst="curvedConnector3">
            <a:avLst>
              <a:gd name="adj1" fmla="val 113828"/>
            </a:avLst>
          </a:prstGeom>
          <a:noFill/>
          <a:ln w="38100" cap="flat" cmpd="sng">
            <a:solidFill>
              <a:srgbClr val="7030A0"/>
            </a:solidFill>
            <a:prstDash val="solid"/>
            <a:round/>
            <a:headEnd type="none" w="sm" len="sm"/>
            <a:tailEnd type="triangle" w="med" len="med"/>
          </a:ln>
        </p:spPr>
      </p:cxnSp>
      <p:sp>
        <p:nvSpPr>
          <p:cNvPr id="49" name="Google Shape;541;p39">
            <a:extLst>
              <a:ext uri="{FF2B5EF4-FFF2-40B4-BE49-F238E27FC236}">
                <a16:creationId xmlns:a16="http://schemas.microsoft.com/office/drawing/2014/main" id="{CA4D38E2-1533-4B48-BEEF-686574EE4D40}"/>
              </a:ext>
            </a:extLst>
          </p:cNvPr>
          <p:cNvSpPr txBox="1"/>
          <p:nvPr/>
        </p:nvSpPr>
        <p:spPr>
          <a:xfrm>
            <a:off x="5172001" y="1953107"/>
            <a:ext cx="1443131" cy="697627"/>
          </a:xfrm>
          <a:prstGeom prst="rect">
            <a:avLst/>
          </a:prstGeom>
          <a:noFill/>
          <a:ln>
            <a:noFill/>
          </a:ln>
        </p:spPr>
        <p:txBody>
          <a:bodyPr spcFirstLastPara="1" wrap="square" lIns="121900" tIns="60933" rIns="121900" bIns="60933" anchor="t" anchorCtr="0">
            <a:noAutofit/>
          </a:bodyPr>
          <a:lstStyle/>
          <a:p>
            <a:r>
              <a:rPr lang="en-US" sz="1867">
                <a:solidFill>
                  <a:srgbClr val="000000"/>
                </a:solidFill>
                <a:latin typeface="Arial" panose="020B0604020202020204"/>
                <a:ea typeface="Arial" panose="020B0604020202020204"/>
                <a:cs typeface="Arial" panose="020B0604020202020204"/>
                <a:sym typeface="Arial" panose="020B0604020202020204"/>
              </a:rPr>
              <a:t>如何注册？</a:t>
            </a:r>
            <a:endParaRPr sz="1867">
              <a:solidFill>
                <a:srgbClr val="000000"/>
              </a:solidFill>
              <a:latin typeface="Arial" panose="020B0604020202020204"/>
              <a:ea typeface="Arial" panose="020B0604020202020204"/>
              <a:cs typeface="Arial" panose="020B0604020202020204"/>
              <a:sym typeface="Arial" panose="020B0604020202020204"/>
            </a:endParaRPr>
          </a:p>
          <a:p>
            <a:r>
              <a:rPr lang="en-US" sz="1867">
                <a:solidFill>
                  <a:srgbClr val="000000"/>
                </a:solidFill>
                <a:latin typeface="Arial" panose="020B0604020202020204"/>
                <a:ea typeface="Arial" panose="020B0604020202020204"/>
                <a:cs typeface="Arial" panose="020B0604020202020204"/>
                <a:sym typeface="Arial" panose="020B0604020202020204"/>
              </a:rPr>
              <a:t>如何发现？</a:t>
            </a:r>
            <a:endParaRPr sz="1867">
              <a:solidFill>
                <a:srgbClr val="000000"/>
              </a:solidFill>
              <a:latin typeface="Arial" panose="020B0604020202020204"/>
              <a:ea typeface="Arial" panose="020B0604020202020204"/>
              <a:cs typeface="Arial" panose="020B0604020202020204"/>
              <a:sym typeface="Arial" panose="020B0604020202020204"/>
            </a:endParaRPr>
          </a:p>
        </p:txBody>
      </p:sp>
      <p:sp>
        <p:nvSpPr>
          <p:cNvPr id="51" name="Google Shape;542;p39">
            <a:extLst>
              <a:ext uri="{FF2B5EF4-FFF2-40B4-BE49-F238E27FC236}">
                <a16:creationId xmlns:a16="http://schemas.microsoft.com/office/drawing/2014/main" id="{1D77465E-C270-F049-A1C0-1DA08712F95A}"/>
              </a:ext>
            </a:extLst>
          </p:cNvPr>
          <p:cNvSpPr/>
          <p:nvPr/>
        </p:nvSpPr>
        <p:spPr>
          <a:xfrm>
            <a:off x="2204199" y="4959493"/>
            <a:ext cx="1622389" cy="865837"/>
          </a:xfrm>
          <a:prstGeom prst="rect">
            <a:avLst/>
          </a:prstGeom>
          <a:solidFill>
            <a:schemeClr val="lt1"/>
          </a:solidFill>
          <a:ln w="25400" cap="flat" cmpd="sng">
            <a:solidFill>
              <a:srgbClr val="AE4E00"/>
            </a:solidFill>
            <a:prstDash val="solid"/>
            <a:round/>
            <a:headEnd type="none" w="sm" len="sm"/>
            <a:tailEnd type="none" w="sm" len="sm"/>
          </a:ln>
        </p:spPr>
        <p:txBody>
          <a:bodyPr spcFirstLastPara="1" wrap="square" lIns="121900" tIns="60933" rIns="121900" bIns="60933" anchor="ctr" anchorCtr="0">
            <a:noAutofit/>
          </a:bodyPr>
          <a:lstStyle/>
          <a:p>
            <a:pPr algn="ctr"/>
            <a:endParaRPr sz="1867">
              <a:solidFill>
                <a:schemeClr val="lt1"/>
              </a:solidFill>
              <a:latin typeface="Arial" panose="020B0604020202020204"/>
              <a:ea typeface="Arial" panose="020B0604020202020204"/>
              <a:cs typeface="Arial" panose="020B0604020202020204"/>
              <a:sym typeface="Arial" panose="020B0604020202020204"/>
            </a:endParaRPr>
          </a:p>
        </p:txBody>
      </p:sp>
      <p:sp>
        <p:nvSpPr>
          <p:cNvPr id="52" name="Google Shape;540;p39">
            <a:extLst>
              <a:ext uri="{FF2B5EF4-FFF2-40B4-BE49-F238E27FC236}">
                <a16:creationId xmlns:a16="http://schemas.microsoft.com/office/drawing/2014/main" id="{8400F6EC-9329-E64B-9381-F64D458D3915}"/>
              </a:ext>
            </a:extLst>
          </p:cNvPr>
          <p:cNvSpPr/>
          <p:nvPr/>
        </p:nvSpPr>
        <p:spPr>
          <a:xfrm>
            <a:off x="2194052" y="4959493"/>
            <a:ext cx="821341" cy="299568"/>
          </a:xfrm>
          <a:prstGeom prst="rect">
            <a:avLst/>
          </a:prstGeom>
          <a:solidFill>
            <a:schemeClr val="accent1"/>
          </a:solidFill>
          <a:ln w="25400" cap="flat" cmpd="sng">
            <a:solidFill>
              <a:schemeClr val="lt1"/>
            </a:solidFill>
            <a:prstDash val="solid"/>
            <a:round/>
            <a:headEnd type="none" w="sm" len="sm"/>
            <a:tailEnd type="none" w="sm" len="sm"/>
          </a:ln>
        </p:spPr>
        <p:txBody>
          <a:bodyPr spcFirstLastPara="1" wrap="square" lIns="121900" tIns="60933" rIns="121900" bIns="60933" anchor="ctr" anchorCtr="0">
            <a:noAutofit/>
          </a:bodyPr>
          <a:lstStyle/>
          <a:p>
            <a:pPr algn="ctr"/>
            <a:r>
              <a:rPr lang="en-US" sz="1200">
                <a:solidFill>
                  <a:schemeClr val="lt1"/>
                </a:solidFill>
                <a:latin typeface="Arial" panose="020B0604020202020204"/>
                <a:ea typeface="Arial" panose="020B0604020202020204"/>
                <a:cs typeface="Arial" panose="020B0604020202020204"/>
                <a:sym typeface="Arial" panose="020B0604020202020204"/>
              </a:rPr>
              <a:t>Listen</a:t>
            </a:r>
          </a:p>
        </p:txBody>
      </p:sp>
      <p:sp>
        <p:nvSpPr>
          <p:cNvPr id="55" name="Google Shape;543;p39">
            <a:extLst>
              <a:ext uri="{FF2B5EF4-FFF2-40B4-BE49-F238E27FC236}">
                <a16:creationId xmlns:a16="http://schemas.microsoft.com/office/drawing/2014/main" id="{1984C5CE-2662-8C44-B1F6-A7D9AA57CEA1}"/>
              </a:ext>
            </a:extLst>
          </p:cNvPr>
          <p:cNvSpPr/>
          <p:nvPr/>
        </p:nvSpPr>
        <p:spPr>
          <a:xfrm>
            <a:off x="2380388" y="5298748"/>
            <a:ext cx="1270007" cy="410369"/>
          </a:xfrm>
          <a:prstGeom prst="rect">
            <a:avLst/>
          </a:prstGeom>
          <a:noFill/>
          <a:ln>
            <a:noFill/>
          </a:ln>
        </p:spPr>
        <p:txBody>
          <a:bodyPr spcFirstLastPara="1" wrap="square" lIns="121900" tIns="60933" rIns="121900" bIns="60933" anchor="t" anchorCtr="0">
            <a:noAutofit/>
          </a:bodyPr>
          <a:lstStyle/>
          <a:p>
            <a:r>
              <a:rPr lang="en-US" sz="1867" dirty="0">
                <a:solidFill>
                  <a:srgbClr val="000000"/>
                </a:solidFill>
                <a:latin typeface="Arial" panose="020B0604020202020204"/>
                <a:ea typeface="Arial" panose="020B0604020202020204"/>
                <a:cs typeface="Arial" panose="020B0604020202020204"/>
                <a:sym typeface="Arial" panose="020B0604020202020204"/>
              </a:rPr>
              <a:t>Service A</a:t>
            </a:r>
          </a:p>
        </p:txBody>
      </p:sp>
      <p:cxnSp>
        <p:nvCxnSpPr>
          <p:cNvPr id="56" name="Google Shape;544;p39">
            <a:extLst>
              <a:ext uri="{FF2B5EF4-FFF2-40B4-BE49-F238E27FC236}">
                <a16:creationId xmlns:a16="http://schemas.microsoft.com/office/drawing/2014/main" id="{B2EECB33-E571-D54B-AFED-2FF44819842C}"/>
              </a:ext>
            </a:extLst>
          </p:cNvPr>
          <p:cNvCxnSpPr>
            <a:cxnSpLocks/>
            <a:stCxn id="52" idx="3"/>
          </p:cNvCxnSpPr>
          <p:nvPr/>
        </p:nvCxnSpPr>
        <p:spPr>
          <a:xfrm rot="10800000" flipH="1">
            <a:off x="3015393" y="3444877"/>
            <a:ext cx="3637600" cy="1664400"/>
          </a:xfrm>
          <a:prstGeom prst="curvedConnector3">
            <a:avLst>
              <a:gd name="adj1" fmla="val 15218"/>
            </a:avLst>
          </a:prstGeom>
          <a:noFill/>
          <a:ln w="38100" cap="flat" cmpd="sng">
            <a:solidFill>
              <a:srgbClr val="FF0000"/>
            </a:solidFill>
            <a:prstDash val="solid"/>
            <a:round/>
            <a:headEnd type="none" w="sm" len="sm"/>
            <a:tailEnd type="triangle" w="med" len="med"/>
          </a:ln>
        </p:spPr>
      </p:cxnSp>
      <p:sp>
        <p:nvSpPr>
          <p:cNvPr id="57" name="Google Shape;545;p39">
            <a:extLst>
              <a:ext uri="{FF2B5EF4-FFF2-40B4-BE49-F238E27FC236}">
                <a16:creationId xmlns:a16="http://schemas.microsoft.com/office/drawing/2014/main" id="{16F00C96-8402-2B4E-BA8F-D14D57831698}"/>
              </a:ext>
            </a:extLst>
          </p:cNvPr>
          <p:cNvSpPr txBox="1"/>
          <p:nvPr/>
        </p:nvSpPr>
        <p:spPr>
          <a:xfrm>
            <a:off x="3918117" y="4358172"/>
            <a:ext cx="2177883" cy="533480"/>
          </a:xfrm>
          <a:prstGeom prst="rect">
            <a:avLst/>
          </a:prstGeom>
          <a:noFill/>
          <a:ln>
            <a:noFill/>
          </a:ln>
        </p:spPr>
        <p:txBody>
          <a:bodyPr spcFirstLastPara="1" wrap="square" lIns="121900" tIns="60933" rIns="121900" bIns="60933" anchor="t" anchorCtr="0">
            <a:noAutofit/>
          </a:bodyPr>
          <a:lstStyle/>
          <a:p>
            <a:r>
              <a:rPr lang="en-US" sz="1467" dirty="0">
                <a:solidFill>
                  <a:srgbClr val="00B0F0"/>
                </a:solidFill>
                <a:latin typeface="Arial" panose="020B0604020202020204"/>
                <a:ea typeface="Arial" panose="020B0604020202020204"/>
                <a:cs typeface="Arial" panose="020B0604020202020204"/>
                <a:sym typeface="Arial" panose="020B0604020202020204"/>
              </a:rPr>
              <a:t>Pub </a:t>
            </a:r>
            <a:r>
              <a:rPr lang="en-US" sz="1467" dirty="0">
                <a:solidFill>
                  <a:srgbClr val="342E22"/>
                </a:solidFill>
                <a:latin typeface="Arial" panose="020B0604020202020204"/>
                <a:ea typeface="Arial" panose="020B0604020202020204"/>
                <a:cs typeface="Arial" panose="020B0604020202020204"/>
                <a:sym typeface="Arial" panose="020B0604020202020204"/>
              </a:rPr>
              <a:t>to </a:t>
            </a:r>
            <a:r>
              <a:rPr lang="en-US" sz="1467" dirty="0" err="1">
                <a:solidFill>
                  <a:srgbClr val="342E22"/>
                </a:solidFill>
                <a:latin typeface="Arial" panose="020B0604020202020204"/>
                <a:ea typeface="Arial" panose="020B0604020202020204"/>
                <a:cs typeface="Arial" panose="020B0604020202020204"/>
                <a:sym typeface="Arial" panose="020B0604020202020204"/>
              </a:rPr>
              <a:t>Addr</a:t>
            </a:r>
            <a:r>
              <a:rPr lang="en-US" sz="1467" dirty="0">
                <a:solidFill>
                  <a:srgbClr val="342E22"/>
                </a:solidFill>
                <a:latin typeface="Arial" panose="020B0604020202020204"/>
                <a:ea typeface="Arial" panose="020B0604020202020204"/>
                <a:cs typeface="Arial" panose="020B0604020202020204"/>
                <a:sym typeface="Arial" panose="020B0604020202020204"/>
              </a:rPr>
              <a:t>-B</a:t>
            </a:r>
          </a:p>
          <a:p>
            <a:r>
              <a:rPr lang="en-US" sz="1200" dirty="0" err="1">
                <a:solidFill>
                  <a:srgbClr val="000000"/>
                </a:solidFill>
                <a:latin typeface="Arial" panose="020B0604020202020204"/>
                <a:ea typeface="Arial" panose="020B0604020202020204"/>
                <a:cs typeface="Arial" panose="020B0604020202020204"/>
                <a:sym typeface="Arial" panose="020B0604020202020204"/>
              </a:rPr>
              <a:t>addr</a:t>
            </a:r>
            <a:r>
              <a:rPr lang="en-US" sz="1200" dirty="0">
                <a:solidFill>
                  <a:srgbClr val="000000"/>
                </a:solidFill>
                <a:latin typeface="Arial" panose="020B0604020202020204"/>
                <a:ea typeface="Arial" panose="020B0604020202020204"/>
                <a:cs typeface="Arial" panose="020B0604020202020204"/>
                <a:sym typeface="Arial" panose="020B0604020202020204"/>
              </a:rPr>
              <a:t>: 192.168.1.2:8080</a:t>
            </a:r>
          </a:p>
        </p:txBody>
      </p:sp>
      <p:sp>
        <p:nvSpPr>
          <p:cNvPr id="58" name="Google Shape;546;p39">
            <a:extLst>
              <a:ext uri="{FF2B5EF4-FFF2-40B4-BE49-F238E27FC236}">
                <a16:creationId xmlns:a16="http://schemas.microsoft.com/office/drawing/2014/main" id="{F966C024-8026-6A46-AFAD-DB2D0520177F}"/>
              </a:ext>
            </a:extLst>
          </p:cNvPr>
          <p:cNvSpPr/>
          <p:nvPr/>
        </p:nvSpPr>
        <p:spPr>
          <a:xfrm>
            <a:off x="10244531" y="5016098"/>
            <a:ext cx="1622389" cy="771987"/>
          </a:xfrm>
          <a:prstGeom prst="rect">
            <a:avLst/>
          </a:prstGeom>
          <a:solidFill>
            <a:schemeClr val="lt1"/>
          </a:solidFill>
          <a:ln w="25400" cap="flat" cmpd="sng">
            <a:solidFill>
              <a:srgbClr val="AE4E00"/>
            </a:solidFill>
            <a:prstDash val="solid"/>
            <a:round/>
            <a:headEnd type="none" w="sm" len="sm"/>
            <a:tailEnd type="none" w="sm" len="sm"/>
          </a:ln>
        </p:spPr>
        <p:txBody>
          <a:bodyPr spcFirstLastPara="1" wrap="square" lIns="121900" tIns="60933" rIns="121900" bIns="60933" anchor="ctr" anchorCtr="0">
            <a:noAutofit/>
          </a:bodyPr>
          <a:lstStyle/>
          <a:p>
            <a:pPr algn="ctr"/>
            <a:endParaRPr sz="1867">
              <a:solidFill>
                <a:schemeClr val="lt1"/>
              </a:solidFill>
              <a:latin typeface="Arial" panose="020B0604020202020204"/>
              <a:ea typeface="Arial" panose="020B0604020202020204"/>
              <a:cs typeface="Arial" panose="020B0604020202020204"/>
              <a:sym typeface="Arial" panose="020B0604020202020204"/>
            </a:endParaRPr>
          </a:p>
        </p:txBody>
      </p:sp>
      <p:sp>
        <p:nvSpPr>
          <p:cNvPr id="59" name="Google Shape;547;p39">
            <a:extLst>
              <a:ext uri="{FF2B5EF4-FFF2-40B4-BE49-F238E27FC236}">
                <a16:creationId xmlns:a16="http://schemas.microsoft.com/office/drawing/2014/main" id="{6120A8D9-6004-7D4B-8E86-207B188D5FAE}"/>
              </a:ext>
            </a:extLst>
          </p:cNvPr>
          <p:cNvSpPr/>
          <p:nvPr/>
        </p:nvSpPr>
        <p:spPr>
          <a:xfrm>
            <a:off x="10468054" y="5318434"/>
            <a:ext cx="1270007" cy="410369"/>
          </a:xfrm>
          <a:prstGeom prst="rect">
            <a:avLst/>
          </a:prstGeom>
          <a:noFill/>
          <a:ln>
            <a:noFill/>
          </a:ln>
        </p:spPr>
        <p:txBody>
          <a:bodyPr spcFirstLastPara="1" wrap="square" lIns="121900" tIns="60933" rIns="121900" bIns="60933" anchor="t" anchorCtr="0">
            <a:noAutofit/>
          </a:bodyPr>
          <a:lstStyle/>
          <a:p>
            <a:r>
              <a:rPr lang="en-US" sz="1867" dirty="0">
                <a:solidFill>
                  <a:srgbClr val="000000"/>
                </a:solidFill>
                <a:latin typeface="Arial" panose="020B0604020202020204"/>
                <a:ea typeface="Arial" panose="020B0604020202020204"/>
                <a:cs typeface="Arial" panose="020B0604020202020204"/>
                <a:sym typeface="Arial" panose="020B0604020202020204"/>
              </a:rPr>
              <a:t>Service B</a:t>
            </a:r>
          </a:p>
        </p:txBody>
      </p:sp>
      <p:sp>
        <p:nvSpPr>
          <p:cNvPr id="60" name="Google Shape;548;p39">
            <a:extLst>
              <a:ext uri="{FF2B5EF4-FFF2-40B4-BE49-F238E27FC236}">
                <a16:creationId xmlns:a16="http://schemas.microsoft.com/office/drawing/2014/main" id="{75406720-922B-424E-AB68-2725AF0526FF}"/>
              </a:ext>
            </a:extLst>
          </p:cNvPr>
          <p:cNvSpPr txBox="1"/>
          <p:nvPr/>
        </p:nvSpPr>
        <p:spPr>
          <a:xfrm>
            <a:off x="8618431" y="4951377"/>
            <a:ext cx="2177883" cy="718145"/>
          </a:xfrm>
          <a:prstGeom prst="rect">
            <a:avLst/>
          </a:prstGeom>
          <a:noFill/>
          <a:ln>
            <a:noFill/>
          </a:ln>
        </p:spPr>
        <p:txBody>
          <a:bodyPr spcFirstLastPara="1" wrap="square" lIns="121900" tIns="60933" rIns="121900" bIns="60933" anchor="t" anchorCtr="0">
            <a:noAutofit/>
          </a:bodyPr>
          <a:lstStyle/>
          <a:p>
            <a:r>
              <a:rPr lang="en-US" sz="1467">
                <a:solidFill>
                  <a:srgbClr val="00B0F0"/>
                </a:solidFill>
                <a:latin typeface="Arial" panose="020B0604020202020204"/>
                <a:ea typeface="Arial" panose="020B0604020202020204"/>
                <a:cs typeface="Arial" panose="020B0604020202020204"/>
                <a:sym typeface="Arial" panose="020B0604020202020204"/>
              </a:rPr>
              <a:t>Pub</a:t>
            </a:r>
          </a:p>
          <a:p>
            <a:r>
              <a:rPr lang="en-US" sz="1200">
                <a:solidFill>
                  <a:srgbClr val="000000"/>
                </a:solidFill>
                <a:latin typeface="Arial" panose="020B0604020202020204"/>
                <a:ea typeface="Arial" panose="020B0604020202020204"/>
                <a:cs typeface="Arial" panose="020B0604020202020204"/>
                <a:sym typeface="Arial" panose="020B0604020202020204"/>
              </a:rPr>
              <a:t>Service: service A</a:t>
            </a:r>
          </a:p>
          <a:p>
            <a:r>
              <a:rPr lang="en-US" sz="1200">
                <a:solidFill>
                  <a:srgbClr val="000000"/>
                </a:solidFill>
                <a:latin typeface="Arial" panose="020B0604020202020204"/>
                <a:ea typeface="Arial" panose="020B0604020202020204"/>
                <a:cs typeface="Arial" panose="020B0604020202020204"/>
                <a:sym typeface="Arial" panose="020B0604020202020204"/>
              </a:rPr>
              <a:t>Reply: Addr-B</a:t>
            </a:r>
            <a:endParaRPr sz="1400">
              <a:solidFill>
                <a:srgbClr val="000000"/>
              </a:solidFill>
              <a:latin typeface="Arial" panose="020B0604020202020204"/>
              <a:ea typeface="Arial" panose="020B0604020202020204"/>
              <a:cs typeface="Arial" panose="020B0604020202020204"/>
              <a:sym typeface="Arial" panose="020B0604020202020204"/>
            </a:endParaRPr>
          </a:p>
        </p:txBody>
      </p:sp>
      <p:sp>
        <p:nvSpPr>
          <p:cNvPr id="61" name="Google Shape;550;p39">
            <a:extLst>
              <a:ext uri="{FF2B5EF4-FFF2-40B4-BE49-F238E27FC236}">
                <a16:creationId xmlns:a16="http://schemas.microsoft.com/office/drawing/2014/main" id="{47835656-1844-9941-A745-98C3C61B7140}"/>
              </a:ext>
            </a:extLst>
          </p:cNvPr>
          <p:cNvSpPr txBox="1"/>
          <p:nvPr/>
        </p:nvSpPr>
        <p:spPr>
          <a:xfrm>
            <a:off x="8234621" y="5041485"/>
            <a:ext cx="378736" cy="410369"/>
          </a:xfrm>
          <a:prstGeom prst="rect">
            <a:avLst/>
          </a:prstGeom>
          <a:noFill/>
          <a:ln w="9525" cap="flat" cmpd="sng">
            <a:solidFill>
              <a:srgbClr val="00704E"/>
            </a:solidFill>
            <a:prstDash val="dash"/>
            <a:round/>
            <a:headEnd type="none" w="sm" len="sm"/>
            <a:tailEnd type="none" w="sm" len="sm"/>
          </a:ln>
        </p:spPr>
        <p:txBody>
          <a:bodyPr spcFirstLastPara="1" wrap="square" lIns="121900" tIns="60933" rIns="121900" bIns="60933" anchor="t" anchorCtr="0">
            <a:noAutofit/>
          </a:bodyPr>
          <a:lstStyle/>
          <a:p>
            <a:r>
              <a:rPr lang="en-US" sz="1867">
                <a:solidFill>
                  <a:srgbClr val="000000"/>
                </a:solidFill>
                <a:latin typeface="Arial" panose="020B0604020202020204"/>
                <a:ea typeface="Arial" panose="020B0604020202020204"/>
                <a:cs typeface="Arial" panose="020B0604020202020204"/>
                <a:sym typeface="Arial" panose="020B0604020202020204"/>
              </a:rPr>
              <a:t>2</a:t>
            </a:r>
            <a:endParaRPr sz="1867">
              <a:solidFill>
                <a:srgbClr val="000000"/>
              </a:solidFill>
              <a:latin typeface="Arial" panose="020B0604020202020204"/>
              <a:ea typeface="Arial" panose="020B0604020202020204"/>
              <a:cs typeface="Arial" panose="020B0604020202020204"/>
              <a:sym typeface="Arial" panose="020B0604020202020204"/>
            </a:endParaRPr>
          </a:p>
        </p:txBody>
      </p:sp>
      <p:sp>
        <p:nvSpPr>
          <p:cNvPr id="62" name="Google Shape;551;p39">
            <a:extLst>
              <a:ext uri="{FF2B5EF4-FFF2-40B4-BE49-F238E27FC236}">
                <a16:creationId xmlns:a16="http://schemas.microsoft.com/office/drawing/2014/main" id="{898D57F8-F7DD-5B41-BE99-520269A65481}"/>
              </a:ext>
            </a:extLst>
          </p:cNvPr>
          <p:cNvSpPr txBox="1"/>
          <p:nvPr/>
        </p:nvSpPr>
        <p:spPr>
          <a:xfrm>
            <a:off x="3777631" y="4004684"/>
            <a:ext cx="378736" cy="410369"/>
          </a:xfrm>
          <a:prstGeom prst="rect">
            <a:avLst/>
          </a:prstGeom>
          <a:noFill/>
          <a:ln w="9525" cap="flat" cmpd="sng">
            <a:solidFill>
              <a:srgbClr val="00704E"/>
            </a:solidFill>
            <a:prstDash val="dash"/>
            <a:round/>
            <a:headEnd type="none" w="sm" len="sm"/>
            <a:tailEnd type="none" w="sm" len="sm"/>
          </a:ln>
        </p:spPr>
        <p:txBody>
          <a:bodyPr spcFirstLastPara="1" wrap="square" lIns="121900" tIns="60933" rIns="121900" bIns="60933" anchor="t" anchorCtr="0">
            <a:noAutofit/>
          </a:bodyPr>
          <a:lstStyle/>
          <a:p>
            <a:r>
              <a:rPr lang="en-US" sz="1867">
                <a:solidFill>
                  <a:srgbClr val="000000"/>
                </a:solidFill>
                <a:latin typeface="Arial" panose="020B0604020202020204"/>
                <a:ea typeface="Arial" panose="020B0604020202020204"/>
                <a:cs typeface="Arial" panose="020B0604020202020204"/>
                <a:sym typeface="Arial" panose="020B0604020202020204"/>
              </a:rPr>
              <a:t>3</a:t>
            </a:r>
            <a:endParaRPr sz="1867">
              <a:solidFill>
                <a:srgbClr val="000000"/>
              </a:solidFill>
              <a:latin typeface="Arial" panose="020B0604020202020204"/>
              <a:ea typeface="Arial" panose="020B0604020202020204"/>
              <a:cs typeface="Arial" panose="020B0604020202020204"/>
              <a:sym typeface="Arial" panose="020B0604020202020204"/>
            </a:endParaRPr>
          </a:p>
        </p:txBody>
      </p:sp>
      <p:sp>
        <p:nvSpPr>
          <p:cNvPr id="63" name="Google Shape;537;p39">
            <a:extLst>
              <a:ext uri="{FF2B5EF4-FFF2-40B4-BE49-F238E27FC236}">
                <a16:creationId xmlns:a16="http://schemas.microsoft.com/office/drawing/2014/main" id="{B6FE7A79-93A1-594C-9FA8-DF5E1FA8F76D}"/>
              </a:ext>
            </a:extLst>
          </p:cNvPr>
          <p:cNvSpPr/>
          <p:nvPr/>
        </p:nvSpPr>
        <p:spPr>
          <a:xfrm>
            <a:off x="10230450" y="4999144"/>
            <a:ext cx="821341" cy="299568"/>
          </a:xfrm>
          <a:prstGeom prst="rect">
            <a:avLst/>
          </a:prstGeom>
          <a:solidFill>
            <a:schemeClr val="accent1"/>
          </a:solidFill>
          <a:ln w="25400" cap="flat" cmpd="sng">
            <a:solidFill>
              <a:schemeClr val="lt1"/>
            </a:solidFill>
            <a:prstDash val="solid"/>
            <a:round/>
            <a:headEnd type="none" w="sm" len="sm"/>
            <a:tailEnd type="none" w="sm" len="sm"/>
          </a:ln>
        </p:spPr>
        <p:txBody>
          <a:bodyPr spcFirstLastPara="1" wrap="square" lIns="121900" tIns="60933" rIns="121900" bIns="60933" anchor="ctr" anchorCtr="0">
            <a:noAutofit/>
          </a:bodyPr>
          <a:lstStyle/>
          <a:p>
            <a:pPr algn="ctr"/>
            <a:r>
              <a:rPr lang="en-US" sz="1200">
                <a:solidFill>
                  <a:schemeClr val="lt1"/>
                </a:solidFill>
                <a:latin typeface="Arial" panose="020B0604020202020204"/>
                <a:ea typeface="Arial" panose="020B0604020202020204"/>
                <a:cs typeface="Arial" panose="020B0604020202020204"/>
                <a:sym typeface="Arial" panose="020B0604020202020204"/>
              </a:rPr>
              <a:t>Query</a:t>
            </a:r>
          </a:p>
        </p:txBody>
      </p:sp>
      <p:cxnSp>
        <p:nvCxnSpPr>
          <p:cNvPr id="64" name="Google Shape;552;p39">
            <a:extLst>
              <a:ext uri="{FF2B5EF4-FFF2-40B4-BE49-F238E27FC236}">
                <a16:creationId xmlns:a16="http://schemas.microsoft.com/office/drawing/2014/main" id="{48CB2029-6E6E-0F47-AE76-BA6CAFA8826E}"/>
              </a:ext>
            </a:extLst>
          </p:cNvPr>
          <p:cNvCxnSpPr>
            <a:cxnSpLocks/>
            <a:endCxn id="63" idx="0"/>
          </p:cNvCxnSpPr>
          <p:nvPr/>
        </p:nvCxnSpPr>
        <p:spPr>
          <a:xfrm>
            <a:off x="8033222" y="3582026"/>
            <a:ext cx="2607899" cy="1417118"/>
          </a:xfrm>
          <a:prstGeom prst="curvedConnector2">
            <a:avLst/>
          </a:prstGeom>
          <a:noFill/>
          <a:ln w="38100" cap="flat" cmpd="sng">
            <a:solidFill>
              <a:srgbClr val="FF0000"/>
            </a:solidFill>
            <a:prstDash val="solid"/>
            <a:round/>
            <a:headEnd type="none" w="sm" len="sm"/>
            <a:tailEnd type="triangle" w="med" len="med"/>
          </a:ln>
        </p:spPr>
      </p:cxnSp>
      <p:sp>
        <p:nvSpPr>
          <p:cNvPr id="65" name="Google Shape;553;p39">
            <a:extLst>
              <a:ext uri="{FF2B5EF4-FFF2-40B4-BE49-F238E27FC236}">
                <a16:creationId xmlns:a16="http://schemas.microsoft.com/office/drawing/2014/main" id="{09B99E89-7A80-6740-B33F-3C3D9F3F5462}"/>
              </a:ext>
            </a:extLst>
          </p:cNvPr>
          <p:cNvSpPr txBox="1"/>
          <p:nvPr/>
        </p:nvSpPr>
        <p:spPr>
          <a:xfrm>
            <a:off x="10014117" y="3524919"/>
            <a:ext cx="2177883" cy="533480"/>
          </a:xfrm>
          <a:prstGeom prst="rect">
            <a:avLst/>
          </a:prstGeom>
          <a:noFill/>
          <a:ln>
            <a:noFill/>
          </a:ln>
        </p:spPr>
        <p:txBody>
          <a:bodyPr spcFirstLastPara="1" wrap="square" lIns="121900" tIns="60933" rIns="121900" bIns="60933" anchor="t" anchorCtr="0">
            <a:noAutofit/>
          </a:bodyPr>
          <a:lstStyle/>
          <a:p>
            <a:r>
              <a:rPr lang="en-US" sz="1467">
                <a:solidFill>
                  <a:srgbClr val="00B0F0"/>
                </a:solidFill>
                <a:latin typeface="Arial" panose="020B0604020202020204"/>
                <a:ea typeface="Arial" panose="020B0604020202020204"/>
                <a:cs typeface="Arial" panose="020B0604020202020204"/>
                <a:sym typeface="Arial" panose="020B0604020202020204"/>
              </a:rPr>
              <a:t>Pub</a:t>
            </a:r>
          </a:p>
          <a:p>
            <a:r>
              <a:rPr lang="en-US" sz="1200">
                <a:solidFill>
                  <a:srgbClr val="000000"/>
                </a:solidFill>
                <a:latin typeface="Arial" panose="020B0604020202020204"/>
                <a:ea typeface="Arial" panose="020B0604020202020204"/>
                <a:cs typeface="Arial" panose="020B0604020202020204"/>
                <a:sym typeface="Arial" panose="020B0604020202020204"/>
              </a:rPr>
              <a:t>ServiceA: 192.168.1.2:8080</a:t>
            </a:r>
          </a:p>
        </p:txBody>
      </p:sp>
      <p:sp>
        <p:nvSpPr>
          <p:cNvPr id="66" name="Google Shape;554;p39">
            <a:extLst>
              <a:ext uri="{FF2B5EF4-FFF2-40B4-BE49-F238E27FC236}">
                <a16:creationId xmlns:a16="http://schemas.microsoft.com/office/drawing/2014/main" id="{CC7A3C48-70B2-0640-A034-15D22E2B8A51}"/>
              </a:ext>
            </a:extLst>
          </p:cNvPr>
          <p:cNvSpPr txBox="1"/>
          <p:nvPr/>
        </p:nvSpPr>
        <p:spPr>
          <a:xfrm>
            <a:off x="9630308" y="3615028"/>
            <a:ext cx="378736" cy="410369"/>
          </a:xfrm>
          <a:prstGeom prst="rect">
            <a:avLst/>
          </a:prstGeom>
          <a:noFill/>
          <a:ln w="9525" cap="flat" cmpd="sng">
            <a:solidFill>
              <a:srgbClr val="00704E"/>
            </a:solidFill>
            <a:prstDash val="dash"/>
            <a:round/>
            <a:headEnd type="none" w="sm" len="sm"/>
            <a:tailEnd type="none" w="sm" len="sm"/>
          </a:ln>
        </p:spPr>
        <p:txBody>
          <a:bodyPr spcFirstLastPara="1" wrap="square" lIns="121900" tIns="60933" rIns="121900" bIns="60933" anchor="t" anchorCtr="0">
            <a:noAutofit/>
          </a:bodyPr>
          <a:lstStyle/>
          <a:p>
            <a:r>
              <a:rPr lang="en-US" sz="1867">
                <a:solidFill>
                  <a:srgbClr val="000000"/>
                </a:solidFill>
                <a:latin typeface="Arial" panose="020B0604020202020204"/>
                <a:ea typeface="Arial" panose="020B0604020202020204"/>
                <a:cs typeface="Arial" panose="020B0604020202020204"/>
                <a:sym typeface="Arial" panose="020B0604020202020204"/>
              </a:rPr>
              <a:t>4</a:t>
            </a:r>
            <a:endParaRPr sz="1867">
              <a:solidFill>
                <a:srgbClr val="000000"/>
              </a:solidFill>
              <a:latin typeface="Arial" panose="020B0604020202020204"/>
              <a:ea typeface="Arial" panose="020B0604020202020204"/>
              <a:cs typeface="Arial" panose="020B0604020202020204"/>
              <a:sym typeface="Arial" panose="020B0604020202020204"/>
            </a:endParaRPr>
          </a:p>
        </p:txBody>
      </p:sp>
      <p:sp>
        <p:nvSpPr>
          <p:cNvPr id="67" name="Google Shape;529;p39">
            <a:extLst>
              <a:ext uri="{FF2B5EF4-FFF2-40B4-BE49-F238E27FC236}">
                <a16:creationId xmlns:a16="http://schemas.microsoft.com/office/drawing/2014/main" id="{E90FFD9C-7B03-7244-8787-8162BDD66DC6}"/>
              </a:ext>
            </a:extLst>
          </p:cNvPr>
          <p:cNvSpPr/>
          <p:nvPr/>
        </p:nvSpPr>
        <p:spPr>
          <a:xfrm>
            <a:off x="72996" y="6470100"/>
            <a:ext cx="3753592" cy="410369"/>
          </a:xfrm>
          <a:prstGeom prst="rect">
            <a:avLst/>
          </a:prstGeom>
          <a:noFill/>
          <a:ln>
            <a:noFill/>
          </a:ln>
        </p:spPr>
        <p:txBody>
          <a:bodyPr spcFirstLastPara="1" wrap="square" lIns="121900" tIns="60933" rIns="121900" bIns="60933" anchor="t" anchorCtr="0">
            <a:noAutofit/>
          </a:bodyPr>
          <a:lstStyle/>
          <a:p>
            <a:r>
              <a:rPr lang="en-US" sz="1867" b="1" dirty="0" err="1">
                <a:solidFill>
                  <a:srgbClr val="424242"/>
                </a:solidFill>
                <a:latin typeface="Arial" panose="020B0604020202020204"/>
                <a:ea typeface="Arial" panose="020B0604020202020204"/>
                <a:cs typeface="Arial" panose="020B0604020202020204"/>
                <a:sym typeface="Arial" panose="020B0604020202020204"/>
              </a:rPr>
              <a:t>基于NATs消息系统Pub</a:t>
            </a:r>
            <a:r>
              <a:rPr lang="en-US" sz="1867" b="1" dirty="0">
                <a:solidFill>
                  <a:srgbClr val="424242"/>
                </a:solidFill>
                <a:latin typeface="Arial" panose="020B0604020202020204"/>
                <a:ea typeface="Arial" panose="020B0604020202020204"/>
                <a:cs typeface="Arial" panose="020B0604020202020204"/>
                <a:sym typeface="Arial" panose="020B0604020202020204"/>
              </a:rPr>
              <a:t>/</a:t>
            </a:r>
            <a:r>
              <a:rPr lang="en-US" sz="1867" b="1" dirty="0" err="1">
                <a:solidFill>
                  <a:srgbClr val="424242"/>
                </a:solidFill>
                <a:latin typeface="Arial" panose="020B0604020202020204"/>
                <a:ea typeface="Arial" panose="020B0604020202020204"/>
                <a:cs typeface="Arial" panose="020B0604020202020204"/>
                <a:sym typeface="Arial" panose="020B0604020202020204"/>
              </a:rPr>
              <a:t>Sub注册</a:t>
            </a:r>
            <a:endParaRPr sz="1867" dirty="0">
              <a:solidFill>
                <a:srgbClr val="000000"/>
              </a:solidFill>
              <a:latin typeface="Arial" panose="020B0604020202020204"/>
              <a:ea typeface="Arial" panose="020B0604020202020204"/>
              <a:cs typeface="Arial" panose="020B0604020202020204"/>
              <a:sym typeface="Arial" panose="020B0604020202020204"/>
            </a:endParaRPr>
          </a:p>
        </p:txBody>
      </p:sp>
    </p:spTree>
    <p:extLst>
      <p:ext uri="{BB962C8B-B14F-4D97-AF65-F5344CB8AC3E}">
        <p14:creationId xmlns:p14="http://schemas.microsoft.com/office/powerpoint/2010/main" val="80002739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Google Shape;355;p32">
            <a:extLst>
              <a:ext uri="{FF2B5EF4-FFF2-40B4-BE49-F238E27FC236}">
                <a16:creationId xmlns:a16="http://schemas.microsoft.com/office/drawing/2014/main" id="{AE52E98E-DE97-A54A-80FD-2264430552FC}"/>
              </a:ext>
            </a:extLst>
          </p:cNvPr>
          <p:cNvSpPr txBox="1"/>
          <p:nvPr/>
        </p:nvSpPr>
        <p:spPr>
          <a:xfrm>
            <a:off x="138929" y="1604260"/>
            <a:ext cx="4007887" cy="400109"/>
          </a:xfrm>
          <a:prstGeom prst="rect">
            <a:avLst/>
          </a:prstGeom>
          <a:noFill/>
          <a:ln>
            <a:noFill/>
          </a:ln>
        </p:spPr>
        <p:txBody>
          <a:bodyPr spcFirstLastPara="1" wrap="square" lIns="121900" tIns="60933" rIns="121900" bIns="60933" anchor="t" anchorCtr="0">
            <a:noAutofit/>
          </a:bodyPr>
          <a:lstStyle/>
          <a:p>
            <a:r>
              <a:rPr lang="en-US" b="1" dirty="0">
                <a:solidFill>
                  <a:srgbClr val="000000"/>
                </a:solidFill>
                <a:latin typeface="Arial" panose="020B0604020202020204"/>
                <a:ea typeface="Arial" panose="020B0604020202020204"/>
                <a:cs typeface="Arial" panose="020B0604020202020204"/>
                <a:sym typeface="Arial" panose="020B0604020202020204"/>
              </a:rPr>
              <a:t>Re</a:t>
            </a:r>
            <a:r>
              <a:rPr lang="en-US" altLang="zh-CN" b="1" dirty="0">
                <a:solidFill>
                  <a:srgbClr val="000000"/>
                </a:solidFill>
                <a:latin typeface="Arial" panose="020B0604020202020204"/>
                <a:ea typeface="Arial" panose="020B0604020202020204"/>
                <a:cs typeface="Arial" panose="020B0604020202020204"/>
                <a:sym typeface="Arial" panose="020B0604020202020204"/>
              </a:rPr>
              <a:t>gistry</a:t>
            </a:r>
            <a:r>
              <a:rPr lang="zh-CN" altLang="en-US" b="1" dirty="0">
                <a:solidFill>
                  <a:srgbClr val="000000"/>
                </a:solidFill>
                <a:latin typeface="Arial" panose="020B0604020202020204"/>
                <a:ea typeface="Arial" panose="020B0604020202020204"/>
                <a:cs typeface="Arial" panose="020B0604020202020204"/>
                <a:sym typeface="Arial" panose="020B0604020202020204"/>
              </a:rPr>
              <a:t> 支持的注册插件</a:t>
            </a:r>
            <a:endParaRPr dirty="0">
              <a:solidFill>
                <a:srgbClr val="000000"/>
              </a:solidFill>
              <a:latin typeface="Arial" panose="020B0604020202020204"/>
              <a:ea typeface="Arial" panose="020B0604020202020204"/>
              <a:cs typeface="Arial" panose="020B0604020202020204"/>
              <a:sym typeface="Arial" panose="020B0604020202020204"/>
            </a:endParaRPr>
          </a:p>
        </p:txBody>
      </p:sp>
      <p:sp>
        <p:nvSpPr>
          <p:cNvPr id="53" name="标题 1">
            <a:extLst>
              <a:ext uri="{FF2B5EF4-FFF2-40B4-BE49-F238E27FC236}">
                <a16:creationId xmlns:a16="http://schemas.microsoft.com/office/drawing/2014/main" id="{E0EA4593-38D4-1E44-83A2-40B7B19D9C0B}"/>
              </a:ext>
            </a:extLst>
          </p:cNvPr>
          <p:cNvSpPr>
            <a:spLocks noGrp="1"/>
          </p:cNvSpPr>
          <p:nvPr>
            <p:ph type="title"/>
          </p:nvPr>
        </p:nvSpPr>
        <p:spPr>
          <a:xfrm>
            <a:off x="373952" y="17377"/>
            <a:ext cx="6214055" cy="1208868"/>
          </a:xfrm>
        </p:spPr>
        <p:txBody>
          <a:bodyPr/>
          <a:lstStyle/>
          <a:p>
            <a:r>
              <a:rPr kumimoji="1" lang="en-US" altLang="zh-CN" dirty="0"/>
              <a:t>Go-Micro</a:t>
            </a:r>
            <a:endParaRPr kumimoji="1" lang="zh-CN" altLang="en-US" dirty="0"/>
          </a:p>
        </p:txBody>
      </p:sp>
      <p:sp>
        <p:nvSpPr>
          <p:cNvPr id="54" name="文本框 53">
            <a:extLst>
              <a:ext uri="{FF2B5EF4-FFF2-40B4-BE49-F238E27FC236}">
                <a16:creationId xmlns:a16="http://schemas.microsoft.com/office/drawing/2014/main" id="{884E8255-FA5E-144C-BDC3-343CE11CC167}"/>
              </a:ext>
            </a:extLst>
          </p:cNvPr>
          <p:cNvSpPr txBox="1"/>
          <p:nvPr/>
        </p:nvSpPr>
        <p:spPr>
          <a:xfrm>
            <a:off x="9860785" y="874468"/>
            <a:ext cx="2428870" cy="369332"/>
          </a:xfrm>
          <a:prstGeom prst="rect">
            <a:avLst/>
          </a:prstGeom>
          <a:noFill/>
        </p:spPr>
        <p:txBody>
          <a:bodyPr wrap="none" rtlCol="0">
            <a:spAutoFit/>
          </a:bodyPr>
          <a:lstStyle/>
          <a:p>
            <a:pPr marL="685800" lvl="1"/>
            <a:r>
              <a:rPr kumimoji="1" lang="en-US" altLang="zh-CN" b="1" dirty="0">
                <a:solidFill>
                  <a:schemeClr val="bg1"/>
                </a:solidFill>
              </a:rPr>
              <a:t>Go-Micro</a:t>
            </a:r>
            <a:r>
              <a:rPr kumimoji="1" lang="zh-CN" altLang="en-US" b="1" dirty="0">
                <a:solidFill>
                  <a:schemeClr val="bg1"/>
                </a:solidFill>
              </a:rPr>
              <a:t>设计</a:t>
            </a:r>
            <a:endParaRPr kumimoji="1" lang="zh-CN" altLang="en-US" dirty="0">
              <a:solidFill>
                <a:schemeClr val="bg1"/>
              </a:solidFill>
            </a:endParaRPr>
          </a:p>
        </p:txBody>
      </p:sp>
      <p:sp>
        <p:nvSpPr>
          <p:cNvPr id="2" name="矩形 1">
            <a:extLst>
              <a:ext uri="{FF2B5EF4-FFF2-40B4-BE49-F238E27FC236}">
                <a16:creationId xmlns:a16="http://schemas.microsoft.com/office/drawing/2014/main" id="{834ADF67-BE35-1B43-AF2C-C66E686098F0}"/>
              </a:ext>
            </a:extLst>
          </p:cNvPr>
          <p:cNvSpPr/>
          <p:nvPr/>
        </p:nvSpPr>
        <p:spPr>
          <a:xfrm>
            <a:off x="238537" y="6338803"/>
            <a:ext cx="6484883" cy="369332"/>
          </a:xfrm>
          <a:prstGeom prst="rect">
            <a:avLst/>
          </a:prstGeom>
        </p:spPr>
        <p:txBody>
          <a:bodyPr wrap="square">
            <a:spAutoFit/>
          </a:bodyPr>
          <a:lstStyle/>
          <a:p>
            <a:r>
              <a:rPr lang="zh-CN" altLang="en-US" dirty="0"/>
              <a:t>源码目录：</a:t>
            </a:r>
            <a:r>
              <a:rPr lang="en" altLang="zh-CN" dirty="0"/>
              <a:t>go-micro/plugins/registry</a:t>
            </a:r>
            <a:endParaRPr lang="zh-CN" altLang="en-US" dirty="0"/>
          </a:p>
        </p:txBody>
      </p:sp>
      <p:sp>
        <p:nvSpPr>
          <p:cNvPr id="4" name="矩形 3">
            <a:extLst>
              <a:ext uri="{FF2B5EF4-FFF2-40B4-BE49-F238E27FC236}">
                <a16:creationId xmlns:a16="http://schemas.microsoft.com/office/drawing/2014/main" id="{9F244479-E684-CB4C-B4BB-120C378F2527}"/>
              </a:ext>
            </a:extLst>
          </p:cNvPr>
          <p:cNvSpPr/>
          <p:nvPr/>
        </p:nvSpPr>
        <p:spPr>
          <a:xfrm>
            <a:off x="373952" y="1927317"/>
            <a:ext cx="6096000" cy="3970318"/>
          </a:xfrm>
          <a:prstGeom prst="rect">
            <a:avLst/>
          </a:prstGeom>
        </p:spPr>
        <p:txBody>
          <a:bodyPr>
            <a:spAutoFit/>
          </a:bodyPr>
          <a:lstStyle/>
          <a:p>
            <a:r>
              <a:rPr lang="en-US" altLang="zh-CN" dirty="0"/>
              <a:t>registry</a:t>
            </a:r>
            <a:endParaRPr lang="zh-CN" altLang="en-US" dirty="0"/>
          </a:p>
          <a:p>
            <a:pPr lvl="1"/>
            <a:r>
              <a:rPr lang="zh-CN" altLang="en-US" dirty="0"/>
              <a:t>├── cache</a:t>
            </a:r>
          </a:p>
          <a:p>
            <a:pPr lvl="1"/>
            <a:r>
              <a:rPr lang="zh-CN" altLang="en-US" dirty="0"/>
              <a:t>├── consul</a:t>
            </a:r>
          </a:p>
          <a:p>
            <a:pPr lvl="1"/>
            <a:r>
              <a:rPr lang="zh-CN" altLang="en-US" dirty="0"/>
              <a:t>├── etcd</a:t>
            </a:r>
          </a:p>
          <a:p>
            <a:pPr lvl="1"/>
            <a:r>
              <a:rPr lang="zh-CN" altLang="en-US" dirty="0"/>
              <a:t>├── eureka</a:t>
            </a:r>
          </a:p>
          <a:p>
            <a:pPr lvl="1"/>
            <a:r>
              <a:rPr lang="zh-CN" altLang="en-US" dirty="0"/>
              <a:t>├── gossip</a:t>
            </a:r>
          </a:p>
          <a:p>
            <a:pPr lvl="1"/>
            <a:r>
              <a:rPr lang="zh-CN" altLang="en-US" dirty="0"/>
              <a:t>├── kubernetes</a:t>
            </a:r>
          </a:p>
          <a:p>
            <a:pPr lvl="1"/>
            <a:r>
              <a:rPr lang="zh-CN" altLang="en-US" dirty="0"/>
              <a:t>├── mdns</a:t>
            </a:r>
          </a:p>
          <a:p>
            <a:pPr lvl="1"/>
            <a:r>
              <a:rPr lang="zh-CN" altLang="en-US" dirty="0"/>
              <a:t>├── memory</a:t>
            </a:r>
          </a:p>
          <a:p>
            <a:pPr lvl="1"/>
            <a:r>
              <a:rPr lang="zh-CN" altLang="en-US" dirty="0"/>
              <a:t>├── multi</a:t>
            </a:r>
          </a:p>
          <a:p>
            <a:pPr lvl="1"/>
            <a:r>
              <a:rPr lang="zh-CN" altLang="en-US" dirty="0"/>
              <a:t>├── nacos</a:t>
            </a:r>
          </a:p>
          <a:p>
            <a:pPr lvl="1"/>
            <a:r>
              <a:rPr lang="zh-CN" altLang="en-US" dirty="0"/>
              <a:t>├── nats</a:t>
            </a:r>
          </a:p>
          <a:p>
            <a:pPr lvl="1"/>
            <a:r>
              <a:rPr lang="zh-CN" altLang="en-US" dirty="0"/>
              <a:t>├── proxy</a:t>
            </a:r>
          </a:p>
          <a:p>
            <a:pPr lvl="1"/>
            <a:r>
              <a:rPr lang="zh-CN" altLang="en-US" dirty="0"/>
              <a:t>└── zookeeper</a:t>
            </a:r>
          </a:p>
        </p:txBody>
      </p:sp>
    </p:spTree>
    <p:extLst>
      <p:ext uri="{BB962C8B-B14F-4D97-AF65-F5344CB8AC3E}">
        <p14:creationId xmlns:p14="http://schemas.microsoft.com/office/powerpoint/2010/main" val="242497328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Google Shape;355;p32">
            <a:extLst>
              <a:ext uri="{FF2B5EF4-FFF2-40B4-BE49-F238E27FC236}">
                <a16:creationId xmlns:a16="http://schemas.microsoft.com/office/drawing/2014/main" id="{AE52E98E-DE97-A54A-80FD-2264430552FC}"/>
              </a:ext>
            </a:extLst>
          </p:cNvPr>
          <p:cNvSpPr txBox="1"/>
          <p:nvPr/>
        </p:nvSpPr>
        <p:spPr>
          <a:xfrm>
            <a:off x="138929" y="1604260"/>
            <a:ext cx="4007887" cy="400109"/>
          </a:xfrm>
          <a:prstGeom prst="rect">
            <a:avLst/>
          </a:prstGeom>
          <a:noFill/>
          <a:ln>
            <a:noFill/>
          </a:ln>
        </p:spPr>
        <p:txBody>
          <a:bodyPr spcFirstLastPara="1" wrap="square" lIns="121900" tIns="60933" rIns="121900" bIns="60933" anchor="t" anchorCtr="0">
            <a:noAutofit/>
          </a:bodyPr>
          <a:lstStyle/>
          <a:p>
            <a:r>
              <a:rPr lang="en-US" altLang="zh-CN" b="1" dirty="0">
                <a:solidFill>
                  <a:srgbClr val="000000"/>
                </a:solidFill>
                <a:latin typeface="Arial" panose="020B0604020202020204"/>
                <a:ea typeface="Arial" panose="020B0604020202020204"/>
                <a:cs typeface="Arial" panose="020B0604020202020204"/>
                <a:sym typeface="Arial" panose="020B0604020202020204"/>
              </a:rPr>
              <a:t>Selector</a:t>
            </a:r>
            <a:r>
              <a:rPr lang="zh-CN" altLang="en-US" b="1" dirty="0">
                <a:solidFill>
                  <a:srgbClr val="000000"/>
                </a:solidFill>
                <a:latin typeface="Arial" panose="020B0604020202020204"/>
                <a:ea typeface="Arial" panose="020B0604020202020204"/>
                <a:cs typeface="Arial" panose="020B0604020202020204"/>
                <a:sym typeface="Arial" panose="020B0604020202020204"/>
              </a:rPr>
              <a:t> 选择器组件</a:t>
            </a:r>
            <a:endParaRPr dirty="0">
              <a:solidFill>
                <a:srgbClr val="000000"/>
              </a:solidFill>
              <a:latin typeface="Arial" panose="020B0604020202020204"/>
              <a:ea typeface="Arial" panose="020B0604020202020204"/>
              <a:cs typeface="Arial" panose="020B0604020202020204"/>
              <a:sym typeface="Arial" panose="020B0604020202020204"/>
            </a:endParaRPr>
          </a:p>
        </p:txBody>
      </p:sp>
      <p:sp>
        <p:nvSpPr>
          <p:cNvPr id="53" name="标题 1">
            <a:extLst>
              <a:ext uri="{FF2B5EF4-FFF2-40B4-BE49-F238E27FC236}">
                <a16:creationId xmlns:a16="http://schemas.microsoft.com/office/drawing/2014/main" id="{E0EA4593-38D4-1E44-83A2-40B7B19D9C0B}"/>
              </a:ext>
            </a:extLst>
          </p:cNvPr>
          <p:cNvSpPr>
            <a:spLocks noGrp="1"/>
          </p:cNvSpPr>
          <p:nvPr>
            <p:ph type="title"/>
          </p:nvPr>
        </p:nvSpPr>
        <p:spPr>
          <a:xfrm>
            <a:off x="373952" y="17377"/>
            <a:ext cx="6214055" cy="1208868"/>
          </a:xfrm>
        </p:spPr>
        <p:txBody>
          <a:bodyPr/>
          <a:lstStyle/>
          <a:p>
            <a:r>
              <a:rPr kumimoji="1" lang="en-US" altLang="zh-CN" dirty="0"/>
              <a:t>Go-Micro</a:t>
            </a:r>
            <a:endParaRPr kumimoji="1" lang="zh-CN" altLang="en-US" dirty="0"/>
          </a:p>
        </p:txBody>
      </p:sp>
      <p:sp>
        <p:nvSpPr>
          <p:cNvPr id="54" name="文本框 53">
            <a:extLst>
              <a:ext uri="{FF2B5EF4-FFF2-40B4-BE49-F238E27FC236}">
                <a16:creationId xmlns:a16="http://schemas.microsoft.com/office/drawing/2014/main" id="{884E8255-FA5E-144C-BDC3-343CE11CC167}"/>
              </a:ext>
            </a:extLst>
          </p:cNvPr>
          <p:cNvSpPr txBox="1"/>
          <p:nvPr/>
        </p:nvSpPr>
        <p:spPr>
          <a:xfrm>
            <a:off x="9860785" y="874468"/>
            <a:ext cx="2428870" cy="369332"/>
          </a:xfrm>
          <a:prstGeom prst="rect">
            <a:avLst/>
          </a:prstGeom>
          <a:noFill/>
        </p:spPr>
        <p:txBody>
          <a:bodyPr wrap="none" rtlCol="0">
            <a:spAutoFit/>
          </a:bodyPr>
          <a:lstStyle/>
          <a:p>
            <a:pPr marL="685800" lvl="1"/>
            <a:r>
              <a:rPr kumimoji="1" lang="en-US" altLang="zh-CN" b="1" dirty="0">
                <a:solidFill>
                  <a:schemeClr val="bg1"/>
                </a:solidFill>
              </a:rPr>
              <a:t>Go-Micro</a:t>
            </a:r>
            <a:r>
              <a:rPr kumimoji="1" lang="zh-CN" altLang="en-US" b="1" dirty="0">
                <a:solidFill>
                  <a:schemeClr val="bg1"/>
                </a:solidFill>
              </a:rPr>
              <a:t>设计</a:t>
            </a:r>
            <a:endParaRPr kumimoji="1" lang="zh-CN" altLang="en-US" dirty="0">
              <a:solidFill>
                <a:schemeClr val="bg1"/>
              </a:solidFill>
            </a:endParaRPr>
          </a:p>
        </p:txBody>
      </p:sp>
      <p:sp>
        <p:nvSpPr>
          <p:cNvPr id="30" name="Google Shape;570;p41">
            <a:extLst>
              <a:ext uri="{FF2B5EF4-FFF2-40B4-BE49-F238E27FC236}">
                <a16:creationId xmlns:a16="http://schemas.microsoft.com/office/drawing/2014/main" id="{AB47A6D4-F4BB-D140-BFD0-1AD992B7FF2B}"/>
              </a:ext>
            </a:extLst>
          </p:cNvPr>
          <p:cNvSpPr/>
          <p:nvPr/>
        </p:nvSpPr>
        <p:spPr>
          <a:xfrm>
            <a:off x="6066117" y="3277841"/>
            <a:ext cx="1422400" cy="2420340"/>
          </a:xfrm>
          <a:prstGeom prst="rect">
            <a:avLst/>
          </a:prstGeom>
          <a:solidFill>
            <a:schemeClr val="lt1"/>
          </a:solidFill>
          <a:ln w="25400" cap="flat" cmpd="sng">
            <a:solidFill>
              <a:srgbClr val="A5E9DA"/>
            </a:solidFill>
            <a:prstDash val="solid"/>
            <a:round/>
            <a:headEnd type="none" w="sm" len="sm"/>
            <a:tailEnd type="none" w="sm" len="sm"/>
          </a:ln>
        </p:spPr>
        <p:txBody>
          <a:bodyPr spcFirstLastPara="1" wrap="square" lIns="91433" tIns="45700" rIns="91433" bIns="45700" anchor="ctr" anchorCtr="0">
            <a:noAutofit/>
          </a:bodyPr>
          <a:lstStyle/>
          <a:p>
            <a:pPr algn="ctr"/>
            <a:r>
              <a:rPr lang="en-US">
                <a:solidFill>
                  <a:schemeClr val="lt1"/>
                </a:solidFill>
                <a:latin typeface="Arial" panose="020B0604020202020204"/>
                <a:ea typeface="Arial" panose="020B0604020202020204"/>
                <a:cs typeface="Arial" panose="020B0604020202020204"/>
                <a:sym typeface="Arial" panose="020B0604020202020204"/>
              </a:rPr>
              <a:t>Client</a:t>
            </a:r>
          </a:p>
        </p:txBody>
      </p:sp>
      <p:sp>
        <p:nvSpPr>
          <p:cNvPr id="31" name="Google Shape;571;p41">
            <a:extLst>
              <a:ext uri="{FF2B5EF4-FFF2-40B4-BE49-F238E27FC236}">
                <a16:creationId xmlns:a16="http://schemas.microsoft.com/office/drawing/2014/main" id="{17DCF0C0-1AFA-0C45-A501-E8FD7DFE8848}"/>
              </a:ext>
            </a:extLst>
          </p:cNvPr>
          <p:cNvSpPr/>
          <p:nvPr/>
        </p:nvSpPr>
        <p:spPr>
          <a:xfrm>
            <a:off x="6305268" y="3907686"/>
            <a:ext cx="933064" cy="398276"/>
          </a:xfrm>
          <a:prstGeom prst="rect">
            <a:avLst/>
          </a:prstGeom>
          <a:solidFill>
            <a:srgbClr val="00D4DD"/>
          </a:solidFill>
          <a:ln w="25400" cap="flat" cmpd="sng">
            <a:solidFill>
              <a:schemeClr val="lt1"/>
            </a:solidFill>
            <a:prstDash val="solid"/>
            <a:round/>
            <a:headEnd type="none" w="sm" len="sm"/>
            <a:tailEnd type="none" w="sm" len="sm"/>
          </a:ln>
        </p:spPr>
        <p:txBody>
          <a:bodyPr spcFirstLastPara="1" wrap="square" lIns="91433" tIns="45700" rIns="91433" bIns="45700" anchor="ctr" anchorCtr="0">
            <a:noAutofit/>
          </a:bodyPr>
          <a:lstStyle/>
          <a:p>
            <a:pPr algn="ctr"/>
            <a:r>
              <a:rPr lang="en-US" sz="1467">
                <a:solidFill>
                  <a:schemeClr val="lt1"/>
                </a:solidFill>
                <a:latin typeface="Arial" panose="020B0604020202020204"/>
                <a:ea typeface="Arial" panose="020B0604020202020204"/>
                <a:cs typeface="Arial" panose="020B0604020202020204"/>
                <a:sym typeface="Arial" panose="020B0604020202020204"/>
              </a:rPr>
              <a:t>Selector</a:t>
            </a:r>
            <a:endParaRPr sz="1467">
              <a:solidFill>
                <a:schemeClr val="lt1"/>
              </a:solidFill>
              <a:latin typeface="Arial" panose="020B0604020202020204"/>
              <a:ea typeface="Arial" panose="020B0604020202020204"/>
              <a:cs typeface="Arial" panose="020B0604020202020204"/>
              <a:sym typeface="Arial" panose="020B0604020202020204"/>
            </a:endParaRPr>
          </a:p>
        </p:txBody>
      </p:sp>
      <p:sp>
        <p:nvSpPr>
          <p:cNvPr id="32" name="Google Shape;572;p41">
            <a:extLst>
              <a:ext uri="{FF2B5EF4-FFF2-40B4-BE49-F238E27FC236}">
                <a16:creationId xmlns:a16="http://schemas.microsoft.com/office/drawing/2014/main" id="{22A6A087-C6C8-3D45-8BFA-EEED9BEF3924}"/>
              </a:ext>
            </a:extLst>
          </p:cNvPr>
          <p:cNvSpPr/>
          <p:nvPr/>
        </p:nvSpPr>
        <p:spPr>
          <a:xfrm>
            <a:off x="6309100" y="4454367"/>
            <a:ext cx="929232" cy="417055"/>
          </a:xfrm>
          <a:prstGeom prst="rect">
            <a:avLst/>
          </a:prstGeom>
          <a:solidFill>
            <a:srgbClr val="00D4DD"/>
          </a:solidFill>
          <a:ln w="25400" cap="flat" cmpd="sng">
            <a:solidFill>
              <a:schemeClr val="lt1"/>
            </a:solidFill>
            <a:prstDash val="solid"/>
            <a:round/>
            <a:headEnd type="none" w="sm" len="sm"/>
            <a:tailEnd type="none" w="sm" len="sm"/>
          </a:ln>
        </p:spPr>
        <p:txBody>
          <a:bodyPr spcFirstLastPara="1" wrap="square" lIns="91433" tIns="45700" rIns="91433" bIns="45700" anchor="ctr" anchorCtr="0">
            <a:noAutofit/>
          </a:bodyPr>
          <a:lstStyle/>
          <a:p>
            <a:pPr algn="ctr"/>
            <a:r>
              <a:rPr lang="en-US" sz="1600">
                <a:solidFill>
                  <a:schemeClr val="lt1"/>
                </a:solidFill>
                <a:latin typeface="Arial" panose="020B0604020202020204"/>
                <a:ea typeface="Arial" panose="020B0604020202020204"/>
                <a:cs typeface="Arial" panose="020B0604020202020204"/>
                <a:sym typeface="Arial" panose="020B0604020202020204"/>
              </a:rPr>
              <a:t>Registry</a:t>
            </a:r>
          </a:p>
        </p:txBody>
      </p:sp>
      <p:sp>
        <p:nvSpPr>
          <p:cNvPr id="33" name="Google Shape;573;p41">
            <a:extLst>
              <a:ext uri="{FF2B5EF4-FFF2-40B4-BE49-F238E27FC236}">
                <a16:creationId xmlns:a16="http://schemas.microsoft.com/office/drawing/2014/main" id="{C1D8DDBB-F6D1-5F4E-A4D4-BC13C6051045}"/>
              </a:ext>
            </a:extLst>
          </p:cNvPr>
          <p:cNvSpPr/>
          <p:nvPr/>
        </p:nvSpPr>
        <p:spPr>
          <a:xfrm>
            <a:off x="6309100" y="4977209"/>
            <a:ext cx="936435" cy="517793"/>
          </a:xfrm>
          <a:prstGeom prst="rect">
            <a:avLst/>
          </a:prstGeom>
          <a:solidFill>
            <a:srgbClr val="805AFF"/>
          </a:solidFill>
          <a:ln w="25400" cap="flat" cmpd="sng">
            <a:solidFill>
              <a:schemeClr val="lt1"/>
            </a:solidFill>
            <a:prstDash val="solid"/>
            <a:round/>
            <a:headEnd type="none" w="sm" len="sm"/>
            <a:tailEnd type="none" w="sm" len="sm"/>
          </a:ln>
        </p:spPr>
        <p:txBody>
          <a:bodyPr spcFirstLastPara="1" wrap="square" lIns="91433" tIns="45700" rIns="91433" bIns="45700" anchor="ctr" anchorCtr="0">
            <a:noAutofit/>
          </a:bodyPr>
          <a:lstStyle/>
          <a:p>
            <a:pPr algn="ctr"/>
            <a:r>
              <a:rPr lang="en-US">
                <a:solidFill>
                  <a:schemeClr val="lt1"/>
                </a:solidFill>
                <a:latin typeface="Arial" panose="020B0604020202020204"/>
                <a:ea typeface="Arial" panose="020B0604020202020204"/>
                <a:cs typeface="Arial" panose="020B0604020202020204"/>
                <a:sym typeface="Arial" panose="020B0604020202020204"/>
              </a:rPr>
              <a:t>Client</a:t>
            </a:r>
          </a:p>
        </p:txBody>
      </p:sp>
      <p:sp>
        <p:nvSpPr>
          <p:cNvPr id="34" name="Google Shape;574;p41">
            <a:extLst>
              <a:ext uri="{FF2B5EF4-FFF2-40B4-BE49-F238E27FC236}">
                <a16:creationId xmlns:a16="http://schemas.microsoft.com/office/drawing/2014/main" id="{A55D9515-3B0F-434C-AD0C-BA2DBE318DF5}"/>
              </a:ext>
            </a:extLst>
          </p:cNvPr>
          <p:cNvSpPr txBox="1"/>
          <p:nvPr/>
        </p:nvSpPr>
        <p:spPr>
          <a:xfrm>
            <a:off x="6096000" y="5709531"/>
            <a:ext cx="1392517" cy="492443"/>
          </a:xfrm>
          <a:prstGeom prst="rect">
            <a:avLst/>
          </a:prstGeom>
          <a:noFill/>
          <a:ln>
            <a:noFill/>
          </a:ln>
        </p:spPr>
        <p:txBody>
          <a:bodyPr spcFirstLastPara="1" wrap="square" lIns="121900" tIns="60933" rIns="121900" bIns="60933" anchor="t" anchorCtr="0">
            <a:noAutofit/>
          </a:bodyPr>
          <a:lstStyle/>
          <a:p>
            <a:r>
              <a:rPr lang="en-US" sz="1867">
                <a:solidFill>
                  <a:srgbClr val="000000"/>
                </a:solidFill>
                <a:latin typeface="Arial" panose="020B0604020202020204"/>
                <a:ea typeface="Arial" panose="020B0604020202020204"/>
                <a:cs typeface="Arial" panose="020B0604020202020204"/>
                <a:sym typeface="Arial" panose="020B0604020202020204"/>
              </a:rPr>
              <a:t>Service A</a:t>
            </a:r>
            <a:endParaRPr sz="1867">
              <a:solidFill>
                <a:srgbClr val="000000"/>
              </a:solidFill>
              <a:latin typeface="Arial" panose="020B0604020202020204"/>
              <a:ea typeface="Arial" panose="020B0604020202020204"/>
              <a:cs typeface="Arial" panose="020B0604020202020204"/>
              <a:sym typeface="Arial" panose="020B0604020202020204"/>
            </a:endParaRPr>
          </a:p>
        </p:txBody>
      </p:sp>
      <p:sp>
        <p:nvSpPr>
          <p:cNvPr id="35" name="Google Shape;575;p41">
            <a:extLst>
              <a:ext uri="{FF2B5EF4-FFF2-40B4-BE49-F238E27FC236}">
                <a16:creationId xmlns:a16="http://schemas.microsoft.com/office/drawing/2014/main" id="{3FF51195-0D0F-6142-996F-63A8FB99F9DB}"/>
              </a:ext>
            </a:extLst>
          </p:cNvPr>
          <p:cNvSpPr/>
          <p:nvPr/>
        </p:nvSpPr>
        <p:spPr>
          <a:xfrm>
            <a:off x="9784749" y="3189336"/>
            <a:ext cx="1422400" cy="487632"/>
          </a:xfrm>
          <a:prstGeom prst="rect">
            <a:avLst/>
          </a:prstGeom>
          <a:solidFill>
            <a:schemeClr val="lt1"/>
          </a:solidFill>
          <a:ln w="25400" cap="flat" cmpd="sng">
            <a:solidFill>
              <a:srgbClr val="A5E9DA"/>
            </a:solidFill>
            <a:prstDash val="solid"/>
            <a:round/>
            <a:headEnd type="none" w="sm" len="sm"/>
            <a:tailEnd type="none" w="sm" len="sm"/>
          </a:ln>
        </p:spPr>
        <p:txBody>
          <a:bodyPr spcFirstLastPara="1" wrap="square" lIns="91433" tIns="45700" rIns="91433" bIns="45700" anchor="ctr" anchorCtr="0">
            <a:noAutofit/>
          </a:bodyPr>
          <a:lstStyle/>
          <a:p>
            <a:pPr algn="ctr"/>
            <a:r>
              <a:rPr lang="en-US">
                <a:solidFill>
                  <a:schemeClr val="lt1"/>
                </a:solidFill>
                <a:latin typeface="Arial" panose="020B0604020202020204"/>
                <a:ea typeface="Arial" panose="020B0604020202020204"/>
                <a:cs typeface="Arial" panose="020B0604020202020204"/>
                <a:sym typeface="Arial" panose="020B0604020202020204"/>
              </a:rPr>
              <a:t>Client</a:t>
            </a:r>
          </a:p>
        </p:txBody>
      </p:sp>
      <p:sp>
        <p:nvSpPr>
          <p:cNvPr id="36" name="Google Shape;576;p41">
            <a:extLst>
              <a:ext uri="{FF2B5EF4-FFF2-40B4-BE49-F238E27FC236}">
                <a16:creationId xmlns:a16="http://schemas.microsoft.com/office/drawing/2014/main" id="{DDE6FEFF-9CD6-7646-8BB5-F3434612158E}"/>
              </a:ext>
            </a:extLst>
          </p:cNvPr>
          <p:cNvSpPr txBox="1"/>
          <p:nvPr/>
        </p:nvSpPr>
        <p:spPr>
          <a:xfrm>
            <a:off x="9768195" y="3203677"/>
            <a:ext cx="1537857" cy="492443"/>
          </a:xfrm>
          <a:prstGeom prst="rect">
            <a:avLst/>
          </a:prstGeom>
          <a:noFill/>
          <a:ln>
            <a:noFill/>
          </a:ln>
        </p:spPr>
        <p:txBody>
          <a:bodyPr spcFirstLastPara="1" wrap="square" lIns="121900" tIns="60933" rIns="121900" bIns="60933" anchor="t" anchorCtr="0">
            <a:noAutofit/>
          </a:bodyPr>
          <a:lstStyle/>
          <a:p>
            <a:r>
              <a:rPr lang="en-US" sz="1867">
                <a:solidFill>
                  <a:srgbClr val="000000"/>
                </a:solidFill>
                <a:latin typeface="Arial" panose="020B0604020202020204"/>
                <a:ea typeface="Arial" panose="020B0604020202020204"/>
                <a:cs typeface="Arial" panose="020B0604020202020204"/>
                <a:sym typeface="Arial" panose="020B0604020202020204"/>
              </a:rPr>
              <a:t>Service B1</a:t>
            </a:r>
            <a:endParaRPr sz="1867">
              <a:solidFill>
                <a:srgbClr val="000000"/>
              </a:solidFill>
              <a:latin typeface="Arial" panose="020B0604020202020204"/>
              <a:ea typeface="Arial" panose="020B0604020202020204"/>
              <a:cs typeface="Arial" panose="020B0604020202020204"/>
              <a:sym typeface="Arial" panose="020B0604020202020204"/>
            </a:endParaRPr>
          </a:p>
        </p:txBody>
      </p:sp>
      <p:cxnSp>
        <p:nvCxnSpPr>
          <p:cNvPr id="37" name="Google Shape;577;p41">
            <a:extLst>
              <a:ext uri="{FF2B5EF4-FFF2-40B4-BE49-F238E27FC236}">
                <a16:creationId xmlns:a16="http://schemas.microsoft.com/office/drawing/2014/main" id="{42343CDF-333E-7444-8025-F3156B54194E}"/>
              </a:ext>
            </a:extLst>
          </p:cNvPr>
          <p:cNvCxnSpPr>
            <a:stCxn id="33" idx="1"/>
            <a:endCxn id="31" idx="1"/>
          </p:cNvCxnSpPr>
          <p:nvPr/>
        </p:nvCxnSpPr>
        <p:spPr>
          <a:xfrm rot="10800000">
            <a:off x="6305100" y="4106905"/>
            <a:ext cx="4000" cy="1129200"/>
          </a:xfrm>
          <a:prstGeom prst="curvedConnector3">
            <a:avLst>
              <a:gd name="adj1" fmla="val 16582700"/>
            </a:avLst>
          </a:prstGeom>
          <a:noFill/>
          <a:ln w="25400" cap="flat" cmpd="sng">
            <a:solidFill>
              <a:srgbClr val="00B0F0"/>
            </a:solidFill>
            <a:prstDash val="solid"/>
            <a:round/>
            <a:headEnd type="none" w="sm" len="sm"/>
            <a:tailEnd type="triangle" w="med" len="med"/>
          </a:ln>
        </p:spPr>
      </p:cxnSp>
      <p:sp>
        <p:nvSpPr>
          <p:cNvPr id="38" name="Google Shape;578;p41">
            <a:extLst>
              <a:ext uri="{FF2B5EF4-FFF2-40B4-BE49-F238E27FC236}">
                <a16:creationId xmlns:a16="http://schemas.microsoft.com/office/drawing/2014/main" id="{1F91D4FC-30F5-B342-9F7E-7317D1CD59B3}"/>
              </a:ext>
            </a:extLst>
          </p:cNvPr>
          <p:cNvSpPr txBox="1"/>
          <p:nvPr/>
        </p:nvSpPr>
        <p:spPr>
          <a:xfrm>
            <a:off x="4947252" y="4560583"/>
            <a:ext cx="1160528" cy="338555"/>
          </a:xfrm>
          <a:prstGeom prst="rect">
            <a:avLst/>
          </a:prstGeom>
          <a:noFill/>
          <a:ln>
            <a:noFill/>
          </a:ln>
        </p:spPr>
        <p:txBody>
          <a:bodyPr spcFirstLastPara="1" wrap="square" lIns="121900" tIns="60933" rIns="121900" bIns="60933" anchor="t" anchorCtr="0">
            <a:noAutofit/>
          </a:bodyPr>
          <a:lstStyle/>
          <a:p>
            <a:r>
              <a:rPr lang="en-US" sz="1400">
                <a:solidFill>
                  <a:srgbClr val="000000"/>
                </a:solidFill>
                <a:latin typeface="Arial" panose="020B0604020202020204"/>
                <a:ea typeface="Arial" panose="020B0604020202020204"/>
                <a:cs typeface="Arial" panose="020B0604020202020204"/>
                <a:sym typeface="Arial" panose="020B0604020202020204"/>
              </a:rPr>
              <a:t>1. Select B</a:t>
            </a:r>
            <a:endParaRPr sz="1400">
              <a:solidFill>
                <a:srgbClr val="000000"/>
              </a:solidFill>
              <a:latin typeface="Arial" panose="020B0604020202020204"/>
              <a:ea typeface="Arial" panose="020B0604020202020204"/>
              <a:cs typeface="Arial" panose="020B0604020202020204"/>
              <a:sym typeface="Arial" panose="020B0604020202020204"/>
            </a:endParaRPr>
          </a:p>
        </p:txBody>
      </p:sp>
      <p:cxnSp>
        <p:nvCxnSpPr>
          <p:cNvPr id="39" name="Google Shape;579;p41">
            <a:extLst>
              <a:ext uri="{FF2B5EF4-FFF2-40B4-BE49-F238E27FC236}">
                <a16:creationId xmlns:a16="http://schemas.microsoft.com/office/drawing/2014/main" id="{FF75B3E5-8F16-3448-B5E0-0DD42165960D}"/>
              </a:ext>
            </a:extLst>
          </p:cNvPr>
          <p:cNvCxnSpPr>
            <a:stCxn id="31" idx="3"/>
            <a:endCxn id="32" idx="3"/>
          </p:cNvCxnSpPr>
          <p:nvPr/>
        </p:nvCxnSpPr>
        <p:spPr>
          <a:xfrm>
            <a:off x="7238332" y="4106823"/>
            <a:ext cx="800" cy="556000"/>
          </a:xfrm>
          <a:prstGeom prst="curvedConnector3">
            <a:avLst>
              <a:gd name="adj1" fmla="val 57496329"/>
            </a:avLst>
          </a:prstGeom>
          <a:noFill/>
          <a:ln w="25400" cap="flat" cmpd="sng">
            <a:solidFill>
              <a:srgbClr val="FF0000"/>
            </a:solidFill>
            <a:prstDash val="solid"/>
            <a:round/>
            <a:headEnd type="none" w="sm" len="sm"/>
            <a:tailEnd type="triangle" w="med" len="med"/>
          </a:ln>
        </p:spPr>
      </p:cxnSp>
      <p:sp>
        <p:nvSpPr>
          <p:cNvPr id="68" name="Google Shape;580;p41">
            <a:extLst>
              <a:ext uri="{FF2B5EF4-FFF2-40B4-BE49-F238E27FC236}">
                <a16:creationId xmlns:a16="http://schemas.microsoft.com/office/drawing/2014/main" id="{022992CD-0902-1948-A615-184C1AE19521}"/>
              </a:ext>
            </a:extLst>
          </p:cNvPr>
          <p:cNvSpPr txBox="1"/>
          <p:nvPr/>
        </p:nvSpPr>
        <p:spPr>
          <a:xfrm>
            <a:off x="7686006" y="4171768"/>
            <a:ext cx="825440" cy="338555"/>
          </a:xfrm>
          <a:prstGeom prst="rect">
            <a:avLst/>
          </a:prstGeom>
          <a:noFill/>
          <a:ln>
            <a:noFill/>
          </a:ln>
        </p:spPr>
        <p:txBody>
          <a:bodyPr spcFirstLastPara="1" wrap="square" lIns="121900" tIns="60933" rIns="121900" bIns="60933" anchor="t" anchorCtr="0">
            <a:noAutofit/>
          </a:bodyPr>
          <a:lstStyle/>
          <a:p>
            <a:r>
              <a:rPr lang="en-US" sz="1400">
                <a:solidFill>
                  <a:srgbClr val="000000"/>
                </a:solidFill>
                <a:latin typeface="Arial" panose="020B0604020202020204"/>
                <a:ea typeface="Arial" panose="020B0604020202020204"/>
                <a:cs typeface="Arial" panose="020B0604020202020204"/>
                <a:sym typeface="Arial" panose="020B0604020202020204"/>
              </a:rPr>
              <a:t>2. Get B</a:t>
            </a:r>
            <a:endParaRPr sz="1400">
              <a:solidFill>
                <a:srgbClr val="000000"/>
              </a:solidFill>
              <a:latin typeface="Arial" panose="020B0604020202020204"/>
              <a:ea typeface="Arial" panose="020B0604020202020204"/>
              <a:cs typeface="Arial" panose="020B0604020202020204"/>
              <a:sym typeface="Arial" panose="020B0604020202020204"/>
            </a:endParaRPr>
          </a:p>
        </p:txBody>
      </p:sp>
      <p:sp>
        <p:nvSpPr>
          <p:cNvPr id="69" name="Google Shape;581;p41">
            <a:extLst>
              <a:ext uri="{FF2B5EF4-FFF2-40B4-BE49-F238E27FC236}">
                <a16:creationId xmlns:a16="http://schemas.microsoft.com/office/drawing/2014/main" id="{C9D91F76-0C37-5D49-A4C2-6EE694060D4B}"/>
              </a:ext>
            </a:extLst>
          </p:cNvPr>
          <p:cNvSpPr txBox="1"/>
          <p:nvPr/>
        </p:nvSpPr>
        <p:spPr>
          <a:xfrm>
            <a:off x="9683149" y="2797340"/>
            <a:ext cx="2015936" cy="348813"/>
          </a:xfrm>
          <a:prstGeom prst="rect">
            <a:avLst/>
          </a:prstGeom>
          <a:noFill/>
          <a:ln>
            <a:noFill/>
          </a:ln>
        </p:spPr>
        <p:txBody>
          <a:bodyPr spcFirstLastPara="1" wrap="square" lIns="121900" tIns="60933" rIns="121900" bIns="60933" anchor="t" anchorCtr="0">
            <a:noAutofit/>
          </a:bodyPr>
          <a:lstStyle/>
          <a:p>
            <a:r>
              <a:rPr lang="en-US" sz="1467">
                <a:solidFill>
                  <a:srgbClr val="000000"/>
                </a:solidFill>
                <a:latin typeface="Arial" panose="020B0604020202020204"/>
                <a:ea typeface="Arial" panose="020B0604020202020204"/>
                <a:cs typeface="Arial" panose="020B0604020202020204"/>
                <a:sym typeface="Arial" panose="020B0604020202020204"/>
              </a:rPr>
              <a:t>192.168.1.2:10008/foo</a:t>
            </a:r>
            <a:endParaRPr sz="1467">
              <a:solidFill>
                <a:srgbClr val="000000"/>
              </a:solidFill>
              <a:latin typeface="Arial" panose="020B0604020202020204"/>
              <a:ea typeface="Arial" panose="020B0604020202020204"/>
              <a:cs typeface="Arial" panose="020B0604020202020204"/>
              <a:sym typeface="Arial" panose="020B0604020202020204"/>
            </a:endParaRPr>
          </a:p>
        </p:txBody>
      </p:sp>
      <p:sp>
        <p:nvSpPr>
          <p:cNvPr id="70" name="Google Shape;582;p41">
            <a:extLst>
              <a:ext uri="{FF2B5EF4-FFF2-40B4-BE49-F238E27FC236}">
                <a16:creationId xmlns:a16="http://schemas.microsoft.com/office/drawing/2014/main" id="{BCF9047E-CD98-8240-B90C-82434BEB16BC}"/>
              </a:ext>
            </a:extLst>
          </p:cNvPr>
          <p:cNvSpPr/>
          <p:nvPr/>
        </p:nvSpPr>
        <p:spPr>
          <a:xfrm>
            <a:off x="9781518" y="4242228"/>
            <a:ext cx="1422400" cy="487632"/>
          </a:xfrm>
          <a:prstGeom prst="rect">
            <a:avLst/>
          </a:prstGeom>
          <a:solidFill>
            <a:schemeClr val="lt1"/>
          </a:solidFill>
          <a:ln w="25400" cap="flat" cmpd="sng">
            <a:solidFill>
              <a:srgbClr val="A5E9DA"/>
            </a:solidFill>
            <a:prstDash val="solid"/>
            <a:round/>
            <a:headEnd type="none" w="sm" len="sm"/>
            <a:tailEnd type="none" w="sm" len="sm"/>
          </a:ln>
        </p:spPr>
        <p:txBody>
          <a:bodyPr spcFirstLastPara="1" wrap="square" lIns="91433" tIns="45700" rIns="91433" bIns="45700" anchor="ctr" anchorCtr="0">
            <a:noAutofit/>
          </a:bodyPr>
          <a:lstStyle/>
          <a:p>
            <a:pPr algn="ctr"/>
            <a:r>
              <a:rPr lang="en-US">
                <a:solidFill>
                  <a:schemeClr val="lt1"/>
                </a:solidFill>
                <a:latin typeface="Arial" panose="020B0604020202020204"/>
                <a:ea typeface="Arial" panose="020B0604020202020204"/>
                <a:cs typeface="Arial" panose="020B0604020202020204"/>
                <a:sym typeface="Arial" panose="020B0604020202020204"/>
              </a:rPr>
              <a:t>Client</a:t>
            </a:r>
          </a:p>
        </p:txBody>
      </p:sp>
      <p:sp>
        <p:nvSpPr>
          <p:cNvPr id="71" name="Google Shape;583;p41">
            <a:extLst>
              <a:ext uri="{FF2B5EF4-FFF2-40B4-BE49-F238E27FC236}">
                <a16:creationId xmlns:a16="http://schemas.microsoft.com/office/drawing/2014/main" id="{BF0F29FA-54AE-DB40-92EE-403CE055CB71}"/>
              </a:ext>
            </a:extLst>
          </p:cNvPr>
          <p:cNvSpPr txBox="1"/>
          <p:nvPr/>
        </p:nvSpPr>
        <p:spPr>
          <a:xfrm>
            <a:off x="9766277" y="4237417"/>
            <a:ext cx="1537857" cy="492443"/>
          </a:xfrm>
          <a:prstGeom prst="rect">
            <a:avLst/>
          </a:prstGeom>
          <a:noFill/>
          <a:ln>
            <a:noFill/>
          </a:ln>
        </p:spPr>
        <p:txBody>
          <a:bodyPr spcFirstLastPara="1" wrap="square" lIns="121900" tIns="60933" rIns="121900" bIns="60933" anchor="t" anchorCtr="0">
            <a:noAutofit/>
          </a:bodyPr>
          <a:lstStyle/>
          <a:p>
            <a:r>
              <a:rPr lang="en-US" sz="1867">
                <a:solidFill>
                  <a:srgbClr val="000000"/>
                </a:solidFill>
                <a:latin typeface="Arial" panose="020B0604020202020204"/>
                <a:ea typeface="Arial" panose="020B0604020202020204"/>
                <a:cs typeface="Arial" panose="020B0604020202020204"/>
                <a:sym typeface="Arial" panose="020B0604020202020204"/>
              </a:rPr>
              <a:t>Service B2</a:t>
            </a:r>
            <a:endParaRPr sz="1867">
              <a:solidFill>
                <a:srgbClr val="000000"/>
              </a:solidFill>
              <a:latin typeface="Arial" panose="020B0604020202020204"/>
              <a:ea typeface="Arial" panose="020B0604020202020204"/>
              <a:cs typeface="Arial" panose="020B0604020202020204"/>
              <a:sym typeface="Arial" panose="020B0604020202020204"/>
            </a:endParaRPr>
          </a:p>
        </p:txBody>
      </p:sp>
      <p:sp>
        <p:nvSpPr>
          <p:cNvPr id="72" name="Google Shape;584;p41">
            <a:extLst>
              <a:ext uri="{FF2B5EF4-FFF2-40B4-BE49-F238E27FC236}">
                <a16:creationId xmlns:a16="http://schemas.microsoft.com/office/drawing/2014/main" id="{843CC464-E3F6-6641-BB38-69B30644133A}"/>
              </a:ext>
            </a:extLst>
          </p:cNvPr>
          <p:cNvSpPr txBox="1"/>
          <p:nvPr/>
        </p:nvSpPr>
        <p:spPr>
          <a:xfrm>
            <a:off x="9679918" y="3850232"/>
            <a:ext cx="2015936" cy="348813"/>
          </a:xfrm>
          <a:prstGeom prst="rect">
            <a:avLst/>
          </a:prstGeom>
          <a:noFill/>
          <a:ln>
            <a:noFill/>
          </a:ln>
        </p:spPr>
        <p:txBody>
          <a:bodyPr spcFirstLastPara="1" wrap="square" lIns="121900" tIns="60933" rIns="121900" bIns="60933" anchor="t" anchorCtr="0">
            <a:noAutofit/>
          </a:bodyPr>
          <a:lstStyle/>
          <a:p>
            <a:r>
              <a:rPr lang="en-US" sz="1467">
                <a:solidFill>
                  <a:srgbClr val="000000"/>
                </a:solidFill>
                <a:latin typeface="Arial" panose="020B0604020202020204"/>
                <a:ea typeface="Arial" panose="020B0604020202020204"/>
                <a:cs typeface="Arial" panose="020B0604020202020204"/>
                <a:sym typeface="Arial" panose="020B0604020202020204"/>
              </a:rPr>
              <a:t>192.168.1.3:10009/foo</a:t>
            </a:r>
            <a:endParaRPr sz="1467">
              <a:solidFill>
                <a:srgbClr val="000000"/>
              </a:solidFill>
              <a:latin typeface="Arial" panose="020B0604020202020204"/>
              <a:ea typeface="Arial" panose="020B0604020202020204"/>
              <a:cs typeface="Arial" panose="020B0604020202020204"/>
              <a:sym typeface="Arial" panose="020B0604020202020204"/>
            </a:endParaRPr>
          </a:p>
        </p:txBody>
      </p:sp>
      <p:sp>
        <p:nvSpPr>
          <p:cNvPr id="73" name="Google Shape;585;p41">
            <a:extLst>
              <a:ext uri="{FF2B5EF4-FFF2-40B4-BE49-F238E27FC236}">
                <a16:creationId xmlns:a16="http://schemas.microsoft.com/office/drawing/2014/main" id="{54B2975A-D481-F949-9D1A-5523F9C23E1C}"/>
              </a:ext>
            </a:extLst>
          </p:cNvPr>
          <p:cNvSpPr/>
          <p:nvPr/>
        </p:nvSpPr>
        <p:spPr>
          <a:xfrm>
            <a:off x="9781518" y="5267873"/>
            <a:ext cx="1422400" cy="487632"/>
          </a:xfrm>
          <a:prstGeom prst="rect">
            <a:avLst/>
          </a:prstGeom>
          <a:solidFill>
            <a:schemeClr val="lt1"/>
          </a:solidFill>
          <a:ln w="25400" cap="flat" cmpd="sng">
            <a:solidFill>
              <a:srgbClr val="A5E9DA"/>
            </a:solidFill>
            <a:prstDash val="solid"/>
            <a:round/>
            <a:headEnd type="none" w="sm" len="sm"/>
            <a:tailEnd type="none" w="sm" len="sm"/>
          </a:ln>
        </p:spPr>
        <p:txBody>
          <a:bodyPr spcFirstLastPara="1" wrap="square" lIns="91433" tIns="45700" rIns="91433" bIns="45700" anchor="ctr" anchorCtr="0">
            <a:noAutofit/>
          </a:bodyPr>
          <a:lstStyle/>
          <a:p>
            <a:pPr algn="ctr"/>
            <a:r>
              <a:rPr lang="en-US">
                <a:solidFill>
                  <a:schemeClr val="lt1"/>
                </a:solidFill>
                <a:latin typeface="Arial" panose="020B0604020202020204"/>
                <a:ea typeface="Arial" panose="020B0604020202020204"/>
                <a:cs typeface="Arial" panose="020B0604020202020204"/>
                <a:sym typeface="Arial" panose="020B0604020202020204"/>
              </a:rPr>
              <a:t>Client</a:t>
            </a:r>
          </a:p>
        </p:txBody>
      </p:sp>
      <p:sp>
        <p:nvSpPr>
          <p:cNvPr id="74" name="Google Shape;586;p41">
            <a:extLst>
              <a:ext uri="{FF2B5EF4-FFF2-40B4-BE49-F238E27FC236}">
                <a16:creationId xmlns:a16="http://schemas.microsoft.com/office/drawing/2014/main" id="{FFC86FD8-BCB4-6E49-8C3C-DD602DEA9670}"/>
              </a:ext>
            </a:extLst>
          </p:cNvPr>
          <p:cNvSpPr txBox="1"/>
          <p:nvPr/>
        </p:nvSpPr>
        <p:spPr>
          <a:xfrm>
            <a:off x="9779599" y="5306245"/>
            <a:ext cx="1537857" cy="492443"/>
          </a:xfrm>
          <a:prstGeom prst="rect">
            <a:avLst/>
          </a:prstGeom>
          <a:noFill/>
          <a:ln>
            <a:noFill/>
          </a:ln>
        </p:spPr>
        <p:txBody>
          <a:bodyPr spcFirstLastPara="1" wrap="square" lIns="121900" tIns="60933" rIns="121900" bIns="60933" anchor="t" anchorCtr="0">
            <a:noAutofit/>
          </a:bodyPr>
          <a:lstStyle/>
          <a:p>
            <a:r>
              <a:rPr lang="en-US" sz="1867">
                <a:solidFill>
                  <a:srgbClr val="000000"/>
                </a:solidFill>
                <a:latin typeface="Arial" panose="020B0604020202020204"/>
                <a:ea typeface="Arial" panose="020B0604020202020204"/>
                <a:cs typeface="Arial" panose="020B0604020202020204"/>
                <a:sym typeface="Arial" panose="020B0604020202020204"/>
              </a:rPr>
              <a:t>Service B3</a:t>
            </a:r>
            <a:endParaRPr sz="1867">
              <a:solidFill>
                <a:srgbClr val="000000"/>
              </a:solidFill>
              <a:latin typeface="Arial" panose="020B0604020202020204"/>
              <a:ea typeface="Arial" panose="020B0604020202020204"/>
              <a:cs typeface="Arial" panose="020B0604020202020204"/>
              <a:sym typeface="Arial" panose="020B0604020202020204"/>
            </a:endParaRPr>
          </a:p>
        </p:txBody>
      </p:sp>
      <p:sp>
        <p:nvSpPr>
          <p:cNvPr id="75" name="Google Shape;587;p41">
            <a:extLst>
              <a:ext uri="{FF2B5EF4-FFF2-40B4-BE49-F238E27FC236}">
                <a16:creationId xmlns:a16="http://schemas.microsoft.com/office/drawing/2014/main" id="{2B2B9BF9-B151-BB4D-B53C-85B03102CBBB}"/>
              </a:ext>
            </a:extLst>
          </p:cNvPr>
          <p:cNvSpPr txBox="1"/>
          <p:nvPr/>
        </p:nvSpPr>
        <p:spPr>
          <a:xfrm>
            <a:off x="9679918" y="4875878"/>
            <a:ext cx="2015936" cy="348813"/>
          </a:xfrm>
          <a:prstGeom prst="rect">
            <a:avLst/>
          </a:prstGeom>
          <a:noFill/>
          <a:ln>
            <a:noFill/>
          </a:ln>
        </p:spPr>
        <p:txBody>
          <a:bodyPr spcFirstLastPara="1" wrap="square" lIns="121900" tIns="60933" rIns="121900" bIns="60933" anchor="t" anchorCtr="0">
            <a:noAutofit/>
          </a:bodyPr>
          <a:lstStyle/>
          <a:p>
            <a:r>
              <a:rPr lang="en-US" sz="1467">
                <a:solidFill>
                  <a:srgbClr val="000000"/>
                </a:solidFill>
                <a:latin typeface="Arial" panose="020B0604020202020204"/>
                <a:ea typeface="Arial" panose="020B0604020202020204"/>
                <a:cs typeface="Arial" panose="020B0604020202020204"/>
                <a:sym typeface="Arial" panose="020B0604020202020204"/>
              </a:rPr>
              <a:t>192.168.1.4:10010/foo</a:t>
            </a:r>
            <a:endParaRPr sz="1467">
              <a:solidFill>
                <a:srgbClr val="000000"/>
              </a:solidFill>
              <a:latin typeface="Arial" panose="020B0604020202020204"/>
              <a:ea typeface="Arial" panose="020B0604020202020204"/>
              <a:cs typeface="Arial" panose="020B0604020202020204"/>
              <a:sym typeface="Arial" panose="020B0604020202020204"/>
            </a:endParaRPr>
          </a:p>
        </p:txBody>
      </p:sp>
      <p:cxnSp>
        <p:nvCxnSpPr>
          <p:cNvPr id="76" name="Google Shape;588;p41">
            <a:extLst>
              <a:ext uri="{FF2B5EF4-FFF2-40B4-BE49-F238E27FC236}">
                <a16:creationId xmlns:a16="http://schemas.microsoft.com/office/drawing/2014/main" id="{61C53BCC-065F-0540-9C99-27DB5EB26E81}"/>
              </a:ext>
            </a:extLst>
          </p:cNvPr>
          <p:cNvCxnSpPr>
            <a:stCxn id="32" idx="3"/>
            <a:endCxn id="31" idx="0"/>
          </p:cNvCxnSpPr>
          <p:nvPr/>
        </p:nvCxnSpPr>
        <p:spPr>
          <a:xfrm rot="10800000">
            <a:off x="6771932" y="3907695"/>
            <a:ext cx="466400" cy="755200"/>
          </a:xfrm>
          <a:prstGeom prst="curvedConnector4">
            <a:avLst>
              <a:gd name="adj1" fmla="val -310123"/>
              <a:gd name="adj2" fmla="val 140362"/>
            </a:avLst>
          </a:prstGeom>
          <a:noFill/>
          <a:ln w="25400" cap="flat" cmpd="sng">
            <a:solidFill>
              <a:srgbClr val="00B050"/>
            </a:solidFill>
            <a:prstDash val="solid"/>
            <a:round/>
            <a:headEnd type="none" w="sm" len="sm"/>
            <a:tailEnd type="triangle" w="med" len="med"/>
          </a:ln>
        </p:spPr>
      </p:cxnSp>
      <p:sp>
        <p:nvSpPr>
          <p:cNvPr id="77" name="Google Shape;589;p41">
            <a:extLst>
              <a:ext uri="{FF2B5EF4-FFF2-40B4-BE49-F238E27FC236}">
                <a16:creationId xmlns:a16="http://schemas.microsoft.com/office/drawing/2014/main" id="{27BCF183-D850-C542-80CC-DF3F41AEE459}"/>
              </a:ext>
            </a:extLst>
          </p:cNvPr>
          <p:cNvSpPr txBox="1"/>
          <p:nvPr/>
        </p:nvSpPr>
        <p:spPr>
          <a:xfrm>
            <a:off x="7858307" y="3309356"/>
            <a:ext cx="1365077" cy="338555"/>
          </a:xfrm>
          <a:prstGeom prst="rect">
            <a:avLst/>
          </a:prstGeom>
          <a:noFill/>
          <a:ln>
            <a:noFill/>
          </a:ln>
        </p:spPr>
        <p:txBody>
          <a:bodyPr spcFirstLastPara="1" wrap="square" lIns="121900" tIns="60933" rIns="121900" bIns="60933" anchor="t" anchorCtr="0">
            <a:noAutofit/>
          </a:bodyPr>
          <a:lstStyle/>
          <a:p>
            <a:r>
              <a:rPr lang="en-US" sz="1400">
                <a:solidFill>
                  <a:srgbClr val="000000"/>
                </a:solidFill>
                <a:latin typeface="Arial" panose="020B0604020202020204"/>
                <a:ea typeface="Arial" panose="020B0604020202020204"/>
                <a:cs typeface="Arial" panose="020B0604020202020204"/>
                <a:sym typeface="Arial" panose="020B0604020202020204"/>
              </a:rPr>
              <a:t>3. B1, B2, B3</a:t>
            </a:r>
            <a:endParaRPr sz="1400">
              <a:solidFill>
                <a:srgbClr val="000000"/>
              </a:solidFill>
              <a:latin typeface="Arial" panose="020B0604020202020204"/>
              <a:ea typeface="Arial" panose="020B0604020202020204"/>
              <a:cs typeface="Arial" panose="020B0604020202020204"/>
              <a:sym typeface="Arial" panose="020B0604020202020204"/>
            </a:endParaRPr>
          </a:p>
        </p:txBody>
      </p:sp>
      <p:cxnSp>
        <p:nvCxnSpPr>
          <p:cNvPr id="78" name="Google Shape;590;p41">
            <a:extLst>
              <a:ext uri="{FF2B5EF4-FFF2-40B4-BE49-F238E27FC236}">
                <a16:creationId xmlns:a16="http://schemas.microsoft.com/office/drawing/2014/main" id="{D3AFBAA2-9DBD-B44F-9ED0-B28AFCA983F0}"/>
              </a:ext>
            </a:extLst>
          </p:cNvPr>
          <p:cNvCxnSpPr>
            <a:stCxn id="31" idx="2"/>
            <a:endCxn id="33" idx="1"/>
          </p:cNvCxnSpPr>
          <p:nvPr/>
        </p:nvCxnSpPr>
        <p:spPr>
          <a:xfrm rot="5400000">
            <a:off x="6075400" y="4539561"/>
            <a:ext cx="930000" cy="462800"/>
          </a:xfrm>
          <a:prstGeom prst="curvedConnector4">
            <a:avLst>
              <a:gd name="adj1" fmla="val 8677"/>
              <a:gd name="adj2" fmla="val 570578"/>
            </a:avLst>
          </a:prstGeom>
          <a:noFill/>
          <a:ln w="25400" cap="flat" cmpd="sng">
            <a:solidFill>
              <a:srgbClr val="0070C0"/>
            </a:solidFill>
            <a:prstDash val="solid"/>
            <a:round/>
            <a:headEnd type="none" w="sm" len="sm"/>
            <a:tailEnd type="triangle" w="med" len="med"/>
          </a:ln>
        </p:spPr>
      </p:cxnSp>
      <p:sp>
        <p:nvSpPr>
          <p:cNvPr id="79" name="Google Shape;591;p41">
            <a:extLst>
              <a:ext uri="{FF2B5EF4-FFF2-40B4-BE49-F238E27FC236}">
                <a16:creationId xmlns:a16="http://schemas.microsoft.com/office/drawing/2014/main" id="{CF2E7E64-C05F-B249-8803-E4B163A0C0A0}"/>
              </a:ext>
            </a:extLst>
          </p:cNvPr>
          <p:cNvSpPr txBox="1"/>
          <p:nvPr/>
        </p:nvSpPr>
        <p:spPr>
          <a:xfrm>
            <a:off x="4386947" y="4775929"/>
            <a:ext cx="246308" cy="492443"/>
          </a:xfrm>
          <a:prstGeom prst="rect">
            <a:avLst/>
          </a:prstGeom>
          <a:noFill/>
          <a:ln>
            <a:noFill/>
          </a:ln>
        </p:spPr>
        <p:txBody>
          <a:bodyPr spcFirstLastPara="1" wrap="square" lIns="121900" tIns="60933" rIns="121900" bIns="60933" anchor="t" anchorCtr="0">
            <a:noAutofit/>
          </a:bodyPr>
          <a:lstStyle/>
          <a:p>
            <a:endParaRPr sz="1867">
              <a:solidFill>
                <a:srgbClr val="000000"/>
              </a:solidFill>
              <a:latin typeface="Arial" panose="020B0604020202020204"/>
              <a:ea typeface="Arial" panose="020B0604020202020204"/>
              <a:cs typeface="Arial" panose="020B0604020202020204"/>
              <a:sym typeface="Arial" panose="020B0604020202020204"/>
            </a:endParaRPr>
          </a:p>
        </p:txBody>
      </p:sp>
      <p:sp>
        <p:nvSpPr>
          <p:cNvPr id="80" name="Google Shape;592;p41">
            <a:extLst>
              <a:ext uri="{FF2B5EF4-FFF2-40B4-BE49-F238E27FC236}">
                <a16:creationId xmlns:a16="http://schemas.microsoft.com/office/drawing/2014/main" id="{C01736B5-306B-9641-8EF5-22119B3A602B}"/>
              </a:ext>
            </a:extLst>
          </p:cNvPr>
          <p:cNvSpPr txBox="1"/>
          <p:nvPr/>
        </p:nvSpPr>
        <p:spPr>
          <a:xfrm>
            <a:off x="3515030" y="5078033"/>
            <a:ext cx="3014073" cy="338555"/>
          </a:xfrm>
          <a:prstGeom prst="rect">
            <a:avLst/>
          </a:prstGeom>
          <a:noFill/>
          <a:ln>
            <a:noFill/>
          </a:ln>
        </p:spPr>
        <p:txBody>
          <a:bodyPr spcFirstLastPara="1" wrap="square" lIns="121900" tIns="60933" rIns="121900" bIns="60933" anchor="t" anchorCtr="0">
            <a:noAutofit/>
          </a:bodyPr>
          <a:lstStyle/>
          <a:p>
            <a:r>
              <a:rPr lang="en-US" sz="1400" dirty="0">
                <a:solidFill>
                  <a:srgbClr val="000000"/>
                </a:solidFill>
                <a:latin typeface="Arial" panose="020B0604020202020204"/>
                <a:ea typeface="Arial" panose="020B0604020202020204"/>
                <a:cs typeface="Arial" panose="020B0604020202020204"/>
                <a:sym typeface="Arial" panose="020B0604020202020204"/>
              </a:rPr>
              <a:t>4. </a:t>
            </a:r>
            <a:r>
              <a:rPr lang="en-US" sz="1400" dirty="0" err="1">
                <a:solidFill>
                  <a:srgbClr val="000000"/>
                </a:solidFill>
                <a:latin typeface="Arial" panose="020B0604020202020204"/>
                <a:ea typeface="Arial" panose="020B0604020202020204"/>
                <a:cs typeface="Arial" panose="020B0604020202020204"/>
                <a:sym typeface="Arial" panose="020B0604020202020204"/>
              </a:rPr>
              <a:t>RoundRobin</a:t>
            </a:r>
            <a:r>
              <a:rPr lang="en-US" sz="1400" dirty="0">
                <a:solidFill>
                  <a:srgbClr val="000000"/>
                </a:solidFill>
                <a:latin typeface="Arial" panose="020B0604020202020204"/>
                <a:ea typeface="Arial" panose="020B0604020202020204"/>
                <a:cs typeface="Arial" panose="020B0604020202020204"/>
                <a:sym typeface="Arial" panose="020B0604020202020204"/>
              </a:rPr>
              <a:t> B2:192.168.1.3:10009</a:t>
            </a:r>
            <a:endParaRPr sz="1400" dirty="0">
              <a:solidFill>
                <a:srgbClr val="000000"/>
              </a:solidFill>
              <a:latin typeface="Arial" panose="020B0604020202020204"/>
              <a:ea typeface="Arial" panose="020B0604020202020204"/>
              <a:cs typeface="Arial" panose="020B0604020202020204"/>
              <a:sym typeface="Arial" panose="020B0604020202020204"/>
            </a:endParaRPr>
          </a:p>
        </p:txBody>
      </p:sp>
      <p:cxnSp>
        <p:nvCxnSpPr>
          <p:cNvPr id="81" name="Google Shape;594;p41">
            <a:extLst>
              <a:ext uri="{FF2B5EF4-FFF2-40B4-BE49-F238E27FC236}">
                <a16:creationId xmlns:a16="http://schemas.microsoft.com/office/drawing/2014/main" id="{27A66EB4-D3AD-1E41-BA59-B83F674F0ADB}"/>
              </a:ext>
            </a:extLst>
          </p:cNvPr>
          <p:cNvCxnSpPr>
            <a:stCxn id="33" idx="3"/>
            <a:endCxn id="71" idx="1"/>
          </p:cNvCxnSpPr>
          <p:nvPr/>
        </p:nvCxnSpPr>
        <p:spPr>
          <a:xfrm rot="10800000" flipH="1">
            <a:off x="7245534" y="4483705"/>
            <a:ext cx="2520800" cy="752400"/>
          </a:xfrm>
          <a:prstGeom prst="curvedConnector3">
            <a:avLst>
              <a:gd name="adj1" fmla="val 49999"/>
            </a:avLst>
          </a:prstGeom>
          <a:noFill/>
          <a:ln w="25400" cap="flat" cmpd="sng">
            <a:solidFill>
              <a:srgbClr val="C00000"/>
            </a:solidFill>
            <a:prstDash val="solid"/>
            <a:round/>
            <a:headEnd type="none" w="sm" len="sm"/>
            <a:tailEnd type="triangle" w="med" len="med"/>
          </a:ln>
        </p:spPr>
      </p:cxnSp>
      <p:sp>
        <p:nvSpPr>
          <p:cNvPr id="82" name="Google Shape;595;p41">
            <a:extLst>
              <a:ext uri="{FF2B5EF4-FFF2-40B4-BE49-F238E27FC236}">
                <a16:creationId xmlns:a16="http://schemas.microsoft.com/office/drawing/2014/main" id="{07A8615C-63A1-A94D-AD79-D5A3E19187D1}"/>
              </a:ext>
            </a:extLst>
          </p:cNvPr>
          <p:cNvSpPr txBox="1"/>
          <p:nvPr/>
        </p:nvSpPr>
        <p:spPr>
          <a:xfrm>
            <a:off x="7635155" y="5156037"/>
            <a:ext cx="1462367" cy="338555"/>
          </a:xfrm>
          <a:prstGeom prst="rect">
            <a:avLst/>
          </a:prstGeom>
          <a:noFill/>
          <a:ln>
            <a:noFill/>
          </a:ln>
        </p:spPr>
        <p:txBody>
          <a:bodyPr spcFirstLastPara="1" wrap="square" lIns="121900" tIns="60933" rIns="121900" bIns="60933" anchor="t" anchorCtr="0">
            <a:noAutofit/>
          </a:bodyPr>
          <a:lstStyle/>
          <a:p>
            <a:r>
              <a:rPr lang="en-US" sz="1400">
                <a:solidFill>
                  <a:srgbClr val="000000"/>
                </a:solidFill>
                <a:latin typeface="Arial" panose="020B0604020202020204"/>
                <a:ea typeface="Arial" panose="020B0604020202020204"/>
                <a:cs typeface="Arial" panose="020B0604020202020204"/>
                <a:sym typeface="Arial" panose="020B0604020202020204"/>
              </a:rPr>
              <a:t>4. Call 1.3:10009</a:t>
            </a:r>
            <a:endParaRPr sz="1400">
              <a:solidFill>
                <a:srgbClr val="000000"/>
              </a:solidFill>
              <a:latin typeface="Arial" panose="020B0604020202020204"/>
              <a:ea typeface="Arial" panose="020B0604020202020204"/>
              <a:cs typeface="Arial" panose="020B0604020202020204"/>
              <a:sym typeface="Arial" panose="020B0604020202020204"/>
            </a:endParaRPr>
          </a:p>
        </p:txBody>
      </p:sp>
      <p:sp>
        <p:nvSpPr>
          <p:cNvPr id="84" name="Google Shape;288;p31">
            <a:extLst>
              <a:ext uri="{FF2B5EF4-FFF2-40B4-BE49-F238E27FC236}">
                <a16:creationId xmlns:a16="http://schemas.microsoft.com/office/drawing/2014/main" id="{0E9D2B68-DE92-084E-BE27-0C57F3B2545F}"/>
              </a:ext>
            </a:extLst>
          </p:cNvPr>
          <p:cNvSpPr/>
          <p:nvPr/>
        </p:nvSpPr>
        <p:spPr>
          <a:xfrm>
            <a:off x="268287" y="2382384"/>
            <a:ext cx="4711700" cy="1249540"/>
          </a:xfrm>
          <a:custGeom>
            <a:avLst/>
            <a:gdLst/>
            <a:ahLst/>
            <a:cxnLst/>
            <a:rect l="l" t="t" r="r" b="b"/>
            <a:pathLst>
              <a:path w="4711700" h="1691639" extrusionOk="0">
                <a:moveTo>
                  <a:pt x="0" y="0"/>
                </a:moveTo>
                <a:lnTo>
                  <a:pt x="4711190" y="0"/>
                </a:lnTo>
                <a:lnTo>
                  <a:pt x="4711190" y="1691396"/>
                </a:lnTo>
                <a:lnTo>
                  <a:pt x="0" y="1691396"/>
                </a:lnTo>
                <a:lnTo>
                  <a:pt x="0" y="0"/>
                </a:lnTo>
                <a:close/>
              </a:path>
            </a:pathLst>
          </a:custGeom>
          <a:noFill/>
          <a:ln w="9525" cap="flat" cmpd="sng">
            <a:solidFill>
              <a:srgbClr val="424242"/>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85" name="Google Shape;289;p31">
            <a:extLst>
              <a:ext uri="{FF2B5EF4-FFF2-40B4-BE49-F238E27FC236}">
                <a16:creationId xmlns:a16="http://schemas.microsoft.com/office/drawing/2014/main" id="{250AA991-3A69-5740-8C25-D17CA0E3CE09}"/>
              </a:ext>
            </a:extLst>
          </p:cNvPr>
          <p:cNvSpPr txBox="1"/>
          <p:nvPr/>
        </p:nvSpPr>
        <p:spPr>
          <a:xfrm>
            <a:off x="332987" y="2471558"/>
            <a:ext cx="4572000" cy="253851"/>
          </a:xfrm>
          <a:prstGeom prst="rect">
            <a:avLst/>
          </a:prstGeom>
          <a:solidFill>
            <a:schemeClr val="tx1"/>
          </a:solidFill>
          <a:ln w="9525" cap="flat" cmpd="sng">
            <a:solidFill>
              <a:schemeClr val="bg1"/>
            </a:solidFill>
            <a:prstDash val="solid"/>
            <a:round/>
            <a:headEnd type="none" w="sm" len="sm"/>
            <a:tailEnd type="none" w="sm" len="sm"/>
          </a:ln>
        </p:spPr>
        <p:txBody>
          <a:bodyPr spcFirstLastPara="1" wrap="square" lIns="0" tIns="111125" rIns="0" bIns="0" anchor="b" anchorCtr="0">
            <a:noAutofit/>
          </a:bodyPr>
          <a:lstStyle/>
          <a:p>
            <a:pPr marL="0" marR="0" lvl="0" indent="0" algn="ctr" rtl="0">
              <a:lnSpc>
                <a:spcPct val="100000"/>
              </a:lnSpc>
              <a:spcBef>
                <a:spcPts val="0"/>
              </a:spcBef>
              <a:spcAft>
                <a:spcPts val="0"/>
              </a:spcAft>
              <a:buNone/>
            </a:pPr>
            <a:r>
              <a:rPr lang="en-US" sz="1200" b="1" i="0" u="none" strike="noStrike" cap="none" dirty="0">
                <a:solidFill>
                  <a:schemeClr val="bg1"/>
                </a:solidFill>
                <a:latin typeface="Arial" panose="020B0604020202020204"/>
                <a:ea typeface="Arial" panose="020B0604020202020204"/>
                <a:cs typeface="Arial" panose="020B0604020202020204"/>
                <a:sym typeface="Arial" panose="020B0604020202020204"/>
              </a:rPr>
              <a:t>Service</a:t>
            </a:r>
            <a:endParaRPr sz="1200" b="1" i="0" u="none" strike="noStrike" cap="none" dirty="0">
              <a:solidFill>
                <a:schemeClr val="bg1"/>
              </a:solidFill>
              <a:latin typeface="Arial" panose="020B0604020202020204"/>
              <a:ea typeface="Arial" panose="020B0604020202020204"/>
              <a:cs typeface="Arial" panose="020B0604020202020204"/>
              <a:sym typeface="Arial" panose="020B0604020202020204"/>
            </a:endParaRPr>
          </a:p>
        </p:txBody>
      </p:sp>
      <p:sp>
        <p:nvSpPr>
          <p:cNvPr id="86" name="Google Shape;290;p31">
            <a:extLst>
              <a:ext uri="{FF2B5EF4-FFF2-40B4-BE49-F238E27FC236}">
                <a16:creationId xmlns:a16="http://schemas.microsoft.com/office/drawing/2014/main" id="{88084848-7133-A64B-A3B9-DC7ABB352133}"/>
              </a:ext>
            </a:extLst>
          </p:cNvPr>
          <p:cNvSpPr txBox="1"/>
          <p:nvPr/>
        </p:nvSpPr>
        <p:spPr>
          <a:xfrm>
            <a:off x="332597" y="2788507"/>
            <a:ext cx="2264410" cy="249761"/>
          </a:xfrm>
          <a:prstGeom prst="rect">
            <a:avLst/>
          </a:prstGeom>
          <a:solidFill>
            <a:schemeClr val="tx1"/>
          </a:solidFill>
          <a:ln w="9525" cap="flat" cmpd="sng">
            <a:solidFill>
              <a:schemeClr val="bg1"/>
            </a:solidFill>
            <a:prstDash val="solid"/>
            <a:round/>
            <a:headEnd type="none" w="sm" len="sm"/>
            <a:tailEnd type="none" w="sm" len="sm"/>
          </a:ln>
        </p:spPr>
        <p:txBody>
          <a:bodyPr spcFirstLastPara="1" wrap="square" lIns="0" tIns="111125" rIns="0" bIns="0" anchor="b" anchorCtr="0">
            <a:noAutofit/>
          </a:bodyPr>
          <a:lstStyle/>
          <a:p>
            <a:pPr marL="0" marR="0" lvl="0" indent="0" algn="ctr" rtl="0">
              <a:lnSpc>
                <a:spcPct val="100000"/>
              </a:lnSpc>
              <a:spcBef>
                <a:spcPts val="0"/>
              </a:spcBef>
              <a:spcAft>
                <a:spcPts val="0"/>
              </a:spcAft>
              <a:buNone/>
            </a:pPr>
            <a:r>
              <a:rPr lang="en-US" sz="1200" b="1" i="0" u="none" strike="noStrike" cap="none">
                <a:solidFill>
                  <a:schemeClr val="bg1"/>
                </a:solidFill>
                <a:latin typeface="Arial" panose="020B0604020202020204"/>
                <a:ea typeface="Arial" panose="020B0604020202020204"/>
                <a:cs typeface="Arial" panose="020B0604020202020204"/>
                <a:sym typeface="Arial" panose="020B0604020202020204"/>
              </a:rPr>
              <a:t>Client</a:t>
            </a:r>
            <a:endParaRPr sz="1200" b="1" i="0" u="none" strike="noStrike" cap="none">
              <a:solidFill>
                <a:schemeClr val="bg1"/>
              </a:solidFill>
              <a:latin typeface="Arial" panose="020B0604020202020204"/>
              <a:ea typeface="Arial" panose="020B0604020202020204"/>
              <a:cs typeface="Arial" panose="020B0604020202020204"/>
              <a:sym typeface="Arial" panose="020B0604020202020204"/>
            </a:endParaRPr>
          </a:p>
        </p:txBody>
      </p:sp>
      <p:sp>
        <p:nvSpPr>
          <p:cNvPr id="87" name="Google Shape;291;p31">
            <a:extLst>
              <a:ext uri="{FF2B5EF4-FFF2-40B4-BE49-F238E27FC236}">
                <a16:creationId xmlns:a16="http://schemas.microsoft.com/office/drawing/2014/main" id="{86FC7B3D-D984-A840-A4B8-ABFDBB139C51}"/>
              </a:ext>
            </a:extLst>
          </p:cNvPr>
          <p:cNvSpPr txBox="1"/>
          <p:nvPr/>
        </p:nvSpPr>
        <p:spPr>
          <a:xfrm>
            <a:off x="2665342" y="2788506"/>
            <a:ext cx="2239645" cy="253851"/>
          </a:xfrm>
          <a:prstGeom prst="rect">
            <a:avLst/>
          </a:prstGeom>
          <a:solidFill>
            <a:schemeClr val="tx1"/>
          </a:solidFill>
          <a:ln w="9525" cap="flat" cmpd="sng">
            <a:solidFill>
              <a:schemeClr val="bg1"/>
            </a:solidFill>
            <a:prstDash val="solid"/>
            <a:round/>
            <a:headEnd type="none" w="sm" len="sm"/>
            <a:tailEnd type="none" w="sm" len="sm"/>
          </a:ln>
        </p:spPr>
        <p:txBody>
          <a:bodyPr spcFirstLastPara="1" wrap="square" lIns="0" tIns="111125" rIns="0" bIns="0" anchor="b" anchorCtr="0">
            <a:noAutofit/>
          </a:bodyPr>
          <a:lstStyle/>
          <a:p>
            <a:pPr marL="0" marR="0" lvl="0" indent="0" algn="ctr" rtl="0">
              <a:lnSpc>
                <a:spcPct val="100000"/>
              </a:lnSpc>
              <a:spcBef>
                <a:spcPts val="0"/>
              </a:spcBef>
              <a:spcAft>
                <a:spcPts val="0"/>
              </a:spcAft>
              <a:buNone/>
            </a:pPr>
            <a:r>
              <a:rPr lang="en-US" sz="1200" b="1" i="0" u="none" strike="noStrike" cap="none">
                <a:solidFill>
                  <a:schemeClr val="bg1"/>
                </a:solidFill>
                <a:latin typeface="Arial" panose="020B0604020202020204"/>
                <a:ea typeface="Arial" panose="020B0604020202020204"/>
                <a:cs typeface="Arial" panose="020B0604020202020204"/>
                <a:sym typeface="Arial" panose="020B0604020202020204"/>
              </a:rPr>
              <a:t>Server</a:t>
            </a:r>
            <a:endParaRPr sz="1200" b="1" i="0" u="none" strike="noStrike" cap="none">
              <a:solidFill>
                <a:schemeClr val="bg1"/>
              </a:solidFill>
              <a:latin typeface="Arial" panose="020B0604020202020204"/>
              <a:ea typeface="Arial" panose="020B0604020202020204"/>
              <a:cs typeface="Arial" panose="020B0604020202020204"/>
              <a:sym typeface="Arial" panose="020B0604020202020204"/>
            </a:endParaRPr>
          </a:p>
        </p:txBody>
      </p:sp>
      <p:sp>
        <p:nvSpPr>
          <p:cNvPr id="88" name="Google Shape;292;p31">
            <a:extLst>
              <a:ext uri="{FF2B5EF4-FFF2-40B4-BE49-F238E27FC236}">
                <a16:creationId xmlns:a16="http://schemas.microsoft.com/office/drawing/2014/main" id="{CFC34F81-1A67-7B45-B01C-7C8E9C57D6F2}"/>
              </a:ext>
            </a:extLst>
          </p:cNvPr>
          <p:cNvSpPr txBox="1"/>
          <p:nvPr/>
        </p:nvSpPr>
        <p:spPr>
          <a:xfrm>
            <a:off x="3890666" y="3149143"/>
            <a:ext cx="1010429" cy="416559"/>
          </a:xfrm>
          <a:prstGeom prst="rect">
            <a:avLst/>
          </a:prstGeom>
          <a:solidFill>
            <a:schemeClr val="tx1"/>
          </a:solidFill>
          <a:ln w="28575" cap="flat" cmpd="sng">
            <a:solidFill>
              <a:schemeClr val="bg1"/>
            </a:solidFill>
            <a:prstDash val="solid"/>
            <a:round/>
            <a:headEnd type="none" w="sm" len="sm"/>
            <a:tailEnd type="none" w="sm" len="sm"/>
          </a:ln>
        </p:spPr>
        <p:txBody>
          <a:bodyPr spcFirstLastPara="1" wrap="square" lIns="0" tIns="111125" rIns="0" bIns="0" anchor="t" anchorCtr="0">
            <a:noAutofit/>
          </a:bodyPr>
          <a:lstStyle>
            <a:defPPr rtl="0">
              <a:defRPr lang="zh-cn"/>
            </a:defPPr>
            <a:lvl1pPr marL="206375" marR="0" lvl="0" indent="0">
              <a:lnSpc>
                <a:spcPct val="100000"/>
              </a:lnSpc>
              <a:spcBef>
                <a:spcPts val="0"/>
              </a:spcBef>
              <a:spcAft>
                <a:spcPts val="0"/>
              </a:spcAft>
              <a:buNone/>
              <a:defRPr sz="1200" b="0" i="0" u="none" strike="noStrike" cap="none">
                <a:solidFill>
                  <a:schemeClr val="bg1"/>
                </a:solidFill>
                <a:latin typeface="Arial" panose="020B0604020202020204"/>
                <a:ea typeface="Arial" panose="020B0604020202020204"/>
                <a:cs typeface="Arial" panose="020B0604020202020204"/>
              </a:defRPr>
            </a:lvl1pPr>
          </a:lstStyle>
          <a:p>
            <a:r>
              <a:rPr lang="en-US" dirty="0">
                <a:sym typeface="Arial" panose="020B0604020202020204"/>
              </a:rPr>
              <a:t>Transport</a:t>
            </a:r>
            <a:endParaRPr dirty="0">
              <a:sym typeface="Arial" panose="020B0604020202020204"/>
            </a:endParaRPr>
          </a:p>
        </p:txBody>
      </p:sp>
      <p:sp>
        <p:nvSpPr>
          <p:cNvPr id="89" name="Google Shape;293;p31">
            <a:extLst>
              <a:ext uri="{FF2B5EF4-FFF2-40B4-BE49-F238E27FC236}">
                <a16:creationId xmlns:a16="http://schemas.microsoft.com/office/drawing/2014/main" id="{CB5B0DE5-BDF6-F84C-B117-D3C23E0D7187}"/>
              </a:ext>
            </a:extLst>
          </p:cNvPr>
          <p:cNvSpPr txBox="1"/>
          <p:nvPr/>
        </p:nvSpPr>
        <p:spPr>
          <a:xfrm>
            <a:off x="2935168" y="3149144"/>
            <a:ext cx="972000" cy="416559"/>
          </a:xfrm>
          <a:prstGeom prst="rect">
            <a:avLst/>
          </a:prstGeom>
          <a:solidFill>
            <a:schemeClr val="accent6">
              <a:lumMod val="50000"/>
            </a:schemeClr>
          </a:solidFill>
          <a:ln w="28575" cap="flat" cmpd="sng">
            <a:solidFill>
              <a:schemeClr val="bg1"/>
            </a:solidFill>
            <a:prstDash val="solid"/>
            <a:round/>
            <a:headEnd type="none" w="sm" len="sm"/>
            <a:tailEnd type="none" w="sm" len="sm"/>
          </a:ln>
        </p:spPr>
        <p:txBody>
          <a:bodyPr spcFirstLastPara="1" wrap="square" lIns="0" tIns="111125" rIns="0" bIns="0" anchor="t" anchorCtr="0">
            <a:noAutofit/>
          </a:bodyPr>
          <a:lstStyle>
            <a:defPPr rtl="0">
              <a:defRPr lang="zh-cn"/>
            </a:defPPr>
            <a:lvl1pPr marL="206375" marR="0" lvl="0" indent="0">
              <a:lnSpc>
                <a:spcPct val="100000"/>
              </a:lnSpc>
              <a:spcBef>
                <a:spcPts val="0"/>
              </a:spcBef>
              <a:spcAft>
                <a:spcPts val="0"/>
              </a:spcAft>
              <a:buNone/>
              <a:defRPr sz="1200" b="1" i="0" u="none" strike="noStrike" cap="none">
                <a:solidFill>
                  <a:schemeClr val="bg1"/>
                </a:solidFill>
                <a:latin typeface="Arial" panose="020B0604020202020204"/>
                <a:ea typeface="Arial" panose="020B0604020202020204"/>
                <a:cs typeface="Arial" panose="020B0604020202020204"/>
              </a:defRPr>
            </a:lvl1pPr>
          </a:lstStyle>
          <a:p>
            <a:r>
              <a:rPr lang="en-US" dirty="0">
                <a:sym typeface="Arial" panose="020B0604020202020204"/>
              </a:rPr>
              <a:t>Selector</a:t>
            </a:r>
            <a:endParaRPr dirty="0">
              <a:sym typeface="Arial" panose="020B0604020202020204"/>
            </a:endParaRPr>
          </a:p>
        </p:txBody>
      </p:sp>
      <p:sp>
        <p:nvSpPr>
          <p:cNvPr id="90" name="Google Shape;294;p31">
            <a:extLst>
              <a:ext uri="{FF2B5EF4-FFF2-40B4-BE49-F238E27FC236}">
                <a16:creationId xmlns:a16="http://schemas.microsoft.com/office/drawing/2014/main" id="{CC59594C-0A1D-C041-850F-AEAA2AC984C8}"/>
              </a:ext>
            </a:extLst>
          </p:cNvPr>
          <p:cNvSpPr txBox="1"/>
          <p:nvPr/>
        </p:nvSpPr>
        <p:spPr>
          <a:xfrm>
            <a:off x="2096166" y="3149169"/>
            <a:ext cx="837341" cy="416559"/>
          </a:xfrm>
          <a:prstGeom prst="rect">
            <a:avLst/>
          </a:prstGeom>
          <a:solidFill>
            <a:schemeClr val="tx1"/>
          </a:solidFill>
          <a:ln w="28575" cap="flat" cmpd="sng">
            <a:solidFill>
              <a:schemeClr val="bg1"/>
            </a:solidFill>
            <a:prstDash val="solid"/>
            <a:round/>
            <a:headEnd type="none" w="sm" len="sm"/>
            <a:tailEnd type="none" w="sm" len="sm"/>
          </a:ln>
        </p:spPr>
        <p:txBody>
          <a:bodyPr spcFirstLastPara="1" wrap="square" lIns="0" tIns="111125" rIns="0" bIns="0" anchor="t" anchorCtr="0">
            <a:noAutofit/>
          </a:bodyPr>
          <a:lstStyle>
            <a:defPPr rtl="0">
              <a:defRPr lang="zh-cn"/>
            </a:defPPr>
            <a:lvl1pPr marL="151130" marR="0" lvl="0" indent="0">
              <a:lnSpc>
                <a:spcPct val="100000"/>
              </a:lnSpc>
              <a:spcBef>
                <a:spcPts val="0"/>
              </a:spcBef>
              <a:spcAft>
                <a:spcPts val="0"/>
              </a:spcAft>
              <a:buNone/>
              <a:defRPr sz="1200" b="0" i="0" u="none" strike="noStrike" cap="none">
                <a:solidFill>
                  <a:schemeClr val="bg1"/>
                </a:solidFill>
                <a:latin typeface="Arial" panose="020B0604020202020204"/>
                <a:ea typeface="Arial" panose="020B0604020202020204"/>
                <a:cs typeface="Arial" panose="020B0604020202020204"/>
              </a:defRPr>
            </a:lvl1pPr>
          </a:lstStyle>
          <a:p>
            <a:r>
              <a:rPr lang="en-US" dirty="0">
                <a:sym typeface="Arial" panose="020B0604020202020204"/>
              </a:rPr>
              <a:t>Registry</a:t>
            </a:r>
            <a:endParaRPr dirty="0">
              <a:sym typeface="Arial" panose="020B0604020202020204"/>
            </a:endParaRPr>
          </a:p>
        </p:txBody>
      </p:sp>
      <p:sp>
        <p:nvSpPr>
          <p:cNvPr id="91" name="Google Shape;296;p31">
            <a:extLst>
              <a:ext uri="{FF2B5EF4-FFF2-40B4-BE49-F238E27FC236}">
                <a16:creationId xmlns:a16="http://schemas.microsoft.com/office/drawing/2014/main" id="{190E0FF8-0599-7048-A9ED-6C874AC01CA0}"/>
              </a:ext>
            </a:extLst>
          </p:cNvPr>
          <p:cNvSpPr txBox="1"/>
          <p:nvPr/>
        </p:nvSpPr>
        <p:spPr>
          <a:xfrm>
            <a:off x="332230" y="3149169"/>
            <a:ext cx="862965" cy="416559"/>
          </a:xfrm>
          <a:prstGeom prst="rect">
            <a:avLst/>
          </a:prstGeom>
          <a:solidFill>
            <a:schemeClr val="tx1"/>
          </a:solidFill>
          <a:ln w="28575" cap="flat" cmpd="sng">
            <a:solidFill>
              <a:schemeClr val="bg1"/>
            </a:solidFill>
            <a:prstDash val="solid"/>
            <a:round/>
            <a:headEnd type="none" w="sm" len="sm"/>
            <a:tailEnd type="none" w="sm" len="sm"/>
          </a:ln>
        </p:spPr>
        <p:txBody>
          <a:bodyPr spcFirstLastPara="1" wrap="square" lIns="0" tIns="111125" rIns="0" bIns="0" anchor="t" anchorCtr="0">
            <a:noAutofit/>
          </a:bodyPr>
          <a:lstStyle>
            <a:defPPr rtl="0">
              <a:defRPr lang="zh-cn"/>
            </a:defPPr>
            <a:lvl1pPr marL="206375" marR="0" lvl="0" indent="0">
              <a:lnSpc>
                <a:spcPct val="100000"/>
              </a:lnSpc>
              <a:spcBef>
                <a:spcPts val="0"/>
              </a:spcBef>
              <a:spcAft>
                <a:spcPts val="0"/>
              </a:spcAft>
              <a:buNone/>
              <a:defRPr sz="1200" b="0" i="0" u="none" strike="noStrike" cap="none">
                <a:solidFill>
                  <a:schemeClr val="bg1"/>
                </a:solidFill>
                <a:latin typeface="Arial" panose="020B0604020202020204"/>
                <a:ea typeface="Arial" panose="020B0604020202020204"/>
                <a:cs typeface="Arial" panose="020B0604020202020204"/>
              </a:defRPr>
            </a:lvl1pPr>
          </a:lstStyle>
          <a:p>
            <a:r>
              <a:rPr lang="en-US" dirty="0">
                <a:sym typeface="Arial" panose="020B0604020202020204"/>
              </a:rPr>
              <a:t>Broker</a:t>
            </a:r>
            <a:endParaRPr dirty="0">
              <a:sym typeface="Arial" panose="020B0604020202020204"/>
            </a:endParaRPr>
          </a:p>
        </p:txBody>
      </p:sp>
      <p:sp>
        <p:nvSpPr>
          <p:cNvPr id="92" name="Google Shape;296;p31">
            <a:extLst>
              <a:ext uri="{FF2B5EF4-FFF2-40B4-BE49-F238E27FC236}">
                <a16:creationId xmlns:a16="http://schemas.microsoft.com/office/drawing/2014/main" id="{4708DB22-E0C4-E041-86BA-02925FC87B40}"/>
              </a:ext>
            </a:extLst>
          </p:cNvPr>
          <p:cNvSpPr txBox="1"/>
          <p:nvPr/>
        </p:nvSpPr>
        <p:spPr>
          <a:xfrm>
            <a:off x="1207054" y="3149144"/>
            <a:ext cx="862965" cy="416559"/>
          </a:xfrm>
          <a:prstGeom prst="rect">
            <a:avLst/>
          </a:prstGeom>
          <a:solidFill>
            <a:schemeClr val="tx1"/>
          </a:solidFill>
          <a:ln w="28575" cap="flat" cmpd="sng">
            <a:solidFill>
              <a:schemeClr val="bg1"/>
            </a:solidFill>
            <a:prstDash val="solid"/>
            <a:round/>
            <a:headEnd type="none" w="sm" len="sm"/>
            <a:tailEnd type="none" w="sm" len="sm"/>
          </a:ln>
        </p:spPr>
        <p:txBody>
          <a:bodyPr spcFirstLastPara="1" wrap="square" lIns="0" tIns="111125" rIns="0" bIns="0" anchor="t" anchorCtr="0">
            <a:noAutofit/>
          </a:bodyPr>
          <a:lstStyle/>
          <a:p>
            <a:pPr marL="206375" marR="0" lvl="0" indent="0" algn="l" rtl="0">
              <a:lnSpc>
                <a:spcPct val="100000"/>
              </a:lnSpc>
              <a:spcBef>
                <a:spcPts val="0"/>
              </a:spcBef>
              <a:spcAft>
                <a:spcPts val="0"/>
              </a:spcAft>
              <a:buNone/>
            </a:pPr>
            <a:r>
              <a:rPr lang="en-US" sz="1200" b="0" i="0" u="none" strike="noStrike" cap="none" dirty="0">
                <a:solidFill>
                  <a:schemeClr val="bg1"/>
                </a:solidFill>
                <a:latin typeface="Arial" panose="020B0604020202020204"/>
                <a:ea typeface="Arial" panose="020B0604020202020204"/>
                <a:cs typeface="Arial" panose="020B0604020202020204"/>
                <a:sym typeface="Arial" panose="020B0604020202020204"/>
              </a:rPr>
              <a:t>Codec</a:t>
            </a:r>
            <a:endParaRPr sz="1200" b="0" i="0" u="none" strike="noStrike" cap="none" dirty="0">
              <a:solidFill>
                <a:schemeClr val="bg1"/>
              </a:solidFill>
              <a:latin typeface="Arial" panose="020B0604020202020204"/>
              <a:ea typeface="Arial" panose="020B0604020202020204"/>
              <a:cs typeface="Arial" panose="020B0604020202020204"/>
              <a:sym typeface="Arial" panose="020B0604020202020204"/>
            </a:endParaRPr>
          </a:p>
        </p:txBody>
      </p:sp>
      <p:sp>
        <p:nvSpPr>
          <p:cNvPr id="93" name="Google Shape;596;p41">
            <a:extLst>
              <a:ext uri="{FF2B5EF4-FFF2-40B4-BE49-F238E27FC236}">
                <a16:creationId xmlns:a16="http://schemas.microsoft.com/office/drawing/2014/main" id="{F38873F8-40DB-1948-888A-1B9A05984615}"/>
              </a:ext>
            </a:extLst>
          </p:cNvPr>
          <p:cNvSpPr txBox="1"/>
          <p:nvPr/>
        </p:nvSpPr>
        <p:spPr>
          <a:xfrm>
            <a:off x="268287" y="5957340"/>
            <a:ext cx="2400657" cy="492443"/>
          </a:xfrm>
          <a:prstGeom prst="rect">
            <a:avLst/>
          </a:prstGeom>
          <a:noFill/>
          <a:ln>
            <a:noFill/>
          </a:ln>
        </p:spPr>
        <p:txBody>
          <a:bodyPr spcFirstLastPara="1" wrap="square" lIns="121900" tIns="60933" rIns="121900" bIns="60933" anchor="t" anchorCtr="0">
            <a:noAutofit/>
          </a:bodyPr>
          <a:lstStyle/>
          <a:p>
            <a:r>
              <a:rPr lang="en-US" sz="1867">
                <a:solidFill>
                  <a:srgbClr val="000000"/>
                </a:solidFill>
                <a:latin typeface="Arial" panose="020B0604020202020204"/>
                <a:ea typeface="Arial" panose="020B0604020202020204"/>
                <a:cs typeface="Arial" panose="020B0604020202020204"/>
                <a:sym typeface="Arial" panose="020B0604020202020204"/>
              </a:rPr>
              <a:t>职责：负载均衡</a:t>
            </a:r>
            <a:endParaRPr sz="1867">
              <a:solidFill>
                <a:srgbClr val="000000"/>
              </a:solidFill>
              <a:latin typeface="Arial" panose="020B0604020202020204"/>
              <a:ea typeface="Arial" panose="020B0604020202020204"/>
              <a:cs typeface="Arial" panose="020B0604020202020204"/>
              <a:sym typeface="Arial" panose="020B0604020202020204"/>
            </a:endParaRPr>
          </a:p>
        </p:txBody>
      </p:sp>
    </p:spTree>
    <p:extLst>
      <p:ext uri="{BB962C8B-B14F-4D97-AF65-F5344CB8AC3E}">
        <p14:creationId xmlns:p14="http://schemas.microsoft.com/office/powerpoint/2010/main" val="284220689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Google Shape;355;p32">
            <a:extLst>
              <a:ext uri="{FF2B5EF4-FFF2-40B4-BE49-F238E27FC236}">
                <a16:creationId xmlns:a16="http://schemas.microsoft.com/office/drawing/2014/main" id="{AE52E98E-DE97-A54A-80FD-2264430552FC}"/>
              </a:ext>
            </a:extLst>
          </p:cNvPr>
          <p:cNvSpPr txBox="1"/>
          <p:nvPr/>
        </p:nvSpPr>
        <p:spPr>
          <a:xfrm>
            <a:off x="138930" y="1604260"/>
            <a:ext cx="2761434" cy="400109"/>
          </a:xfrm>
          <a:prstGeom prst="rect">
            <a:avLst/>
          </a:prstGeom>
          <a:noFill/>
          <a:ln>
            <a:noFill/>
          </a:ln>
        </p:spPr>
        <p:txBody>
          <a:bodyPr spcFirstLastPara="1" wrap="square" lIns="121900" tIns="60933" rIns="121900" bIns="60933" anchor="t" anchorCtr="0">
            <a:noAutofit/>
          </a:bodyPr>
          <a:lstStyle/>
          <a:p>
            <a:r>
              <a:rPr lang="en-US" altLang="zh-CN" b="1" dirty="0">
                <a:solidFill>
                  <a:srgbClr val="000000"/>
                </a:solidFill>
                <a:latin typeface="Arial" panose="020B0604020202020204"/>
                <a:ea typeface="Arial" panose="020B0604020202020204"/>
                <a:cs typeface="Arial" panose="020B0604020202020204"/>
                <a:sym typeface="Arial" panose="020B0604020202020204"/>
              </a:rPr>
              <a:t>Transport</a:t>
            </a:r>
            <a:r>
              <a:rPr lang="zh-CN" altLang="en-US" b="1" dirty="0">
                <a:solidFill>
                  <a:srgbClr val="000000"/>
                </a:solidFill>
                <a:latin typeface="Arial" panose="020B0604020202020204"/>
                <a:ea typeface="Arial" panose="020B0604020202020204"/>
                <a:cs typeface="Arial" panose="020B0604020202020204"/>
                <a:sym typeface="Arial" panose="020B0604020202020204"/>
              </a:rPr>
              <a:t> 同步通信组件</a:t>
            </a:r>
            <a:endParaRPr dirty="0">
              <a:solidFill>
                <a:srgbClr val="000000"/>
              </a:solidFill>
              <a:latin typeface="Arial" panose="020B0604020202020204"/>
              <a:ea typeface="Arial" panose="020B0604020202020204"/>
              <a:cs typeface="Arial" panose="020B0604020202020204"/>
              <a:sym typeface="Arial" panose="020B0604020202020204"/>
            </a:endParaRPr>
          </a:p>
        </p:txBody>
      </p:sp>
      <p:sp>
        <p:nvSpPr>
          <p:cNvPr id="53" name="标题 1">
            <a:extLst>
              <a:ext uri="{FF2B5EF4-FFF2-40B4-BE49-F238E27FC236}">
                <a16:creationId xmlns:a16="http://schemas.microsoft.com/office/drawing/2014/main" id="{E0EA4593-38D4-1E44-83A2-40B7B19D9C0B}"/>
              </a:ext>
            </a:extLst>
          </p:cNvPr>
          <p:cNvSpPr>
            <a:spLocks noGrp="1"/>
          </p:cNvSpPr>
          <p:nvPr>
            <p:ph type="title"/>
          </p:nvPr>
        </p:nvSpPr>
        <p:spPr>
          <a:xfrm>
            <a:off x="373952" y="17377"/>
            <a:ext cx="6214055" cy="1208868"/>
          </a:xfrm>
        </p:spPr>
        <p:txBody>
          <a:bodyPr/>
          <a:lstStyle/>
          <a:p>
            <a:r>
              <a:rPr kumimoji="1" lang="en-US" altLang="zh-CN" dirty="0"/>
              <a:t>Go-Micro</a:t>
            </a:r>
            <a:endParaRPr kumimoji="1" lang="zh-CN" altLang="en-US" dirty="0"/>
          </a:p>
        </p:txBody>
      </p:sp>
      <p:sp>
        <p:nvSpPr>
          <p:cNvPr id="54" name="文本框 53">
            <a:extLst>
              <a:ext uri="{FF2B5EF4-FFF2-40B4-BE49-F238E27FC236}">
                <a16:creationId xmlns:a16="http://schemas.microsoft.com/office/drawing/2014/main" id="{884E8255-FA5E-144C-BDC3-343CE11CC167}"/>
              </a:ext>
            </a:extLst>
          </p:cNvPr>
          <p:cNvSpPr txBox="1"/>
          <p:nvPr/>
        </p:nvSpPr>
        <p:spPr>
          <a:xfrm>
            <a:off x="9860785" y="874468"/>
            <a:ext cx="2428870" cy="369332"/>
          </a:xfrm>
          <a:prstGeom prst="rect">
            <a:avLst/>
          </a:prstGeom>
          <a:noFill/>
        </p:spPr>
        <p:txBody>
          <a:bodyPr wrap="none" rtlCol="0">
            <a:spAutoFit/>
          </a:bodyPr>
          <a:lstStyle/>
          <a:p>
            <a:pPr marL="685800" lvl="1"/>
            <a:r>
              <a:rPr kumimoji="1" lang="en-US" altLang="zh-CN" b="1" dirty="0">
                <a:solidFill>
                  <a:schemeClr val="bg1"/>
                </a:solidFill>
              </a:rPr>
              <a:t>Go-Micro</a:t>
            </a:r>
            <a:r>
              <a:rPr kumimoji="1" lang="zh-CN" altLang="en-US" b="1" dirty="0">
                <a:solidFill>
                  <a:schemeClr val="bg1"/>
                </a:solidFill>
              </a:rPr>
              <a:t>设计</a:t>
            </a:r>
            <a:endParaRPr kumimoji="1" lang="zh-CN" altLang="en-US" dirty="0">
              <a:solidFill>
                <a:schemeClr val="bg1"/>
              </a:solidFill>
            </a:endParaRPr>
          </a:p>
        </p:txBody>
      </p:sp>
      <p:sp>
        <p:nvSpPr>
          <p:cNvPr id="34" name="Google Shape;604;p42">
            <a:extLst>
              <a:ext uri="{FF2B5EF4-FFF2-40B4-BE49-F238E27FC236}">
                <a16:creationId xmlns:a16="http://schemas.microsoft.com/office/drawing/2014/main" id="{57F1B7AC-936B-2948-AEBD-575D77ADD108}"/>
              </a:ext>
            </a:extLst>
          </p:cNvPr>
          <p:cNvSpPr txBox="1"/>
          <p:nvPr/>
        </p:nvSpPr>
        <p:spPr>
          <a:xfrm>
            <a:off x="138930" y="4872222"/>
            <a:ext cx="5550815" cy="1200329"/>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dirty="0">
                <a:solidFill>
                  <a:srgbClr val="7F7F7F"/>
                </a:solidFill>
                <a:latin typeface="Arial" panose="020B0604020202020204"/>
                <a:ea typeface="Arial" panose="020B0604020202020204"/>
                <a:cs typeface="Arial" panose="020B0604020202020204"/>
                <a:sym typeface="Arial" panose="020B0604020202020204"/>
              </a:rPr>
              <a:t>type Transport interface {</a:t>
            </a:r>
            <a:br>
              <a:rPr lang="en-US" sz="1400" b="0" i="0" u="none" strike="noStrike" cap="none" dirty="0">
                <a:solidFill>
                  <a:srgbClr val="7F7F7F"/>
                </a:solidFill>
                <a:latin typeface="Arial" panose="020B0604020202020204"/>
                <a:ea typeface="Arial" panose="020B0604020202020204"/>
                <a:cs typeface="Arial" panose="020B0604020202020204"/>
                <a:sym typeface="Arial" panose="020B0604020202020204"/>
              </a:rPr>
            </a:br>
            <a:r>
              <a:rPr lang="en-US" sz="1400" b="0" i="0" u="none" strike="noStrike" cap="none" dirty="0">
                <a:solidFill>
                  <a:srgbClr val="7F7F7F"/>
                </a:solidFill>
                <a:latin typeface="Arial" panose="020B0604020202020204"/>
                <a:ea typeface="Arial" panose="020B0604020202020204"/>
                <a:cs typeface="Arial" panose="020B0604020202020204"/>
                <a:sym typeface="Arial" panose="020B0604020202020204"/>
              </a:rPr>
              <a:t>    Dial(</a:t>
            </a:r>
            <a:r>
              <a:rPr lang="en-US" sz="1400" b="0" i="0" u="none" strike="noStrike" cap="none" dirty="0" err="1">
                <a:solidFill>
                  <a:srgbClr val="7F7F7F"/>
                </a:solidFill>
                <a:latin typeface="Arial" panose="020B0604020202020204"/>
                <a:ea typeface="Arial" panose="020B0604020202020204"/>
                <a:cs typeface="Arial" panose="020B0604020202020204"/>
                <a:sym typeface="Arial" panose="020B0604020202020204"/>
              </a:rPr>
              <a:t>addr</a:t>
            </a:r>
            <a:r>
              <a:rPr lang="en-US" sz="1400" b="0" i="0" u="none" strike="noStrike" cap="none" dirty="0">
                <a:solidFill>
                  <a:srgbClr val="7F7F7F"/>
                </a:solidFill>
                <a:latin typeface="Arial" panose="020B0604020202020204"/>
                <a:ea typeface="Arial" panose="020B0604020202020204"/>
                <a:cs typeface="Arial" panose="020B0604020202020204"/>
                <a:sym typeface="Arial" panose="020B0604020202020204"/>
              </a:rPr>
              <a:t> string, opts ...</a:t>
            </a:r>
            <a:r>
              <a:rPr lang="en-US" sz="1400" b="0" i="0" u="none" strike="noStrike" cap="none" dirty="0" err="1">
                <a:solidFill>
                  <a:srgbClr val="7F7F7F"/>
                </a:solidFill>
                <a:latin typeface="Arial" panose="020B0604020202020204"/>
                <a:ea typeface="Arial" panose="020B0604020202020204"/>
                <a:cs typeface="Arial" panose="020B0604020202020204"/>
                <a:sym typeface="Arial" panose="020B0604020202020204"/>
              </a:rPr>
              <a:t>DialOption</a:t>
            </a:r>
            <a:r>
              <a:rPr lang="en-US" sz="1400" b="0" i="0" u="none" strike="noStrike" cap="none" dirty="0">
                <a:solidFill>
                  <a:srgbClr val="7F7F7F"/>
                </a:solidFill>
                <a:latin typeface="Arial" panose="020B0604020202020204"/>
                <a:ea typeface="Arial" panose="020B0604020202020204"/>
                <a:cs typeface="Arial" panose="020B0604020202020204"/>
                <a:sym typeface="Arial" panose="020B0604020202020204"/>
              </a:rPr>
              <a:t>) (Client, error)</a:t>
            </a:r>
            <a:br>
              <a:rPr lang="en-US" sz="1400" b="0" i="0" u="none" strike="noStrike" cap="none" dirty="0">
                <a:solidFill>
                  <a:srgbClr val="7F7F7F"/>
                </a:solidFill>
                <a:latin typeface="Arial" panose="020B0604020202020204"/>
                <a:ea typeface="Arial" panose="020B0604020202020204"/>
                <a:cs typeface="Arial" panose="020B0604020202020204"/>
                <a:sym typeface="Arial" panose="020B0604020202020204"/>
              </a:rPr>
            </a:br>
            <a:r>
              <a:rPr lang="en-US" sz="1400" b="0" i="0" u="none" strike="noStrike" cap="none" dirty="0">
                <a:solidFill>
                  <a:srgbClr val="7F7F7F"/>
                </a:solidFill>
                <a:latin typeface="Arial" panose="020B0604020202020204"/>
                <a:ea typeface="Arial" panose="020B0604020202020204"/>
                <a:cs typeface="Arial" panose="020B0604020202020204"/>
                <a:sym typeface="Arial" panose="020B0604020202020204"/>
              </a:rPr>
              <a:t>    Listen(</a:t>
            </a:r>
            <a:r>
              <a:rPr lang="en-US" sz="1400" b="0" i="0" u="none" strike="noStrike" cap="none" dirty="0" err="1">
                <a:solidFill>
                  <a:srgbClr val="7F7F7F"/>
                </a:solidFill>
                <a:latin typeface="Arial" panose="020B0604020202020204"/>
                <a:ea typeface="Arial" panose="020B0604020202020204"/>
                <a:cs typeface="Arial" panose="020B0604020202020204"/>
                <a:sym typeface="Arial" panose="020B0604020202020204"/>
              </a:rPr>
              <a:t>addr</a:t>
            </a:r>
            <a:r>
              <a:rPr lang="en-US" sz="1400" b="0" i="0" u="none" strike="noStrike" cap="none" dirty="0">
                <a:solidFill>
                  <a:srgbClr val="7F7F7F"/>
                </a:solidFill>
                <a:latin typeface="Arial" panose="020B0604020202020204"/>
                <a:ea typeface="Arial" panose="020B0604020202020204"/>
                <a:cs typeface="Arial" panose="020B0604020202020204"/>
                <a:sym typeface="Arial" panose="020B0604020202020204"/>
              </a:rPr>
              <a:t> string, opts ...</a:t>
            </a:r>
            <a:r>
              <a:rPr lang="en-US" sz="1400" b="0" i="0" u="none" strike="noStrike" cap="none" dirty="0" err="1">
                <a:solidFill>
                  <a:srgbClr val="7F7F7F"/>
                </a:solidFill>
                <a:latin typeface="Arial" panose="020B0604020202020204"/>
                <a:ea typeface="Arial" panose="020B0604020202020204"/>
                <a:cs typeface="Arial" panose="020B0604020202020204"/>
                <a:sym typeface="Arial" panose="020B0604020202020204"/>
              </a:rPr>
              <a:t>ListenOption</a:t>
            </a:r>
            <a:r>
              <a:rPr lang="en-US" sz="1400" b="0" i="0" u="none" strike="noStrike" cap="none" dirty="0">
                <a:solidFill>
                  <a:srgbClr val="7F7F7F"/>
                </a:solidFill>
                <a:latin typeface="Arial" panose="020B0604020202020204"/>
                <a:ea typeface="Arial" panose="020B0604020202020204"/>
                <a:cs typeface="Arial" panose="020B0604020202020204"/>
                <a:sym typeface="Arial" panose="020B0604020202020204"/>
              </a:rPr>
              <a:t>) (Listener, error)</a:t>
            </a:r>
            <a:br>
              <a:rPr lang="en-US" sz="1400" b="0" i="0" u="none" strike="noStrike" cap="none" dirty="0">
                <a:solidFill>
                  <a:srgbClr val="7F7F7F"/>
                </a:solidFill>
                <a:latin typeface="Arial" panose="020B0604020202020204"/>
                <a:ea typeface="Arial" panose="020B0604020202020204"/>
                <a:cs typeface="Arial" panose="020B0604020202020204"/>
                <a:sym typeface="Arial" panose="020B0604020202020204"/>
              </a:rPr>
            </a:br>
            <a:r>
              <a:rPr lang="en-US" sz="1400" b="0" i="0" u="none" strike="noStrike" cap="none" dirty="0">
                <a:solidFill>
                  <a:srgbClr val="7F7F7F"/>
                </a:solidFill>
                <a:latin typeface="Arial" panose="020B0604020202020204"/>
                <a:ea typeface="Arial" panose="020B0604020202020204"/>
                <a:cs typeface="Arial" panose="020B0604020202020204"/>
                <a:sym typeface="Arial" panose="020B0604020202020204"/>
              </a:rPr>
              <a:t>}</a:t>
            </a:r>
          </a:p>
        </p:txBody>
      </p:sp>
      <p:pic>
        <p:nvPicPr>
          <p:cNvPr id="3" name="图片 2">
            <a:extLst>
              <a:ext uri="{FF2B5EF4-FFF2-40B4-BE49-F238E27FC236}">
                <a16:creationId xmlns:a16="http://schemas.microsoft.com/office/drawing/2014/main" id="{BA270469-E4CA-2146-AD7F-FB4F2D46BCA5}"/>
              </a:ext>
            </a:extLst>
          </p:cNvPr>
          <p:cNvPicPr>
            <a:picLocks noChangeAspect="1"/>
          </p:cNvPicPr>
          <p:nvPr/>
        </p:nvPicPr>
        <p:blipFill>
          <a:blip r:embed="rId2"/>
          <a:stretch>
            <a:fillRect/>
          </a:stretch>
        </p:blipFill>
        <p:spPr>
          <a:xfrm>
            <a:off x="6746875" y="2004369"/>
            <a:ext cx="4927600" cy="1346200"/>
          </a:xfrm>
          <a:prstGeom prst="rect">
            <a:avLst/>
          </a:prstGeom>
        </p:spPr>
      </p:pic>
      <p:sp>
        <p:nvSpPr>
          <p:cNvPr id="82" name="Google Shape;288;p31">
            <a:extLst>
              <a:ext uri="{FF2B5EF4-FFF2-40B4-BE49-F238E27FC236}">
                <a16:creationId xmlns:a16="http://schemas.microsoft.com/office/drawing/2014/main" id="{03777751-AA38-704A-AC26-DA4AB21E23F6}"/>
              </a:ext>
            </a:extLst>
          </p:cNvPr>
          <p:cNvSpPr/>
          <p:nvPr/>
        </p:nvSpPr>
        <p:spPr>
          <a:xfrm>
            <a:off x="268287" y="2382384"/>
            <a:ext cx="4711700" cy="1249540"/>
          </a:xfrm>
          <a:custGeom>
            <a:avLst/>
            <a:gdLst/>
            <a:ahLst/>
            <a:cxnLst/>
            <a:rect l="l" t="t" r="r" b="b"/>
            <a:pathLst>
              <a:path w="4711700" h="1691639" extrusionOk="0">
                <a:moveTo>
                  <a:pt x="0" y="0"/>
                </a:moveTo>
                <a:lnTo>
                  <a:pt x="4711190" y="0"/>
                </a:lnTo>
                <a:lnTo>
                  <a:pt x="4711190" y="1691396"/>
                </a:lnTo>
                <a:lnTo>
                  <a:pt x="0" y="1691396"/>
                </a:lnTo>
                <a:lnTo>
                  <a:pt x="0" y="0"/>
                </a:lnTo>
                <a:close/>
              </a:path>
            </a:pathLst>
          </a:custGeom>
          <a:noFill/>
          <a:ln w="9525" cap="flat" cmpd="sng">
            <a:solidFill>
              <a:srgbClr val="424242"/>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83" name="Google Shape;289;p31">
            <a:extLst>
              <a:ext uri="{FF2B5EF4-FFF2-40B4-BE49-F238E27FC236}">
                <a16:creationId xmlns:a16="http://schemas.microsoft.com/office/drawing/2014/main" id="{E6BD4F8A-88FB-FE44-8950-F1EB05176185}"/>
              </a:ext>
            </a:extLst>
          </p:cNvPr>
          <p:cNvSpPr txBox="1"/>
          <p:nvPr/>
        </p:nvSpPr>
        <p:spPr>
          <a:xfrm>
            <a:off x="332987" y="2471558"/>
            <a:ext cx="4572000" cy="253851"/>
          </a:xfrm>
          <a:prstGeom prst="rect">
            <a:avLst/>
          </a:prstGeom>
          <a:solidFill>
            <a:schemeClr val="tx1"/>
          </a:solidFill>
          <a:ln w="9525" cap="flat" cmpd="sng">
            <a:solidFill>
              <a:schemeClr val="bg1"/>
            </a:solidFill>
            <a:prstDash val="solid"/>
            <a:round/>
            <a:headEnd type="none" w="sm" len="sm"/>
            <a:tailEnd type="none" w="sm" len="sm"/>
          </a:ln>
        </p:spPr>
        <p:txBody>
          <a:bodyPr spcFirstLastPara="1" wrap="square" lIns="0" tIns="111125" rIns="0" bIns="0" anchor="b" anchorCtr="0">
            <a:noAutofit/>
          </a:bodyPr>
          <a:lstStyle/>
          <a:p>
            <a:pPr marL="0" marR="0" lvl="0" indent="0" algn="ctr" rtl="0">
              <a:lnSpc>
                <a:spcPct val="100000"/>
              </a:lnSpc>
              <a:spcBef>
                <a:spcPts val="0"/>
              </a:spcBef>
              <a:spcAft>
                <a:spcPts val="0"/>
              </a:spcAft>
              <a:buNone/>
            </a:pPr>
            <a:r>
              <a:rPr lang="en-US" sz="1200" b="1" i="0" u="none" strike="noStrike" cap="none" dirty="0">
                <a:solidFill>
                  <a:schemeClr val="bg1"/>
                </a:solidFill>
                <a:latin typeface="Arial" panose="020B0604020202020204"/>
                <a:ea typeface="Arial" panose="020B0604020202020204"/>
                <a:cs typeface="Arial" panose="020B0604020202020204"/>
                <a:sym typeface="Arial" panose="020B0604020202020204"/>
              </a:rPr>
              <a:t>Service</a:t>
            </a:r>
            <a:endParaRPr sz="1200" b="1" i="0" u="none" strike="noStrike" cap="none" dirty="0">
              <a:solidFill>
                <a:schemeClr val="bg1"/>
              </a:solidFill>
              <a:latin typeface="Arial" panose="020B0604020202020204"/>
              <a:ea typeface="Arial" panose="020B0604020202020204"/>
              <a:cs typeface="Arial" panose="020B0604020202020204"/>
              <a:sym typeface="Arial" panose="020B0604020202020204"/>
            </a:endParaRPr>
          </a:p>
        </p:txBody>
      </p:sp>
      <p:sp>
        <p:nvSpPr>
          <p:cNvPr id="84" name="Google Shape;290;p31">
            <a:extLst>
              <a:ext uri="{FF2B5EF4-FFF2-40B4-BE49-F238E27FC236}">
                <a16:creationId xmlns:a16="http://schemas.microsoft.com/office/drawing/2014/main" id="{DB1D64C6-15BF-BF4A-A259-6826271DA957}"/>
              </a:ext>
            </a:extLst>
          </p:cNvPr>
          <p:cNvSpPr txBox="1"/>
          <p:nvPr/>
        </p:nvSpPr>
        <p:spPr>
          <a:xfrm>
            <a:off x="332597" y="2788507"/>
            <a:ext cx="2264410" cy="249761"/>
          </a:xfrm>
          <a:prstGeom prst="rect">
            <a:avLst/>
          </a:prstGeom>
          <a:solidFill>
            <a:schemeClr val="tx1"/>
          </a:solidFill>
          <a:ln w="9525" cap="flat" cmpd="sng">
            <a:solidFill>
              <a:schemeClr val="bg1"/>
            </a:solidFill>
            <a:prstDash val="solid"/>
            <a:round/>
            <a:headEnd type="none" w="sm" len="sm"/>
            <a:tailEnd type="none" w="sm" len="sm"/>
          </a:ln>
        </p:spPr>
        <p:txBody>
          <a:bodyPr spcFirstLastPara="1" wrap="square" lIns="0" tIns="111125" rIns="0" bIns="0" anchor="b" anchorCtr="0">
            <a:noAutofit/>
          </a:bodyPr>
          <a:lstStyle/>
          <a:p>
            <a:pPr marL="0" marR="0" lvl="0" indent="0" algn="ctr" rtl="0">
              <a:lnSpc>
                <a:spcPct val="100000"/>
              </a:lnSpc>
              <a:spcBef>
                <a:spcPts val="0"/>
              </a:spcBef>
              <a:spcAft>
                <a:spcPts val="0"/>
              </a:spcAft>
              <a:buNone/>
            </a:pPr>
            <a:r>
              <a:rPr lang="en-US" sz="1200" b="1" i="0" u="none" strike="noStrike" cap="none">
                <a:solidFill>
                  <a:schemeClr val="bg1"/>
                </a:solidFill>
                <a:latin typeface="Arial" panose="020B0604020202020204"/>
                <a:ea typeface="Arial" panose="020B0604020202020204"/>
                <a:cs typeface="Arial" panose="020B0604020202020204"/>
                <a:sym typeface="Arial" panose="020B0604020202020204"/>
              </a:rPr>
              <a:t>Client</a:t>
            </a:r>
            <a:endParaRPr sz="1200" b="1" i="0" u="none" strike="noStrike" cap="none">
              <a:solidFill>
                <a:schemeClr val="bg1"/>
              </a:solidFill>
              <a:latin typeface="Arial" panose="020B0604020202020204"/>
              <a:ea typeface="Arial" panose="020B0604020202020204"/>
              <a:cs typeface="Arial" panose="020B0604020202020204"/>
              <a:sym typeface="Arial" panose="020B0604020202020204"/>
            </a:endParaRPr>
          </a:p>
        </p:txBody>
      </p:sp>
      <p:sp>
        <p:nvSpPr>
          <p:cNvPr id="85" name="Google Shape;291;p31">
            <a:extLst>
              <a:ext uri="{FF2B5EF4-FFF2-40B4-BE49-F238E27FC236}">
                <a16:creationId xmlns:a16="http://schemas.microsoft.com/office/drawing/2014/main" id="{095954BC-ECD5-3A46-9296-2DB1C491BBB3}"/>
              </a:ext>
            </a:extLst>
          </p:cNvPr>
          <p:cNvSpPr txBox="1"/>
          <p:nvPr/>
        </p:nvSpPr>
        <p:spPr>
          <a:xfrm>
            <a:off x="2665342" y="2788506"/>
            <a:ext cx="2239645" cy="253851"/>
          </a:xfrm>
          <a:prstGeom prst="rect">
            <a:avLst/>
          </a:prstGeom>
          <a:solidFill>
            <a:schemeClr val="tx1"/>
          </a:solidFill>
          <a:ln w="9525" cap="flat" cmpd="sng">
            <a:solidFill>
              <a:schemeClr val="bg1"/>
            </a:solidFill>
            <a:prstDash val="solid"/>
            <a:round/>
            <a:headEnd type="none" w="sm" len="sm"/>
            <a:tailEnd type="none" w="sm" len="sm"/>
          </a:ln>
        </p:spPr>
        <p:txBody>
          <a:bodyPr spcFirstLastPara="1" wrap="square" lIns="0" tIns="111125" rIns="0" bIns="0" anchor="b" anchorCtr="0">
            <a:noAutofit/>
          </a:bodyPr>
          <a:lstStyle/>
          <a:p>
            <a:pPr marL="0" marR="0" lvl="0" indent="0" algn="ctr" rtl="0">
              <a:lnSpc>
                <a:spcPct val="100000"/>
              </a:lnSpc>
              <a:spcBef>
                <a:spcPts val="0"/>
              </a:spcBef>
              <a:spcAft>
                <a:spcPts val="0"/>
              </a:spcAft>
              <a:buNone/>
            </a:pPr>
            <a:r>
              <a:rPr lang="en-US" sz="1200" b="1" i="0" u="none" strike="noStrike" cap="none">
                <a:solidFill>
                  <a:schemeClr val="bg1"/>
                </a:solidFill>
                <a:latin typeface="Arial" panose="020B0604020202020204"/>
                <a:ea typeface="Arial" panose="020B0604020202020204"/>
                <a:cs typeface="Arial" panose="020B0604020202020204"/>
                <a:sym typeface="Arial" panose="020B0604020202020204"/>
              </a:rPr>
              <a:t>Server</a:t>
            </a:r>
            <a:endParaRPr sz="1200" b="1" i="0" u="none" strike="noStrike" cap="none">
              <a:solidFill>
                <a:schemeClr val="bg1"/>
              </a:solidFill>
              <a:latin typeface="Arial" panose="020B0604020202020204"/>
              <a:ea typeface="Arial" panose="020B0604020202020204"/>
              <a:cs typeface="Arial" panose="020B0604020202020204"/>
              <a:sym typeface="Arial" panose="020B0604020202020204"/>
            </a:endParaRPr>
          </a:p>
        </p:txBody>
      </p:sp>
      <p:sp>
        <p:nvSpPr>
          <p:cNvPr id="86" name="Google Shape;292;p31">
            <a:extLst>
              <a:ext uri="{FF2B5EF4-FFF2-40B4-BE49-F238E27FC236}">
                <a16:creationId xmlns:a16="http://schemas.microsoft.com/office/drawing/2014/main" id="{E523ADAE-4D27-624E-A4D2-52B29C4B5A7B}"/>
              </a:ext>
            </a:extLst>
          </p:cNvPr>
          <p:cNvSpPr txBox="1"/>
          <p:nvPr/>
        </p:nvSpPr>
        <p:spPr>
          <a:xfrm>
            <a:off x="3802662" y="3149144"/>
            <a:ext cx="1102326" cy="416559"/>
          </a:xfrm>
          <a:prstGeom prst="rect">
            <a:avLst/>
          </a:prstGeom>
          <a:solidFill>
            <a:schemeClr val="accent6">
              <a:lumMod val="50000"/>
            </a:schemeClr>
          </a:solidFill>
          <a:ln w="28575" cap="flat" cmpd="sng">
            <a:solidFill>
              <a:schemeClr val="bg1"/>
            </a:solidFill>
            <a:prstDash val="solid"/>
            <a:round/>
            <a:headEnd type="none" w="sm" len="sm"/>
            <a:tailEnd type="none" w="sm" len="sm"/>
          </a:ln>
        </p:spPr>
        <p:txBody>
          <a:bodyPr spcFirstLastPara="1" wrap="square" lIns="0" tIns="111125" rIns="0" bIns="0" anchor="t" anchorCtr="0">
            <a:noAutofit/>
          </a:bodyPr>
          <a:lstStyle>
            <a:defPPr rtl="0">
              <a:defRPr lang="zh-cn"/>
            </a:defPPr>
            <a:lvl1pPr marL="206375" marR="0" lvl="0" indent="0">
              <a:lnSpc>
                <a:spcPct val="100000"/>
              </a:lnSpc>
              <a:spcBef>
                <a:spcPts val="0"/>
              </a:spcBef>
              <a:spcAft>
                <a:spcPts val="0"/>
              </a:spcAft>
              <a:buNone/>
              <a:defRPr sz="1200" b="1" i="0" u="none" strike="noStrike" cap="none">
                <a:solidFill>
                  <a:schemeClr val="bg1"/>
                </a:solidFill>
                <a:latin typeface="Arial" panose="020B0604020202020204"/>
                <a:ea typeface="Arial" panose="020B0604020202020204"/>
                <a:cs typeface="Arial" panose="020B0604020202020204"/>
              </a:defRPr>
            </a:lvl1pPr>
          </a:lstStyle>
          <a:p>
            <a:r>
              <a:rPr lang="en-US">
                <a:sym typeface="Arial" panose="020B0604020202020204"/>
              </a:rPr>
              <a:t>Transport</a:t>
            </a:r>
            <a:endParaRPr dirty="0">
              <a:sym typeface="Arial" panose="020B0604020202020204"/>
            </a:endParaRPr>
          </a:p>
        </p:txBody>
      </p:sp>
      <p:sp>
        <p:nvSpPr>
          <p:cNvPr id="87" name="Google Shape;293;p31">
            <a:extLst>
              <a:ext uri="{FF2B5EF4-FFF2-40B4-BE49-F238E27FC236}">
                <a16:creationId xmlns:a16="http://schemas.microsoft.com/office/drawing/2014/main" id="{2578EF4D-192A-F24B-A283-2E40585EB23E}"/>
              </a:ext>
            </a:extLst>
          </p:cNvPr>
          <p:cNvSpPr txBox="1"/>
          <p:nvPr/>
        </p:nvSpPr>
        <p:spPr>
          <a:xfrm>
            <a:off x="2949457" y="3149144"/>
            <a:ext cx="853205" cy="416559"/>
          </a:xfrm>
          <a:prstGeom prst="rect">
            <a:avLst/>
          </a:prstGeom>
          <a:solidFill>
            <a:schemeClr val="tx1"/>
          </a:solidFill>
          <a:ln w="28575" cap="flat" cmpd="sng">
            <a:solidFill>
              <a:schemeClr val="bg1"/>
            </a:solidFill>
            <a:prstDash val="solid"/>
            <a:round/>
            <a:headEnd type="none" w="sm" len="sm"/>
            <a:tailEnd type="none" w="sm" len="sm"/>
          </a:ln>
        </p:spPr>
        <p:txBody>
          <a:bodyPr spcFirstLastPara="1" wrap="square" lIns="0" tIns="111125" rIns="0" bIns="0" anchor="t" anchorCtr="0">
            <a:noAutofit/>
          </a:bodyPr>
          <a:lstStyle/>
          <a:p>
            <a:pPr marL="151130" marR="0" lvl="0" indent="0" algn="l" rtl="0">
              <a:lnSpc>
                <a:spcPct val="100000"/>
              </a:lnSpc>
              <a:spcBef>
                <a:spcPts val="0"/>
              </a:spcBef>
              <a:spcAft>
                <a:spcPts val="0"/>
              </a:spcAft>
              <a:buNone/>
            </a:pPr>
            <a:r>
              <a:rPr lang="en-US" sz="1200" b="0" i="0" u="none" strike="noStrike" cap="none" dirty="0">
                <a:solidFill>
                  <a:schemeClr val="bg1"/>
                </a:solidFill>
                <a:latin typeface="Arial" panose="020B0604020202020204"/>
                <a:ea typeface="Arial" panose="020B0604020202020204"/>
                <a:cs typeface="Arial" panose="020B0604020202020204"/>
                <a:sym typeface="Arial" panose="020B0604020202020204"/>
              </a:rPr>
              <a:t>Selector</a:t>
            </a:r>
            <a:endParaRPr sz="1200" b="0" i="0" u="none" strike="noStrike" cap="none" dirty="0">
              <a:solidFill>
                <a:schemeClr val="bg1"/>
              </a:solidFill>
              <a:latin typeface="Arial" panose="020B0604020202020204"/>
              <a:ea typeface="Arial" panose="020B0604020202020204"/>
              <a:cs typeface="Arial" panose="020B0604020202020204"/>
              <a:sym typeface="Arial" panose="020B0604020202020204"/>
            </a:endParaRPr>
          </a:p>
        </p:txBody>
      </p:sp>
      <p:sp>
        <p:nvSpPr>
          <p:cNvPr id="88" name="Google Shape;294;p31">
            <a:extLst>
              <a:ext uri="{FF2B5EF4-FFF2-40B4-BE49-F238E27FC236}">
                <a16:creationId xmlns:a16="http://schemas.microsoft.com/office/drawing/2014/main" id="{470C9868-7525-E343-BEDC-6534A4517B24}"/>
              </a:ext>
            </a:extLst>
          </p:cNvPr>
          <p:cNvSpPr txBox="1"/>
          <p:nvPr/>
        </p:nvSpPr>
        <p:spPr>
          <a:xfrm>
            <a:off x="2096166" y="3149169"/>
            <a:ext cx="837341" cy="416559"/>
          </a:xfrm>
          <a:prstGeom prst="rect">
            <a:avLst/>
          </a:prstGeom>
          <a:solidFill>
            <a:schemeClr val="tx1"/>
          </a:solidFill>
          <a:ln w="28575" cap="flat" cmpd="sng">
            <a:solidFill>
              <a:schemeClr val="bg1"/>
            </a:solidFill>
            <a:prstDash val="solid"/>
            <a:round/>
            <a:headEnd type="none" w="sm" len="sm"/>
            <a:tailEnd type="none" w="sm" len="sm"/>
          </a:ln>
        </p:spPr>
        <p:txBody>
          <a:bodyPr spcFirstLastPara="1" wrap="square" lIns="0" tIns="111125" rIns="0" bIns="0" anchor="t" anchorCtr="0">
            <a:noAutofit/>
          </a:bodyPr>
          <a:lstStyle>
            <a:defPPr rtl="0">
              <a:defRPr lang="zh-cn"/>
            </a:defPPr>
            <a:lvl1pPr marL="151130" marR="0" lvl="0" indent="0">
              <a:lnSpc>
                <a:spcPct val="100000"/>
              </a:lnSpc>
              <a:spcBef>
                <a:spcPts val="0"/>
              </a:spcBef>
              <a:spcAft>
                <a:spcPts val="0"/>
              </a:spcAft>
              <a:buNone/>
              <a:defRPr sz="1200" b="0" i="0" u="none" strike="noStrike" cap="none">
                <a:solidFill>
                  <a:schemeClr val="bg1"/>
                </a:solidFill>
                <a:latin typeface="Arial" panose="020B0604020202020204"/>
                <a:ea typeface="Arial" panose="020B0604020202020204"/>
                <a:cs typeface="Arial" panose="020B0604020202020204"/>
              </a:defRPr>
            </a:lvl1pPr>
          </a:lstStyle>
          <a:p>
            <a:r>
              <a:rPr lang="en-US" dirty="0">
                <a:sym typeface="Arial" panose="020B0604020202020204"/>
              </a:rPr>
              <a:t>Registry</a:t>
            </a:r>
            <a:endParaRPr dirty="0">
              <a:sym typeface="Arial" panose="020B0604020202020204"/>
            </a:endParaRPr>
          </a:p>
        </p:txBody>
      </p:sp>
      <p:sp>
        <p:nvSpPr>
          <p:cNvPr id="89" name="Google Shape;296;p31">
            <a:extLst>
              <a:ext uri="{FF2B5EF4-FFF2-40B4-BE49-F238E27FC236}">
                <a16:creationId xmlns:a16="http://schemas.microsoft.com/office/drawing/2014/main" id="{EA1D3A17-F1AE-E44D-A343-21D0258727FE}"/>
              </a:ext>
            </a:extLst>
          </p:cNvPr>
          <p:cNvSpPr txBox="1"/>
          <p:nvPr/>
        </p:nvSpPr>
        <p:spPr>
          <a:xfrm>
            <a:off x="332230" y="3149169"/>
            <a:ext cx="862965" cy="416559"/>
          </a:xfrm>
          <a:prstGeom prst="rect">
            <a:avLst/>
          </a:prstGeom>
          <a:solidFill>
            <a:schemeClr val="tx1"/>
          </a:solidFill>
          <a:ln w="28575" cap="flat" cmpd="sng">
            <a:solidFill>
              <a:schemeClr val="bg1"/>
            </a:solidFill>
            <a:prstDash val="solid"/>
            <a:round/>
            <a:headEnd type="none" w="sm" len="sm"/>
            <a:tailEnd type="none" w="sm" len="sm"/>
          </a:ln>
        </p:spPr>
        <p:txBody>
          <a:bodyPr spcFirstLastPara="1" wrap="square" lIns="0" tIns="111125" rIns="0" bIns="0" anchor="t" anchorCtr="0">
            <a:noAutofit/>
          </a:bodyPr>
          <a:lstStyle>
            <a:defPPr rtl="0">
              <a:defRPr lang="zh-cn"/>
            </a:defPPr>
            <a:lvl1pPr marL="206375" marR="0" lvl="0" indent="0">
              <a:lnSpc>
                <a:spcPct val="100000"/>
              </a:lnSpc>
              <a:spcBef>
                <a:spcPts val="0"/>
              </a:spcBef>
              <a:spcAft>
                <a:spcPts val="0"/>
              </a:spcAft>
              <a:buNone/>
              <a:defRPr sz="1200" b="0" i="0" u="none" strike="noStrike" cap="none">
                <a:solidFill>
                  <a:schemeClr val="bg1"/>
                </a:solidFill>
                <a:latin typeface="Arial" panose="020B0604020202020204"/>
                <a:ea typeface="Arial" panose="020B0604020202020204"/>
                <a:cs typeface="Arial" panose="020B0604020202020204"/>
              </a:defRPr>
            </a:lvl1pPr>
          </a:lstStyle>
          <a:p>
            <a:r>
              <a:rPr lang="en-US" dirty="0">
                <a:sym typeface="Arial" panose="020B0604020202020204"/>
              </a:rPr>
              <a:t>Broker</a:t>
            </a:r>
            <a:endParaRPr dirty="0">
              <a:sym typeface="Arial" panose="020B0604020202020204"/>
            </a:endParaRPr>
          </a:p>
        </p:txBody>
      </p:sp>
      <p:sp>
        <p:nvSpPr>
          <p:cNvPr id="90" name="Google Shape;296;p31">
            <a:extLst>
              <a:ext uri="{FF2B5EF4-FFF2-40B4-BE49-F238E27FC236}">
                <a16:creationId xmlns:a16="http://schemas.microsoft.com/office/drawing/2014/main" id="{3EC5D365-C58F-4D41-A16C-9782ECC71BA1}"/>
              </a:ext>
            </a:extLst>
          </p:cNvPr>
          <p:cNvSpPr txBox="1"/>
          <p:nvPr/>
        </p:nvSpPr>
        <p:spPr>
          <a:xfrm>
            <a:off x="1207054" y="3149144"/>
            <a:ext cx="862965" cy="416559"/>
          </a:xfrm>
          <a:prstGeom prst="rect">
            <a:avLst/>
          </a:prstGeom>
          <a:solidFill>
            <a:schemeClr val="tx1"/>
          </a:solidFill>
          <a:ln w="28575" cap="flat" cmpd="sng">
            <a:solidFill>
              <a:schemeClr val="bg1"/>
            </a:solidFill>
            <a:prstDash val="solid"/>
            <a:round/>
            <a:headEnd type="none" w="sm" len="sm"/>
            <a:tailEnd type="none" w="sm" len="sm"/>
          </a:ln>
        </p:spPr>
        <p:txBody>
          <a:bodyPr spcFirstLastPara="1" wrap="square" lIns="0" tIns="111125" rIns="0" bIns="0" anchor="t" anchorCtr="0">
            <a:noAutofit/>
          </a:bodyPr>
          <a:lstStyle/>
          <a:p>
            <a:pPr marL="206375" marR="0" lvl="0" indent="0" algn="l" rtl="0">
              <a:lnSpc>
                <a:spcPct val="100000"/>
              </a:lnSpc>
              <a:spcBef>
                <a:spcPts val="0"/>
              </a:spcBef>
              <a:spcAft>
                <a:spcPts val="0"/>
              </a:spcAft>
              <a:buNone/>
            </a:pPr>
            <a:r>
              <a:rPr lang="en-US" sz="1200" b="0" i="0" u="none" strike="noStrike" cap="none" dirty="0">
                <a:solidFill>
                  <a:schemeClr val="bg1"/>
                </a:solidFill>
                <a:latin typeface="Arial" panose="020B0604020202020204"/>
                <a:ea typeface="Arial" panose="020B0604020202020204"/>
                <a:cs typeface="Arial" panose="020B0604020202020204"/>
                <a:sym typeface="Arial" panose="020B0604020202020204"/>
              </a:rPr>
              <a:t>Codec</a:t>
            </a:r>
            <a:endParaRPr sz="1200" b="0" i="0" u="none" strike="noStrike" cap="none" dirty="0">
              <a:solidFill>
                <a:schemeClr val="bg1"/>
              </a:solidFill>
              <a:latin typeface="Arial" panose="020B0604020202020204"/>
              <a:ea typeface="Arial" panose="020B0604020202020204"/>
              <a:cs typeface="Arial" panose="020B0604020202020204"/>
              <a:sym typeface="Arial" panose="020B0604020202020204"/>
            </a:endParaRPr>
          </a:p>
        </p:txBody>
      </p:sp>
    </p:spTree>
    <p:extLst>
      <p:ext uri="{BB962C8B-B14F-4D97-AF65-F5344CB8AC3E}">
        <p14:creationId xmlns:p14="http://schemas.microsoft.com/office/powerpoint/2010/main" val="7193974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CF65384D-8157-4840-A632-978BEDA85BCE}"/>
              </a:ext>
            </a:extLst>
          </p:cNvPr>
          <p:cNvSpPr>
            <a:spLocks noGrp="1"/>
          </p:cNvSpPr>
          <p:nvPr>
            <p:ph idx="1"/>
          </p:nvPr>
        </p:nvSpPr>
        <p:spPr>
          <a:xfrm>
            <a:off x="496249" y="1444978"/>
            <a:ext cx="11199502" cy="4743274"/>
          </a:xfrm>
        </p:spPr>
        <p:txBody>
          <a:bodyPr>
            <a:normAutofit/>
          </a:bodyPr>
          <a:lstStyle/>
          <a:p>
            <a:pPr marL="342900" indent="-342900">
              <a:buAutoNum type="arabicPeriod"/>
            </a:pPr>
            <a:r>
              <a:rPr kumimoji="1" lang="zh-CN" altLang="en-US" dirty="0"/>
              <a:t>极简设计</a:t>
            </a:r>
            <a:endParaRPr kumimoji="1" lang="en-US" altLang="zh-CN" dirty="0"/>
          </a:p>
          <a:p>
            <a:r>
              <a:rPr lang="en" altLang="zh-CN" dirty="0"/>
              <a:t>Go </a:t>
            </a:r>
            <a:r>
              <a:rPr lang="zh-CN" altLang="en-US" dirty="0"/>
              <a:t>语言给人的第一感觉便是简洁。</a:t>
            </a:r>
            <a:r>
              <a:rPr lang="en" altLang="zh-CN" dirty="0"/>
              <a:t>Go </a:t>
            </a:r>
            <a:r>
              <a:rPr lang="zh-CN" altLang="en-US" dirty="0"/>
              <a:t>语言通过减少关键字的数量（</a:t>
            </a:r>
            <a:r>
              <a:rPr lang="en-US" altLang="zh-CN" dirty="0"/>
              <a:t>25 </a:t>
            </a:r>
            <a:r>
              <a:rPr lang="zh-CN" altLang="en-US" dirty="0"/>
              <a:t>个</a:t>
            </a:r>
            <a:r>
              <a:rPr lang="zh-CN" altLang="en-US" dirty="0">
                <a:solidFill>
                  <a:srgbClr val="FF0000"/>
                </a:solidFill>
              </a:rPr>
              <a:t>，</a:t>
            </a:r>
            <a:r>
              <a:rPr lang="en-US" altLang="zh-CN" dirty="0">
                <a:solidFill>
                  <a:srgbClr val="FF0000"/>
                </a:solidFill>
              </a:rPr>
              <a:t>Java</a:t>
            </a:r>
            <a:r>
              <a:rPr lang="zh-CN" altLang="en-US" dirty="0">
                <a:solidFill>
                  <a:srgbClr val="FF0000"/>
                </a:solidFill>
              </a:rPr>
              <a:t> </a:t>
            </a:r>
            <a:r>
              <a:rPr lang="en-US" altLang="zh-CN" dirty="0">
                <a:solidFill>
                  <a:srgbClr val="FF0000"/>
                </a:solidFill>
              </a:rPr>
              <a:t>xx</a:t>
            </a:r>
            <a:r>
              <a:rPr lang="zh-CN" altLang="en-US" dirty="0">
                <a:solidFill>
                  <a:srgbClr val="FF0000"/>
                </a:solidFill>
              </a:rPr>
              <a:t>个，</a:t>
            </a:r>
            <a:r>
              <a:rPr lang="en-US" altLang="zh-CN" dirty="0">
                <a:solidFill>
                  <a:srgbClr val="FF0000"/>
                </a:solidFill>
              </a:rPr>
              <a:t>C++</a:t>
            </a:r>
            <a:r>
              <a:rPr lang="zh-CN" altLang="en-US" dirty="0">
                <a:solidFill>
                  <a:srgbClr val="FF0000"/>
                </a:solidFill>
              </a:rPr>
              <a:t> 个</a:t>
            </a:r>
            <a:r>
              <a:rPr lang="zh-CN" altLang="en-US" dirty="0"/>
              <a:t>）来简化编码过程中的复杂度。这些关键字在编译过程中少到不需要符号表来协助解析，这也是</a:t>
            </a:r>
            <a:r>
              <a:rPr lang="en" altLang="zh-CN" dirty="0"/>
              <a:t>Go</a:t>
            </a:r>
            <a:r>
              <a:rPr lang="zh-CN" altLang="en-US" dirty="0"/>
              <a:t>语言的编译速度也是非常快的原因之一。极少的关键字，极简的语法都极大减少开发者编码的工作量，也提高了代码的可读性。</a:t>
            </a:r>
            <a:br>
              <a:rPr lang="zh-CN" altLang="en-US" dirty="0"/>
            </a:br>
            <a:r>
              <a:rPr lang="en" altLang="zh-CN" dirty="0"/>
              <a:t>Go </a:t>
            </a:r>
            <a:r>
              <a:rPr lang="zh-CN" altLang="en-US" dirty="0"/>
              <a:t>语言的强类型系统禁止一切隐式类型转换，让代码更加容易阅读，减少犯错的机会。</a:t>
            </a:r>
            <a:br>
              <a:rPr lang="zh-CN" altLang="en-US" dirty="0"/>
            </a:br>
            <a:r>
              <a:rPr lang="en" altLang="zh-CN" dirty="0"/>
              <a:t>defer </a:t>
            </a:r>
            <a:r>
              <a:rPr lang="zh-CN" altLang="en-US" dirty="0"/>
              <a:t>实现 </a:t>
            </a:r>
            <a:r>
              <a:rPr lang="en" altLang="zh-CN" dirty="0"/>
              <a:t>RAII </a:t>
            </a:r>
            <a:r>
              <a:rPr lang="zh-CN" altLang="en-US" dirty="0"/>
              <a:t>也比 </a:t>
            </a:r>
            <a:r>
              <a:rPr lang="en" altLang="zh-CN" dirty="0"/>
              <a:t>C++ </a:t>
            </a:r>
            <a:r>
              <a:rPr lang="zh-CN" altLang="en-US" dirty="0"/>
              <a:t>中通过对象生命周期和析构函数的实现方式更加容易理解和简洁明了。</a:t>
            </a:r>
            <a:endParaRPr lang="en-US" altLang="zh-CN" dirty="0"/>
          </a:p>
          <a:p>
            <a:r>
              <a:rPr lang="en-US" altLang="zh-CN" dirty="0"/>
              <a:t>defer</a:t>
            </a:r>
            <a:r>
              <a:rPr lang="zh-CN" altLang="en-US" dirty="0"/>
              <a:t> 示例：</a:t>
            </a:r>
            <a:br>
              <a:rPr lang="en" altLang="zh-CN" dirty="0"/>
            </a:br>
            <a:r>
              <a:rPr lang="en" altLang="zh-CN" dirty="0"/>
              <a:t>file, err := </a:t>
            </a:r>
            <a:r>
              <a:rPr lang="en" altLang="zh-CN" dirty="0" err="1"/>
              <a:t>os.Open</a:t>
            </a:r>
            <a:r>
              <a:rPr lang="en" altLang="zh-CN" dirty="0"/>
              <a:t>("</a:t>
            </a:r>
            <a:r>
              <a:rPr lang="en" altLang="zh-CN" dirty="0" err="1"/>
              <a:t>test.txt</a:t>
            </a:r>
            <a:r>
              <a:rPr lang="en" altLang="zh-CN" dirty="0"/>
              <a:t>")</a:t>
            </a:r>
            <a:br>
              <a:rPr lang="en" altLang="zh-CN" dirty="0"/>
            </a:br>
            <a:r>
              <a:rPr lang="en" altLang="zh-CN" dirty="0"/>
              <a:t>if err != nil {</a:t>
            </a:r>
            <a:br>
              <a:rPr lang="en" altLang="zh-CN" dirty="0"/>
            </a:br>
            <a:r>
              <a:rPr lang="en" altLang="zh-CN" dirty="0"/>
              <a:t>    panic(err)</a:t>
            </a:r>
            <a:br>
              <a:rPr lang="en" altLang="zh-CN" dirty="0"/>
            </a:br>
            <a:r>
              <a:rPr lang="en" altLang="zh-CN" dirty="0"/>
              <a:t>}</a:t>
            </a:r>
            <a:br>
              <a:rPr lang="en" altLang="zh-CN" dirty="0"/>
            </a:br>
            <a:r>
              <a:rPr lang="en" altLang="zh-CN" dirty="0"/>
              <a:t>defer </a:t>
            </a:r>
            <a:r>
              <a:rPr lang="en" altLang="zh-CN" dirty="0" err="1"/>
              <a:t>file.Close</a:t>
            </a:r>
            <a:r>
              <a:rPr lang="en" altLang="zh-CN" dirty="0"/>
              <a:t>()</a:t>
            </a:r>
            <a:endParaRPr kumimoji="1" lang="en-US" altLang="zh-CN" dirty="0"/>
          </a:p>
        </p:txBody>
      </p:sp>
      <p:sp>
        <p:nvSpPr>
          <p:cNvPr id="4" name="标题 1">
            <a:extLst>
              <a:ext uri="{FF2B5EF4-FFF2-40B4-BE49-F238E27FC236}">
                <a16:creationId xmlns:a16="http://schemas.microsoft.com/office/drawing/2014/main" id="{EC31CCD4-4FB6-814F-B629-556B02DEA54E}"/>
              </a:ext>
            </a:extLst>
          </p:cNvPr>
          <p:cNvSpPr>
            <a:spLocks noGrp="1"/>
          </p:cNvSpPr>
          <p:nvPr>
            <p:ph type="title"/>
          </p:nvPr>
        </p:nvSpPr>
        <p:spPr>
          <a:xfrm>
            <a:off x="604434" y="0"/>
            <a:ext cx="4894323" cy="1208868"/>
          </a:xfrm>
        </p:spPr>
        <p:txBody>
          <a:bodyPr/>
          <a:lstStyle/>
          <a:p>
            <a:r>
              <a:rPr kumimoji="1" lang="en-US" altLang="zh-CN" dirty="0"/>
              <a:t>Go</a:t>
            </a:r>
            <a:r>
              <a:rPr kumimoji="1" lang="zh-CN" altLang="en-US" dirty="0"/>
              <a:t> 简要入门</a:t>
            </a:r>
          </a:p>
        </p:txBody>
      </p:sp>
      <p:sp>
        <p:nvSpPr>
          <p:cNvPr id="5" name="文本框 4">
            <a:extLst>
              <a:ext uri="{FF2B5EF4-FFF2-40B4-BE49-F238E27FC236}">
                <a16:creationId xmlns:a16="http://schemas.microsoft.com/office/drawing/2014/main" id="{8CE28C50-8EB7-B943-BE4C-624B58511C64}"/>
              </a:ext>
            </a:extLst>
          </p:cNvPr>
          <p:cNvSpPr txBox="1"/>
          <p:nvPr/>
        </p:nvSpPr>
        <p:spPr>
          <a:xfrm>
            <a:off x="10416746" y="839536"/>
            <a:ext cx="1620957" cy="369332"/>
          </a:xfrm>
          <a:prstGeom prst="rect">
            <a:avLst/>
          </a:prstGeom>
          <a:noFill/>
        </p:spPr>
        <p:txBody>
          <a:bodyPr wrap="none" rtlCol="0">
            <a:spAutoFit/>
          </a:bodyPr>
          <a:lstStyle/>
          <a:p>
            <a:r>
              <a:rPr kumimoji="1" lang="en-US" altLang="zh-CN" dirty="0">
                <a:solidFill>
                  <a:schemeClr val="bg1"/>
                </a:solidFill>
              </a:rPr>
              <a:t>Golang</a:t>
            </a:r>
            <a:r>
              <a:rPr kumimoji="1" lang="zh-CN" altLang="en-US" dirty="0">
                <a:solidFill>
                  <a:schemeClr val="bg1"/>
                </a:solidFill>
              </a:rPr>
              <a:t>的特点</a:t>
            </a:r>
          </a:p>
        </p:txBody>
      </p:sp>
    </p:spTree>
    <p:extLst>
      <p:ext uri="{BB962C8B-B14F-4D97-AF65-F5344CB8AC3E}">
        <p14:creationId xmlns:p14="http://schemas.microsoft.com/office/powerpoint/2010/main" val="270194866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Google Shape;355;p32">
            <a:extLst>
              <a:ext uri="{FF2B5EF4-FFF2-40B4-BE49-F238E27FC236}">
                <a16:creationId xmlns:a16="http://schemas.microsoft.com/office/drawing/2014/main" id="{AE52E98E-DE97-A54A-80FD-2264430552FC}"/>
              </a:ext>
            </a:extLst>
          </p:cNvPr>
          <p:cNvSpPr txBox="1"/>
          <p:nvPr/>
        </p:nvSpPr>
        <p:spPr>
          <a:xfrm>
            <a:off x="138930" y="1604260"/>
            <a:ext cx="2761434" cy="400109"/>
          </a:xfrm>
          <a:prstGeom prst="rect">
            <a:avLst/>
          </a:prstGeom>
          <a:noFill/>
          <a:ln>
            <a:noFill/>
          </a:ln>
        </p:spPr>
        <p:txBody>
          <a:bodyPr spcFirstLastPara="1" wrap="square" lIns="121900" tIns="60933" rIns="121900" bIns="60933" anchor="t" anchorCtr="0">
            <a:noAutofit/>
          </a:bodyPr>
          <a:lstStyle/>
          <a:p>
            <a:r>
              <a:rPr lang="en-US" altLang="zh-CN" b="1" dirty="0">
                <a:solidFill>
                  <a:srgbClr val="000000"/>
                </a:solidFill>
                <a:latin typeface="Arial" panose="020B0604020202020204"/>
                <a:ea typeface="Arial" panose="020B0604020202020204"/>
                <a:cs typeface="Arial" panose="020B0604020202020204"/>
                <a:sym typeface="Arial" panose="020B0604020202020204"/>
              </a:rPr>
              <a:t>Transport</a:t>
            </a:r>
            <a:r>
              <a:rPr lang="zh-CN" altLang="en-US" b="1" dirty="0">
                <a:solidFill>
                  <a:srgbClr val="000000"/>
                </a:solidFill>
                <a:latin typeface="Arial" panose="020B0604020202020204"/>
                <a:ea typeface="Arial" panose="020B0604020202020204"/>
                <a:cs typeface="Arial" panose="020B0604020202020204"/>
                <a:sym typeface="Arial" panose="020B0604020202020204"/>
              </a:rPr>
              <a:t> 通信模型</a:t>
            </a:r>
            <a:endParaRPr dirty="0">
              <a:solidFill>
                <a:srgbClr val="000000"/>
              </a:solidFill>
              <a:latin typeface="Arial" panose="020B0604020202020204"/>
              <a:ea typeface="Arial" panose="020B0604020202020204"/>
              <a:cs typeface="Arial" panose="020B0604020202020204"/>
              <a:sym typeface="Arial" panose="020B0604020202020204"/>
            </a:endParaRPr>
          </a:p>
        </p:txBody>
      </p:sp>
      <p:sp>
        <p:nvSpPr>
          <p:cNvPr id="53" name="标题 1">
            <a:extLst>
              <a:ext uri="{FF2B5EF4-FFF2-40B4-BE49-F238E27FC236}">
                <a16:creationId xmlns:a16="http://schemas.microsoft.com/office/drawing/2014/main" id="{E0EA4593-38D4-1E44-83A2-40B7B19D9C0B}"/>
              </a:ext>
            </a:extLst>
          </p:cNvPr>
          <p:cNvSpPr>
            <a:spLocks noGrp="1"/>
          </p:cNvSpPr>
          <p:nvPr>
            <p:ph type="title"/>
          </p:nvPr>
        </p:nvSpPr>
        <p:spPr>
          <a:xfrm>
            <a:off x="373952" y="17377"/>
            <a:ext cx="6214055" cy="1208868"/>
          </a:xfrm>
        </p:spPr>
        <p:txBody>
          <a:bodyPr/>
          <a:lstStyle/>
          <a:p>
            <a:r>
              <a:rPr kumimoji="1" lang="en-US" altLang="zh-CN" dirty="0"/>
              <a:t>Go-Micro</a:t>
            </a:r>
            <a:endParaRPr kumimoji="1" lang="zh-CN" altLang="en-US" dirty="0"/>
          </a:p>
        </p:txBody>
      </p:sp>
      <p:sp>
        <p:nvSpPr>
          <p:cNvPr id="54" name="文本框 53">
            <a:extLst>
              <a:ext uri="{FF2B5EF4-FFF2-40B4-BE49-F238E27FC236}">
                <a16:creationId xmlns:a16="http://schemas.microsoft.com/office/drawing/2014/main" id="{884E8255-FA5E-144C-BDC3-343CE11CC167}"/>
              </a:ext>
            </a:extLst>
          </p:cNvPr>
          <p:cNvSpPr txBox="1"/>
          <p:nvPr/>
        </p:nvSpPr>
        <p:spPr>
          <a:xfrm>
            <a:off x="9860785" y="874468"/>
            <a:ext cx="2428870" cy="369332"/>
          </a:xfrm>
          <a:prstGeom prst="rect">
            <a:avLst/>
          </a:prstGeom>
          <a:noFill/>
        </p:spPr>
        <p:txBody>
          <a:bodyPr wrap="none" rtlCol="0">
            <a:spAutoFit/>
          </a:bodyPr>
          <a:lstStyle/>
          <a:p>
            <a:pPr marL="685800" lvl="1"/>
            <a:r>
              <a:rPr kumimoji="1" lang="en-US" altLang="zh-CN" b="1" dirty="0">
                <a:solidFill>
                  <a:schemeClr val="bg1"/>
                </a:solidFill>
              </a:rPr>
              <a:t>Go-Micro</a:t>
            </a:r>
            <a:r>
              <a:rPr kumimoji="1" lang="zh-CN" altLang="en-US" b="1" dirty="0">
                <a:solidFill>
                  <a:schemeClr val="bg1"/>
                </a:solidFill>
              </a:rPr>
              <a:t>设计</a:t>
            </a:r>
            <a:endParaRPr kumimoji="1" lang="zh-CN" altLang="en-US" dirty="0">
              <a:solidFill>
                <a:schemeClr val="bg1"/>
              </a:solidFill>
            </a:endParaRPr>
          </a:p>
        </p:txBody>
      </p:sp>
      <p:sp>
        <p:nvSpPr>
          <p:cNvPr id="7" name="Google Shape;613;p43">
            <a:extLst>
              <a:ext uri="{FF2B5EF4-FFF2-40B4-BE49-F238E27FC236}">
                <a16:creationId xmlns:a16="http://schemas.microsoft.com/office/drawing/2014/main" id="{3B24DE1D-CBAB-B049-854C-F1F062271D3A}"/>
              </a:ext>
            </a:extLst>
          </p:cNvPr>
          <p:cNvSpPr/>
          <p:nvPr/>
        </p:nvSpPr>
        <p:spPr>
          <a:xfrm>
            <a:off x="632896" y="2526001"/>
            <a:ext cx="2265238" cy="3360449"/>
          </a:xfrm>
          <a:prstGeom prst="rect">
            <a:avLst/>
          </a:prstGeom>
          <a:solidFill>
            <a:schemeClr val="accent2"/>
          </a:solidFill>
          <a:ln w="12700" cap="flat" cmpd="sng">
            <a:solidFill>
              <a:schemeClr val="bg1"/>
            </a:solidFill>
            <a:prstDash val="solid"/>
            <a:round/>
            <a:headEnd type="none" w="sm" len="sm"/>
            <a:tailEnd type="none" w="sm" len="sm"/>
          </a:ln>
        </p:spPr>
        <p:txBody>
          <a:bodyPr spcFirstLastPara="1" wrap="square" lIns="91433" tIns="45700" rIns="91433" bIns="45700" anchor="ctr" anchorCtr="0">
            <a:noAutofit/>
          </a:bodyPr>
          <a:lstStyle/>
          <a:p>
            <a:pPr algn="ctr"/>
            <a:endParaRPr>
              <a:solidFill>
                <a:schemeClr val="lt1"/>
              </a:solidFill>
              <a:latin typeface="Arial" panose="020B0604020202020204"/>
              <a:ea typeface="Arial" panose="020B0604020202020204"/>
              <a:cs typeface="Arial" panose="020B0604020202020204"/>
              <a:sym typeface="Arial" panose="020B0604020202020204"/>
            </a:endParaRPr>
          </a:p>
        </p:txBody>
      </p:sp>
      <p:sp>
        <p:nvSpPr>
          <p:cNvPr id="8" name="Google Shape;614;p43">
            <a:extLst>
              <a:ext uri="{FF2B5EF4-FFF2-40B4-BE49-F238E27FC236}">
                <a16:creationId xmlns:a16="http://schemas.microsoft.com/office/drawing/2014/main" id="{AE66497C-C32B-9540-9515-22B67D80877D}"/>
              </a:ext>
            </a:extLst>
          </p:cNvPr>
          <p:cNvSpPr/>
          <p:nvPr/>
        </p:nvSpPr>
        <p:spPr>
          <a:xfrm>
            <a:off x="3633799" y="2526001"/>
            <a:ext cx="2032796" cy="3360449"/>
          </a:xfrm>
          <a:prstGeom prst="rect">
            <a:avLst/>
          </a:prstGeom>
          <a:solidFill>
            <a:schemeClr val="accent2"/>
          </a:solidFill>
          <a:ln w="3175" cap="flat" cmpd="sng">
            <a:solidFill>
              <a:schemeClr val="bg1"/>
            </a:solidFill>
            <a:prstDash val="solid"/>
            <a:round/>
            <a:headEnd type="none" w="sm" len="sm"/>
            <a:tailEnd type="none" w="sm" len="sm"/>
          </a:ln>
        </p:spPr>
        <p:txBody>
          <a:bodyPr spcFirstLastPara="1" wrap="square" lIns="91433" tIns="45700" rIns="91433" bIns="45700" anchor="ctr" anchorCtr="0">
            <a:noAutofit/>
          </a:bodyPr>
          <a:lstStyle/>
          <a:p>
            <a:pPr algn="ctr"/>
            <a:endParaRPr>
              <a:solidFill>
                <a:schemeClr val="lt1"/>
              </a:solidFill>
              <a:latin typeface="Arial" panose="020B0604020202020204"/>
              <a:ea typeface="Arial" panose="020B0604020202020204"/>
              <a:cs typeface="Arial" panose="020B0604020202020204"/>
              <a:sym typeface="Arial" panose="020B0604020202020204"/>
            </a:endParaRPr>
          </a:p>
        </p:txBody>
      </p:sp>
      <p:sp>
        <p:nvSpPr>
          <p:cNvPr id="9" name="Google Shape;615;p43">
            <a:extLst>
              <a:ext uri="{FF2B5EF4-FFF2-40B4-BE49-F238E27FC236}">
                <a16:creationId xmlns:a16="http://schemas.microsoft.com/office/drawing/2014/main" id="{D77E2D90-9BFF-E144-9F66-BE297883C4A5}"/>
              </a:ext>
            </a:extLst>
          </p:cNvPr>
          <p:cNvSpPr txBox="1"/>
          <p:nvPr/>
        </p:nvSpPr>
        <p:spPr>
          <a:xfrm>
            <a:off x="1012162" y="2141940"/>
            <a:ext cx="947200" cy="400000"/>
          </a:xfrm>
          <a:prstGeom prst="rect">
            <a:avLst/>
          </a:prstGeom>
          <a:noFill/>
          <a:ln>
            <a:noFill/>
          </a:ln>
        </p:spPr>
        <p:txBody>
          <a:bodyPr spcFirstLastPara="1" wrap="square" lIns="121900" tIns="60933" rIns="121900" bIns="60933" anchor="t" anchorCtr="0">
            <a:noAutofit/>
          </a:bodyPr>
          <a:lstStyle/>
          <a:p>
            <a:r>
              <a:rPr lang="en-US">
                <a:solidFill>
                  <a:srgbClr val="000000"/>
                </a:solidFill>
                <a:latin typeface="Arial" panose="020B0604020202020204"/>
                <a:ea typeface="Arial" panose="020B0604020202020204"/>
                <a:cs typeface="Arial" panose="020B0604020202020204"/>
                <a:sym typeface="Arial" panose="020B0604020202020204"/>
              </a:rPr>
              <a:t>Client</a:t>
            </a:r>
            <a:endParaRPr>
              <a:solidFill>
                <a:srgbClr val="000000"/>
              </a:solidFill>
              <a:latin typeface="Arial" panose="020B0604020202020204"/>
              <a:ea typeface="Arial" panose="020B0604020202020204"/>
              <a:cs typeface="Arial" panose="020B0604020202020204"/>
              <a:sym typeface="Arial" panose="020B0604020202020204"/>
            </a:endParaRPr>
          </a:p>
        </p:txBody>
      </p:sp>
      <p:sp>
        <p:nvSpPr>
          <p:cNvPr id="10" name="Google Shape;616;p43">
            <a:extLst>
              <a:ext uri="{FF2B5EF4-FFF2-40B4-BE49-F238E27FC236}">
                <a16:creationId xmlns:a16="http://schemas.microsoft.com/office/drawing/2014/main" id="{0BE11E4C-861E-654E-B960-AADF94BCF66E}"/>
              </a:ext>
            </a:extLst>
          </p:cNvPr>
          <p:cNvSpPr txBox="1"/>
          <p:nvPr/>
        </p:nvSpPr>
        <p:spPr>
          <a:xfrm>
            <a:off x="4017766" y="2153551"/>
            <a:ext cx="1203600" cy="400000"/>
          </a:xfrm>
          <a:prstGeom prst="rect">
            <a:avLst/>
          </a:prstGeom>
          <a:noFill/>
          <a:ln>
            <a:noFill/>
          </a:ln>
        </p:spPr>
        <p:txBody>
          <a:bodyPr spcFirstLastPara="1" wrap="square" lIns="121900" tIns="60933" rIns="121900" bIns="60933" anchor="t" anchorCtr="0">
            <a:noAutofit/>
          </a:bodyPr>
          <a:lstStyle/>
          <a:p>
            <a:r>
              <a:rPr lang="en-US" dirty="0">
                <a:solidFill>
                  <a:srgbClr val="000000"/>
                </a:solidFill>
                <a:latin typeface="Arial" panose="020B0604020202020204"/>
                <a:ea typeface="Arial" panose="020B0604020202020204"/>
                <a:cs typeface="Arial" panose="020B0604020202020204"/>
                <a:sym typeface="Arial" panose="020B0604020202020204"/>
              </a:rPr>
              <a:t>Server</a:t>
            </a:r>
            <a:endParaRPr dirty="0">
              <a:solidFill>
                <a:srgbClr val="000000"/>
              </a:solidFill>
              <a:latin typeface="Arial" panose="020B0604020202020204"/>
              <a:ea typeface="Arial" panose="020B0604020202020204"/>
              <a:cs typeface="Arial" panose="020B0604020202020204"/>
              <a:sym typeface="Arial" panose="020B0604020202020204"/>
            </a:endParaRPr>
          </a:p>
        </p:txBody>
      </p:sp>
      <p:sp>
        <p:nvSpPr>
          <p:cNvPr id="11" name="Google Shape;617;p43">
            <a:extLst>
              <a:ext uri="{FF2B5EF4-FFF2-40B4-BE49-F238E27FC236}">
                <a16:creationId xmlns:a16="http://schemas.microsoft.com/office/drawing/2014/main" id="{884E4586-5A29-0447-AF9C-4FA2BB861075}"/>
              </a:ext>
            </a:extLst>
          </p:cNvPr>
          <p:cNvSpPr/>
          <p:nvPr/>
        </p:nvSpPr>
        <p:spPr>
          <a:xfrm>
            <a:off x="3754926" y="2787173"/>
            <a:ext cx="1804299" cy="273599"/>
          </a:xfrm>
          <a:prstGeom prst="rect">
            <a:avLst/>
          </a:prstGeom>
          <a:solidFill>
            <a:srgbClr val="FF0089"/>
          </a:solidFill>
          <a:ln w="3175" cap="flat" cmpd="sng">
            <a:solidFill>
              <a:schemeClr val="bg1"/>
            </a:solidFill>
            <a:prstDash val="solid"/>
            <a:round/>
            <a:headEnd type="none" w="sm" len="sm"/>
            <a:tailEnd type="none" w="sm" len="sm"/>
          </a:ln>
        </p:spPr>
        <p:txBody>
          <a:bodyPr spcFirstLastPara="1" wrap="square" lIns="91433" tIns="45700" rIns="91433" bIns="45700" anchor="ctr" anchorCtr="0">
            <a:noAutofit/>
          </a:bodyPr>
          <a:lstStyle/>
          <a:p>
            <a:pPr algn="ctr"/>
            <a:r>
              <a:rPr lang="en-US">
                <a:solidFill>
                  <a:schemeClr val="bg1"/>
                </a:solidFill>
                <a:latin typeface="Arial" panose="020B0604020202020204"/>
                <a:ea typeface="Arial" panose="020B0604020202020204"/>
                <a:cs typeface="Arial" panose="020B0604020202020204"/>
                <a:sym typeface="Arial" panose="020B0604020202020204"/>
              </a:rPr>
              <a:t>Handler</a:t>
            </a:r>
          </a:p>
        </p:txBody>
      </p:sp>
      <p:sp>
        <p:nvSpPr>
          <p:cNvPr id="12" name="Google Shape;618;p43">
            <a:extLst>
              <a:ext uri="{FF2B5EF4-FFF2-40B4-BE49-F238E27FC236}">
                <a16:creationId xmlns:a16="http://schemas.microsoft.com/office/drawing/2014/main" id="{CF5E20C8-5DD3-524B-AED5-5E7FECC629A9}"/>
              </a:ext>
            </a:extLst>
          </p:cNvPr>
          <p:cNvSpPr txBox="1"/>
          <p:nvPr/>
        </p:nvSpPr>
        <p:spPr>
          <a:xfrm>
            <a:off x="138929" y="6507840"/>
            <a:ext cx="11776845" cy="400000"/>
          </a:xfrm>
          <a:prstGeom prst="rect">
            <a:avLst/>
          </a:prstGeom>
          <a:noFill/>
          <a:ln>
            <a:noFill/>
          </a:ln>
        </p:spPr>
        <p:txBody>
          <a:bodyPr spcFirstLastPara="1" wrap="square" lIns="121900" tIns="60933" rIns="121900" bIns="60933" anchor="t" anchorCtr="0">
            <a:noAutofit/>
          </a:bodyPr>
          <a:lstStyle/>
          <a:p>
            <a:r>
              <a:rPr lang="en-US" sz="1600" dirty="0" err="1">
                <a:solidFill>
                  <a:srgbClr val="FF0000"/>
                </a:solidFill>
                <a:latin typeface="Arial" panose="020B0604020202020204"/>
                <a:ea typeface="Arial" panose="020B0604020202020204"/>
                <a:cs typeface="Arial" panose="020B0604020202020204"/>
                <a:sym typeface="Arial" panose="020B0604020202020204"/>
              </a:rPr>
              <a:t>注：为了简化，忽略了Codec模块。虚箭头所指为逻辑调用，并非直接调用</a:t>
            </a:r>
            <a:r>
              <a:rPr lang="zh-CN" altLang="en-US" sz="1600" dirty="0">
                <a:solidFill>
                  <a:srgbClr val="FF0000"/>
                </a:solidFill>
                <a:latin typeface="Arial" panose="020B0604020202020204"/>
                <a:ea typeface="Arial" panose="020B0604020202020204"/>
                <a:cs typeface="Arial" panose="020B0604020202020204"/>
                <a:sym typeface="Arial" panose="020B0604020202020204"/>
              </a:rPr>
              <a:t>。通信模型基于</a:t>
            </a:r>
            <a:r>
              <a:rPr lang="en-US" altLang="zh-CN" sz="1600" dirty="0">
                <a:solidFill>
                  <a:srgbClr val="FF0000"/>
                </a:solidFill>
                <a:latin typeface="Arial" panose="020B0604020202020204"/>
                <a:ea typeface="Arial" panose="020B0604020202020204"/>
                <a:cs typeface="Arial" panose="020B0604020202020204"/>
                <a:sym typeface="Arial" panose="020B0604020202020204"/>
              </a:rPr>
              <a:t>HTTP</a:t>
            </a:r>
            <a:r>
              <a:rPr lang="zh-CN" altLang="en-US" sz="1600" dirty="0">
                <a:solidFill>
                  <a:srgbClr val="FF0000"/>
                </a:solidFill>
                <a:latin typeface="Arial" panose="020B0604020202020204"/>
                <a:ea typeface="Arial" panose="020B0604020202020204"/>
                <a:cs typeface="Arial" panose="020B0604020202020204"/>
                <a:sym typeface="Arial" panose="020B0604020202020204"/>
              </a:rPr>
              <a:t>，其它插件大同小异</a:t>
            </a:r>
            <a:endParaRPr sz="1600" dirty="0">
              <a:solidFill>
                <a:srgbClr val="FF0000"/>
              </a:solidFill>
              <a:latin typeface="Arial" panose="020B0604020202020204"/>
              <a:ea typeface="Arial" panose="020B0604020202020204"/>
              <a:cs typeface="Arial" panose="020B0604020202020204"/>
              <a:sym typeface="Arial" panose="020B0604020202020204"/>
            </a:endParaRPr>
          </a:p>
        </p:txBody>
      </p:sp>
      <p:sp>
        <p:nvSpPr>
          <p:cNvPr id="13" name="Google Shape;619;p43">
            <a:extLst>
              <a:ext uri="{FF2B5EF4-FFF2-40B4-BE49-F238E27FC236}">
                <a16:creationId xmlns:a16="http://schemas.microsoft.com/office/drawing/2014/main" id="{1AA08787-99E4-8F45-8411-993603205E4C}"/>
              </a:ext>
            </a:extLst>
          </p:cNvPr>
          <p:cNvSpPr/>
          <p:nvPr/>
        </p:nvSpPr>
        <p:spPr>
          <a:xfrm>
            <a:off x="744157" y="3203041"/>
            <a:ext cx="2047309" cy="2526676"/>
          </a:xfrm>
          <a:prstGeom prst="rect">
            <a:avLst/>
          </a:prstGeom>
          <a:solidFill>
            <a:schemeClr val="accent3">
              <a:lumMod val="75000"/>
            </a:schemeClr>
          </a:solidFill>
          <a:ln w="12700" cap="flat" cmpd="sng">
            <a:solidFill>
              <a:schemeClr val="bg1"/>
            </a:solidFill>
            <a:prstDash val="solid"/>
            <a:round/>
            <a:headEnd type="none" w="sm" len="sm"/>
            <a:tailEnd type="none" w="sm" len="sm"/>
          </a:ln>
        </p:spPr>
        <p:txBody>
          <a:bodyPr spcFirstLastPara="1" wrap="square" lIns="91433" tIns="45700" rIns="91433" bIns="45700" anchor="ctr" anchorCtr="0">
            <a:noAutofit/>
          </a:bodyPr>
          <a:lstStyle/>
          <a:p>
            <a:pPr algn="ctr"/>
            <a:endParaRPr>
              <a:solidFill>
                <a:schemeClr val="lt1"/>
              </a:solidFill>
              <a:latin typeface="Arial" panose="020B0604020202020204"/>
              <a:ea typeface="Arial" panose="020B0604020202020204"/>
              <a:cs typeface="Arial" panose="020B0604020202020204"/>
              <a:sym typeface="Arial" panose="020B0604020202020204"/>
            </a:endParaRPr>
          </a:p>
        </p:txBody>
      </p:sp>
      <p:sp>
        <p:nvSpPr>
          <p:cNvPr id="14" name="Google Shape;620;p43">
            <a:extLst>
              <a:ext uri="{FF2B5EF4-FFF2-40B4-BE49-F238E27FC236}">
                <a16:creationId xmlns:a16="http://schemas.microsoft.com/office/drawing/2014/main" id="{D4396FEE-51D0-4D42-A62D-2480CA13DEA5}"/>
              </a:ext>
            </a:extLst>
          </p:cNvPr>
          <p:cNvSpPr/>
          <p:nvPr/>
        </p:nvSpPr>
        <p:spPr>
          <a:xfrm>
            <a:off x="987011" y="3536413"/>
            <a:ext cx="1551071" cy="2010569"/>
          </a:xfrm>
          <a:prstGeom prst="rect">
            <a:avLst/>
          </a:prstGeom>
          <a:solidFill>
            <a:schemeClr val="accent2">
              <a:lumMod val="60000"/>
              <a:lumOff val="40000"/>
            </a:schemeClr>
          </a:solidFill>
          <a:ln w="12700" cap="flat" cmpd="sng">
            <a:solidFill>
              <a:schemeClr val="bg1"/>
            </a:solidFill>
            <a:prstDash val="solid"/>
            <a:round/>
            <a:headEnd type="none" w="sm" len="sm"/>
            <a:tailEnd type="none" w="sm" len="sm"/>
          </a:ln>
        </p:spPr>
        <p:txBody>
          <a:bodyPr spcFirstLastPara="1" wrap="square" lIns="91433" tIns="45700" rIns="91433" bIns="45700" anchor="ctr" anchorCtr="0">
            <a:noAutofit/>
          </a:bodyPr>
          <a:lstStyle/>
          <a:p>
            <a:pPr algn="ctr"/>
            <a:endParaRPr>
              <a:solidFill>
                <a:schemeClr val="lt1"/>
              </a:solidFill>
              <a:latin typeface="Arial" panose="020B0604020202020204"/>
              <a:ea typeface="Arial" panose="020B0604020202020204"/>
              <a:cs typeface="Arial" panose="020B0604020202020204"/>
              <a:sym typeface="Arial" panose="020B0604020202020204"/>
            </a:endParaRPr>
          </a:p>
        </p:txBody>
      </p:sp>
      <p:sp>
        <p:nvSpPr>
          <p:cNvPr id="15" name="Google Shape;621;p43">
            <a:extLst>
              <a:ext uri="{FF2B5EF4-FFF2-40B4-BE49-F238E27FC236}">
                <a16:creationId xmlns:a16="http://schemas.microsoft.com/office/drawing/2014/main" id="{F8A5DF92-5C3B-2544-ADCD-3882AC7EFB95}"/>
              </a:ext>
            </a:extLst>
          </p:cNvPr>
          <p:cNvSpPr txBox="1"/>
          <p:nvPr/>
        </p:nvSpPr>
        <p:spPr>
          <a:xfrm>
            <a:off x="1025938" y="3502417"/>
            <a:ext cx="947200" cy="307600"/>
          </a:xfrm>
          <a:prstGeom prst="rect">
            <a:avLst/>
          </a:prstGeom>
          <a:noFill/>
          <a:ln>
            <a:noFill/>
          </a:ln>
        </p:spPr>
        <p:txBody>
          <a:bodyPr spcFirstLastPara="1" wrap="square" lIns="121900" tIns="60933" rIns="121900" bIns="60933" anchor="t" anchorCtr="0">
            <a:noAutofit/>
          </a:bodyPr>
          <a:lstStyle/>
          <a:p>
            <a:r>
              <a:rPr lang="en-US" sz="1200">
                <a:solidFill>
                  <a:schemeClr val="lt1"/>
                </a:solidFill>
                <a:latin typeface="Arial" panose="020B0604020202020204"/>
                <a:ea typeface="Arial" panose="020B0604020202020204"/>
                <a:cs typeface="Arial" panose="020B0604020202020204"/>
                <a:sym typeface="Arial" panose="020B0604020202020204"/>
              </a:rPr>
              <a:t>trClient</a:t>
            </a:r>
            <a:endParaRPr>
              <a:solidFill>
                <a:schemeClr val="lt1"/>
              </a:solidFill>
              <a:latin typeface="Arial" panose="020B0604020202020204"/>
              <a:ea typeface="Arial" panose="020B0604020202020204"/>
              <a:cs typeface="Arial" panose="020B0604020202020204"/>
              <a:sym typeface="Arial" panose="020B0604020202020204"/>
            </a:endParaRPr>
          </a:p>
        </p:txBody>
      </p:sp>
      <p:sp>
        <p:nvSpPr>
          <p:cNvPr id="16" name="Google Shape;622;p43">
            <a:extLst>
              <a:ext uri="{FF2B5EF4-FFF2-40B4-BE49-F238E27FC236}">
                <a16:creationId xmlns:a16="http://schemas.microsoft.com/office/drawing/2014/main" id="{7F470783-315D-3040-BD3F-ED04D3506CB0}"/>
              </a:ext>
            </a:extLst>
          </p:cNvPr>
          <p:cNvSpPr/>
          <p:nvPr/>
        </p:nvSpPr>
        <p:spPr>
          <a:xfrm>
            <a:off x="734668" y="2787241"/>
            <a:ext cx="2058756" cy="262335"/>
          </a:xfrm>
          <a:prstGeom prst="rect">
            <a:avLst/>
          </a:prstGeom>
          <a:solidFill>
            <a:srgbClr val="FF0089"/>
          </a:solidFill>
          <a:ln w="3175" cap="flat" cmpd="sng">
            <a:solidFill>
              <a:schemeClr val="bg1"/>
            </a:solidFill>
            <a:prstDash val="solid"/>
            <a:round/>
            <a:headEnd type="none" w="sm" len="sm"/>
            <a:tailEnd type="none" w="sm" len="sm"/>
          </a:ln>
        </p:spPr>
        <p:txBody>
          <a:bodyPr spcFirstLastPara="1" wrap="square" lIns="91433" tIns="45700" rIns="91433" bIns="45700" anchor="ctr" anchorCtr="0">
            <a:noAutofit/>
          </a:bodyPr>
          <a:lstStyle/>
          <a:p>
            <a:pPr algn="ctr"/>
            <a:r>
              <a:rPr lang="en-US">
                <a:solidFill>
                  <a:schemeClr val="bg1"/>
                </a:solidFill>
                <a:latin typeface="Arial" panose="020B0604020202020204"/>
                <a:ea typeface="Arial" panose="020B0604020202020204"/>
                <a:cs typeface="Arial" panose="020B0604020202020204"/>
                <a:sym typeface="Arial" panose="020B0604020202020204"/>
              </a:rPr>
              <a:t>Call</a:t>
            </a:r>
            <a:endParaRPr>
              <a:solidFill>
                <a:schemeClr val="bg1"/>
              </a:solidFill>
              <a:latin typeface="Arial" panose="020B0604020202020204"/>
              <a:ea typeface="Arial" panose="020B0604020202020204"/>
              <a:cs typeface="Arial" panose="020B0604020202020204"/>
              <a:sym typeface="Arial" panose="020B0604020202020204"/>
            </a:endParaRPr>
          </a:p>
        </p:txBody>
      </p:sp>
      <p:cxnSp>
        <p:nvCxnSpPr>
          <p:cNvPr id="17" name="Google Shape;623;p43">
            <a:extLst>
              <a:ext uri="{FF2B5EF4-FFF2-40B4-BE49-F238E27FC236}">
                <a16:creationId xmlns:a16="http://schemas.microsoft.com/office/drawing/2014/main" id="{7A566BDD-7336-C245-864F-7F7F3826397B}"/>
              </a:ext>
            </a:extLst>
          </p:cNvPr>
          <p:cNvCxnSpPr>
            <a:cxnSpLocks/>
            <a:stCxn id="16" idx="3"/>
            <a:endCxn id="11" idx="1"/>
          </p:cNvCxnSpPr>
          <p:nvPr/>
        </p:nvCxnSpPr>
        <p:spPr>
          <a:xfrm>
            <a:off x="2793424" y="2918409"/>
            <a:ext cx="961502" cy="5564"/>
          </a:xfrm>
          <a:prstGeom prst="straightConnector1">
            <a:avLst/>
          </a:prstGeom>
          <a:noFill/>
          <a:ln w="22225" cap="flat" cmpd="sng">
            <a:solidFill>
              <a:schemeClr val="tx1"/>
            </a:solidFill>
            <a:prstDash val="sysDash"/>
            <a:round/>
            <a:headEnd type="none" w="sm" len="sm"/>
            <a:tailEnd type="arrow" w="med" len="med"/>
          </a:ln>
        </p:spPr>
      </p:cxnSp>
      <p:sp>
        <p:nvSpPr>
          <p:cNvPr id="18" name="Google Shape;624;p43">
            <a:extLst>
              <a:ext uri="{FF2B5EF4-FFF2-40B4-BE49-F238E27FC236}">
                <a16:creationId xmlns:a16="http://schemas.microsoft.com/office/drawing/2014/main" id="{AA39DFDE-7DF9-5D47-AADC-FC45310785BC}"/>
              </a:ext>
            </a:extLst>
          </p:cNvPr>
          <p:cNvSpPr/>
          <p:nvPr/>
        </p:nvSpPr>
        <p:spPr>
          <a:xfrm>
            <a:off x="3754924" y="3203040"/>
            <a:ext cx="1804300" cy="2526675"/>
          </a:xfrm>
          <a:prstGeom prst="rect">
            <a:avLst/>
          </a:prstGeom>
          <a:solidFill>
            <a:schemeClr val="accent3">
              <a:lumMod val="75000"/>
            </a:schemeClr>
          </a:solidFill>
          <a:ln w="12700" cap="flat" cmpd="sng">
            <a:solidFill>
              <a:schemeClr val="bg1"/>
            </a:solidFill>
            <a:prstDash val="solid"/>
            <a:round/>
            <a:headEnd type="none" w="sm" len="sm"/>
            <a:tailEnd type="none" w="sm" len="sm"/>
          </a:ln>
        </p:spPr>
        <p:txBody>
          <a:bodyPr spcFirstLastPara="1" wrap="square" lIns="91433" tIns="45700" rIns="91433" bIns="45700" anchor="ctr" anchorCtr="0">
            <a:noAutofit/>
          </a:bodyPr>
          <a:lstStyle/>
          <a:p>
            <a:pPr algn="ctr"/>
            <a:endParaRPr>
              <a:solidFill>
                <a:schemeClr val="dk1"/>
              </a:solidFill>
              <a:latin typeface="Arial" panose="020B0604020202020204"/>
              <a:ea typeface="Arial" panose="020B0604020202020204"/>
              <a:cs typeface="Arial" panose="020B0604020202020204"/>
              <a:sym typeface="Arial" panose="020B0604020202020204"/>
            </a:endParaRPr>
          </a:p>
        </p:txBody>
      </p:sp>
      <p:sp>
        <p:nvSpPr>
          <p:cNvPr id="19" name="Google Shape;625;p43">
            <a:extLst>
              <a:ext uri="{FF2B5EF4-FFF2-40B4-BE49-F238E27FC236}">
                <a16:creationId xmlns:a16="http://schemas.microsoft.com/office/drawing/2014/main" id="{2583683B-0B6E-9B49-920B-985A71755880}"/>
              </a:ext>
            </a:extLst>
          </p:cNvPr>
          <p:cNvSpPr/>
          <p:nvPr/>
        </p:nvSpPr>
        <p:spPr>
          <a:xfrm>
            <a:off x="3913747" y="3556660"/>
            <a:ext cx="1519435" cy="1990322"/>
          </a:xfrm>
          <a:prstGeom prst="rect">
            <a:avLst/>
          </a:prstGeom>
          <a:solidFill>
            <a:schemeClr val="accent2">
              <a:lumMod val="60000"/>
              <a:lumOff val="40000"/>
            </a:schemeClr>
          </a:solidFill>
          <a:ln w="12700" cap="flat" cmpd="sng">
            <a:solidFill>
              <a:schemeClr val="bg1"/>
            </a:solidFill>
            <a:prstDash val="solid"/>
            <a:round/>
            <a:headEnd type="none" w="sm" len="sm"/>
            <a:tailEnd type="none" w="sm" len="sm"/>
          </a:ln>
        </p:spPr>
        <p:txBody>
          <a:bodyPr spcFirstLastPara="1" wrap="square" lIns="91433" tIns="45700" rIns="91433" bIns="45700" anchor="ctr" anchorCtr="0">
            <a:noAutofit/>
          </a:bodyPr>
          <a:lstStyle/>
          <a:p>
            <a:pPr algn="ctr"/>
            <a:endParaRPr>
              <a:solidFill>
                <a:schemeClr val="lt1"/>
              </a:solidFill>
              <a:latin typeface="Arial" panose="020B0604020202020204"/>
              <a:ea typeface="Arial" panose="020B0604020202020204"/>
              <a:cs typeface="Arial" panose="020B0604020202020204"/>
              <a:sym typeface="Arial" panose="020B0604020202020204"/>
            </a:endParaRPr>
          </a:p>
        </p:txBody>
      </p:sp>
      <p:sp>
        <p:nvSpPr>
          <p:cNvPr id="20" name="Google Shape;626;p43">
            <a:extLst>
              <a:ext uri="{FF2B5EF4-FFF2-40B4-BE49-F238E27FC236}">
                <a16:creationId xmlns:a16="http://schemas.microsoft.com/office/drawing/2014/main" id="{3F5D6556-D221-BB44-B50C-2D65D9F659E3}"/>
              </a:ext>
            </a:extLst>
          </p:cNvPr>
          <p:cNvSpPr txBox="1"/>
          <p:nvPr/>
        </p:nvSpPr>
        <p:spPr>
          <a:xfrm>
            <a:off x="3928998" y="3536417"/>
            <a:ext cx="947200" cy="307600"/>
          </a:xfrm>
          <a:prstGeom prst="rect">
            <a:avLst/>
          </a:prstGeom>
          <a:noFill/>
          <a:ln>
            <a:noFill/>
          </a:ln>
        </p:spPr>
        <p:txBody>
          <a:bodyPr spcFirstLastPara="1" wrap="square" lIns="121900" tIns="60933" rIns="121900" bIns="60933" anchor="t" anchorCtr="0">
            <a:noAutofit/>
          </a:bodyPr>
          <a:lstStyle/>
          <a:p>
            <a:r>
              <a:rPr lang="en-US" sz="1200">
                <a:solidFill>
                  <a:schemeClr val="lt1"/>
                </a:solidFill>
                <a:latin typeface="Arial" panose="020B0604020202020204"/>
                <a:ea typeface="Arial" panose="020B0604020202020204"/>
                <a:cs typeface="Arial" panose="020B0604020202020204"/>
                <a:sym typeface="Arial" panose="020B0604020202020204"/>
              </a:rPr>
              <a:t>Listener</a:t>
            </a:r>
            <a:endParaRPr>
              <a:solidFill>
                <a:schemeClr val="lt1"/>
              </a:solidFill>
              <a:latin typeface="Arial" panose="020B0604020202020204"/>
              <a:ea typeface="Arial" panose="020B0604020202020204"/>
              <a:cs typeface="Arial" panose="020B0604020202020204"/>
              <a:sym typeface="Arial" panose="020B0604020202020204"/>
            </a:endParaRPr>
          </a:p>
        </p:txBody>
      </p:sp>
      <p:sp>
        <p:nvSpPr>
          <p:cNvPr id="21" name="Google Shape;627;p43">
            <a:extLst>
              <a:ext uri="{FF2B5EF4-FFF2-40B4-BE49-F238E27FC236}">
                <a16:creationId xmlns:a16="http://schemas.microsoft.com/office/drawing/2014/main" id="{1A23A86A-A6E0-4D48-8760-457E56960E84}"/>
              </a:ext>
            </a:extLst>
          </p:cNvPr>
          <p:cNvSpPr/>
          <p:nvPr/>
        </p:nvSpPr>
        <p:spPr>
          <a:xfrm>
            <a:off x="4058105" y="3773033"/>
            <a:ext cx="1238749" cy="262335"/>
          </a:xfrm>
          <a:prstGeom prst="rect">
            <a:avLst/>
          </a:prstGeom>
          <a:solidFill>
            <a:srgbClr val="FF0089"/>
          </a:solidFill>
          <a:ln w="12700" cap="flat" cmpd="sng">
            <a:solidFill>
              <a:schemeClr val="bg1"/>
            </a:solidFill>
            <a:prstDash val="solid"/>
            <a:round/>
            <a:headEnd type="none" w="sm" len="sm"/>
            <a:tailEnd type="none" w="sm" len="sm"/>
          </a:ln>
        </p:spPr>
        <p:txBody>
          <a:bodyPr spcFirstLastPara="1" wrap="square" lIns="91433" tIns="45700" rIns="91433" bIns="45700" anchor="ctr" anchorCtr="0">
            <a:noAutofit/>
          </a:bodyPr>
          <a:lstStyle/>
          <a:p>
            <a:pPr algn="ctr"/>
            <a:r>
              <a:rPr lang="en-US">
                <a:solidFill>
                  <a:schemeClr val="bg1"/>
                </a:solidFill>
                <a:latin typeface="Arial" panose="020B0604020202020204"/>
                <a:ea typeface="Arial" panose="020B0604020202020204"/>
                <a:cs typeface="Arial" panose="020B0604020202020204"/>
                <a:sym typeface="Arial" panose="020B0604020202020204"/>
              </a:rPr>
              <a:t>Accept</a:t>
            </a:r>
            <a:endParaRPr>
              <a:solidFill>
                <a:schemeClr val="bg1"/>
              </a:solidFill>
              <a:latin typeface="Arial" panose="020B0604020202020204"/>
              <a:ea typeface="Arial" panose="020B0604020202020204"/>
              <a:cs typeface="Arial" panose="020B0604020202020204"/>
              <a:sym typeface="Arial" panose="020B0604020202020204"/>
            </a:endParaRPr>
          </a:p>
        </p:txBody>
      </p:sp>
      <p:sp>
        <p:nvSpPr>
          <p:cNvPr id="22" name="Google Shape;628;p43">
            <a:extLst>
              <a:ext uri="{FF2B5EF4-FFF2-40B4-BE49-F238E27FC236}">
                <a16:creationId xmlns:a16="http://schemas.microsoft.com/office/drawing/2014/main" id="{461313E1-FD78-E046-9FBE-530B736DA15F}"/>
              </a:ext>
            </a:extLst>
          </p:cNvPr>
          <p:cNvSpPr/>
          <p:nvPr/>
        </p:nvSpPr>
        <p:spPr>
          <a:xfrm>
            <a:off x="4058105" y="4177637"/>
            <a:ext cx="1238751" cy="1264229"/>
          </a:xfrm>
          <a:prstGeom prst="rect">
            <a:avLst/>
          </a:prstGeom>
          <a:solidFill>
            <a:srgbClr val="FF0089"/>
          </a:solidFill>
          <a:ln w="12700" cap="flat" cmpd="sng">
            <a:solidFill>
              <a:schemeClr val="bg1"/>
            </a:solidFill>
            <a:prstDash val="solid"/>
            <a:round/>
            <a:headEnd type="none" w="sm" len="sm"/>
            <a:tailEnd type="none" w="sm" len="sm"/>
          </a:ln>
        </p:spPr>
        <p:txBody>
          <a:bodyPr spcFirstLastPara="1" wrap="square" lIns="91433" tIns="45700" rIns="91433" bIns="45700" anchor="ctr" anchorCtr="0">
            <a:noAutofit/>
          </a:bodyPr>
          <a:lstStyle/>
          <a:p>
            <a:pPr algn="ctr"/>
            <a:endParaRPr>
              <a:solidFill>
                <a:schemeClr val="lt1"/>
              </a:solidFill>
              <a:latin typeface="Arial" panose="020B0604020202020204"/>
              <a:ea typeface="Arial" panose="020B0604020202020204"/>
              <a:cs typeface="Arial" panose="020B0604020202020204"/>
              <a:sym typeface="Arial" panose="020B0604020202020204"/>
            </a:endParaRPr>
          </a:p>
        </p:txBody>
      </p:sp>
      <p:sp>
        <p:nvSpPr>
          <p:cNvPr id="23" name="Google Shape;629;p43">
            <a:extLst>
              <a:ext uri="{FF2B5EF4-FFF2-40B4-BE49-F238E27FC236}">
                <a16:creationId xmlns:a16="http://schemas.microsoft.com/office/drawing/2014/main" id="{B6039F66-E7F6-8C4F-8B86-7D8E04DD48C5}"/>
              </a:ext>
            </a:extLst>
          </p:cNvPr>
          <p:cNvSpPr txBox="1"/>
          <p:nvPr/>
        </p:nvSpPr>
        <p:spPr>
          <a:xfrm>
            <a:off x="4078369" y="4227417"/>
            <a:ext cx="947200" cy="308000"/>
          </a:xfrm>
          <a:prstGeom prst="rect">
            <a:avLst/>
          </a:prstGeom>
          <a:noFill/>
          <a:ln>
            <a:noFill/>
          </a:ln>
        </p:spPr>
        <p:txBody>
          <a:bodyPr spcFirstLastPara="1" wrap="square" lIns="121900" tIns="60933" rIns="121900" bIns="60933" anchor="t" anchorCtr="0">
            <a:noAutofit/>
          </a:bodyPr>
          <a:lstStyle/>
          <a:p>
            <a:r>
              <a:rPr lang="en-US" sz="1200" dirty="0" err="1">
                <a:solidFill>
                  <a:schemeClr val="bg1"/>
                </a:solidFill>
                <a:latin typeface="Arial" panose="020B0604020202020204"/>
                <a:ea typeface="Arial" panose="020B0604020202020204"/>
                <a:cs typeface="Arial" panose="020B0604020202020204"/>
                <a:sym typeface="Arial" panose="020B0604020202020204"/>
              </a:rPr>
              <a:t>trSocket</a:t>
            </a:r>
            <a:endParaRPr dirty="0">
              <a:solidFill>
                <a:schemeClr val="bg1"/>
              </a:solidFill>
              <a:latin typeface="Arial" panose="020B0604020202020204"/>
              <a:ea typeface="Arial" panose="020B0604020202020204"/>
              <a:cs typeface="Arial" panose="020B0604020202020204"/>
              <a:sym typeface="Arial" panose="020B0604020202020204"/>
            </a:endParaRPr>
          </a:p>
        </p:txBody>
      </p:sp>
      <p:sp>
        <p:nvSpPr>
          <p:cNvPr id="24" name="Google Shape;630;p43">
            <a:extLst>
              <a:ext uri="{FF2B5EF4-FFF2-40B4-BE49-F238E27FC236}">
                <a16:creationId xmlns:a16="http://schemas.microsoft.com/office/drawing/2014/main" id="{99DCA5CB-328E-8440-80F6-355AC52C9DA9}"/>
              </a:ext>
            </a:extLst>
          </p:cNvPr>
          <p:cNvSpPr/>
          <p:nvPr/>
        </p:nvSpPr>
        <p:spPr>
          <a:xfrm>
            <a:off x="4232487" y="4620909"/>
            <a:ext cx="842503" cy="262335"/>
          </a:xfrm>
          <a:prstGeom prst="rect">
            <a:avLst/>
          </a:prstGeom>
          <a:solidFill>
            <a:srgbClr val="0A0457"/>
          </a:solidFill>
          <a:ln w="12700" cap="flat" cmpd="sng">
            <a:solidFill>
              <a:schemeClr val="bg1"/>
            </a:solidFill>
            <a:prstDash val="solid"/>
            <a:round/>
            <a:headEnd type="none" w="sm" len="sm"/>
            <a:tailEnd type="none" w="sm" len="sm"/>
          </a:ln>
        </p:spPr>
        <p:txBody>
          <a:bodyPr spcFirstLastPara="1" wrap="square" lIns="91433" tIns="45700" rIns="91433" bIns="45700" anchor="ctr" anchorCtr="0">
            <a:noAutofit/>
          </a:bodyPr>
          <a:lstStyle/>
          <a:p>
            <a:pPr algn="ctr"/>
            <a:r>
              <a:rPr lang="en-US">
                <a:solidFill>
                  <a:schemeClr val="bg1"/>
                </a:solidFill>
                <a:latin typeface="Arial" panose="020B0604020202020204"/>
                <a:ea typeface="Arial" panose="020B0604020202020204"/>
                <a:cs typeface="Arial" panose="020B0604020202020204"/>
                <a:sym typeface="Arial" panose="020B0604020202020204"/>
              </a:rPr>
              <a:t>Rcv</a:t>
            </a:r>
            <a:endParaRPr>
              <a:solidFill>
                <a:schemeClr val="bg1"/>
              </a:solidFill>
              <a:latin typeface="Arial" panose="020B0604020202020204"/>
              <a:ea typeface="Arial" panose="020B0604020202020204"/>
              <a:cs typeface="Arial" panose="020B0604020202020204"/>
              <a:sym typeface="Arial" panose="020B0604020202020204"/>
            </a:endParaRPr>
          </a:p>
        </p:txBody>
      </p:sp>
      <p:sp>
        <p:nvSpPr>
          <p:cNvPr id="25" name="Google Shape;631;p43">
            <a:extLst>
              <a:ext uri="{FF2B5EF4-FFF2-40B4-BE49-F238E27FC236}">
                <a16:creationId xmlns:a16="http://schemas.microsoft.com/office/drawing/2014/main" id="{A8263F03-1B44-524B-A2AE-04A77A6E0371}"/>
              </a:ext>
            </a:extLst>
          </p:cNvPr>
          <p:cNvSpPr/>
          <p:nvPr/>
        </p:nvSpPr>
        <p:spPr>
          <a:xfrm>
            <a:off x="4222273" y="5000157"/>
            <a:ext cx="842503" cy="262335"/>
          </a:xfrm>
          <a:prstGeom prst="rect">
            <a:avLst/>
          </a:prstGeom>
          <a:solidFill>
            <a:srgbClr val="0A0457"/>
          </a:solidFill>
          <a:ln w="12700" cap="flat" cmpd="sng">
            <a:solidFill>
              <a:schemeClr val="bg1"/>
            </a:solidFill>
            <a:prstDash val="solid"/>
            <a:round/>
            <a:headEnd type="none" w="sm" len="sm"/>
            <a:tailEnd type="none" w="sm" len="sm"/>
          </a:ln>
        </p:spPr>
        <p:txBody>
          <a:bodyPr spcFirstLastPara="1" wrap="square" lIns="91433" tIns="45700" rIns="91433" bIns="45700" anchor="ctr" anchorCtr="0">
            <a:noAutofit/>
          </a:bodyPr>
          <a:lstStyle/>
          <a:p>
            <a:pPr algn="ctr"/>
            <a:r>
              <a:rPr lang="en-US">
                <a:solidFill>
                  <a:schemeClr val="bg1"/>
                </a:solidFill>
                <a:latin typeface="Arial" panose="020B0604020202020204"/>
                <a:ea typeface="Arial" panose="020B0604020202020204"/>
                <a:cs typeface="Arial" panose="020B0604020202020204"/>
                <a:sym typeface="Arial" panose="020B0604020202020204"/>
              </a:rPr>
              <a:t>Send</a:t>
            </a:r>
            <a:endParaRPr>
              <a:solidFill>
                <a:schemeClr val="bg1"/>
              </a:solidFill>
              <a:latin typeface="Arial" panose="020B0604020202020204"/>
              <a:ea typeface="Arial" panose="020B0604020202020204"/>
              <a:cs typeface="Arial" panose="020B0604020202020204"/>
              <a:sym typeface="Arial" panose="020B0604020202020204"/>
            </a:endParaRPr>
          </a:p>
        </p:txBody>
      </p:sp>
      <p:sp>
        <p:nvSpPr>
          <p:cNvPr id="26" name="Google Shape;632;p43">
            <a:extLst>
              <a:ext uri="{FF2B5EF4-FFF2-40B4-BE49-F238E27FC236}">
                <a16:creationId xmlns:a16="http://schemas.microsoft.com/office/drawing/2014/main" id="{0D3319A5-B03B-754F-9C93-E3265B3863A9}"/>
              </a:ext>
            </a:extLst>
          </p:cNvPr>
          <p:cNvSpPr/>
          <p:nvPr/>
        </p:nvSpPr>
        <p:spPr>
          <a:xfrm>
            <a:off x="3744630" y="3128017"/>
            <a:ext cx="1519600" cy="400000"/>
          </a:xfrm>
          <a:prstGeom prst="rect">
            <a:avLst/>
          </a:prstGeom>
          <a:noFill/>
          <a:ln>
            <a:noFill/>
          </a:ln>
        </p:spPr>
        <p:txBody>
          <a:bodyPr spcFirstLastPara="1" wrap="square" lIns="121900" tIns="60933" rIns="121900" bIns="60933" anchor="t" anchorCtr="0">
            <a:noAutofit/>
          </a:bodyPr>
          <a:lstStyle/>
          <a:p>
            <a:r>
              <a:rPr lang="en-US" dirty="0">
                <a:solidFill>
                  <a:schemeClr val="bg1"/>
                </a:solidFill>
                <a:latin typeface="Arial" panose="020B0604020202020204"/>
                <a:ea typeface="Arial" panose="020B0604020202020204"/>
                <a:cs typeface="Arial" panose="020B0604020202020204"/>
                <a:sym typeface="Arial" panose="020B0604020202020204"/>
              </a:rPr>
              <a:t>Transport</a:t>
            </a:r>
            <a:endParaRPr dirty="0">
              <a:solidFill>
                <a:schemeClr val="bg1"/>
              </a:solidFill>
              <a:latin typeface="Arial" panose="020B0604020202020204"/>
              <a:ea typeface="Arial" panose="020B0604020202020204"/>
              <a:cs typeface="Arial" panose="020B0604020202020204"/>
              <a:sym typeface="Arial" panose="020B0604020202020204"/>
            </a:endParaRPr>
          </a:p>
        </p:txBody>
      </p:sp>
      <p:cxnSp>
        <p:nvCxnSpPr>
          <p:cNvPr id="27" name="Google Shape;633;p43">
            <a:extLst>
              <a:ext uri="{FF2B5EF4-FFF2-40B4-BE49-F238E27FC236}">
                <a16:creationId xmlns:a16="http://schemas.microsoft.com/office/drawing/2014/main" id="{B2EFF518-7288-4E49-A702-B6F5C6A9BD07}"/>
              </a:ext>
            </a:extLst>
          </p:cNvPr>
          <p:cNvCxnSpPr>
            <a:cxnSpLocks/>
            <a:stCxn id="28" idx="3"/>
            <a:endCxn id="21" idx="1"/>
          </p:cNvCxnSpPr>
          <p:nvPr/>
        </p:nvCxnSpPr>
        <p:spPr>
          <a:xfrm flipV="1">
            <a:off x="2463480" y="3904201"/>
            <a:ext cx="1594625" cy="4242"/>
          </a:xfrm>
          <a:prstGeom prst="straightConnector1">
            <a:avLst/>
          </a:prstGeom>
          <a:noFill/>
          <a:ln w="22225" cap="flat" cmpd="sng">
            <a:solidFill>
              <a:schemeClr val="tx1"/>
            </a:solidFill>
            <a:prstDash val="sysDash"/>
            <a:round/>
            <a:headEnd type="none" w="sm" len="sm"/>
            <a:tailEnd type="arrow" w="med" len="med"/>
          </a:ln>
        </p:spPr>
      </p:cxnSp>
      <p:sp>
        <p:nvSpPr>
          <p:cNvPr id="28" name="Google Shape;634;p43">
            <a:extLst>
              <a:ext uri="{FF2B5EF4-FFF2-40B4-BE49-F238E27FC236}">
                <a16:creationId xmlns:a16="http://schemas.microsoft.com/office/drawing/2014/main" id="{5C5D53EE-F2F3-364B-BF8C-2ACBBEF71BD5}"/>
              </a:ext>
            </a:extLst>
          </p:cNvPr>
          <p:cNvSpPr/>
          <p:nvPr/>
        </p:nvSpPr>
        <p:spPr>
          <a:xfrm>
            <a:off x="1119468" y="3777275"/>
            <a:ext cx="1344012" cy="262335"/>
          </a:xfrm>
          <a:prstGeom prst="rect">
            <a:avLst/>
          </a:prstGeom>
          <a:solidFill>
            <a:srgbClr val="FF0089"/>
          </a:solidFill>
          <a:ln w="12700" cap="flat" cmpd="sng">
            <a:solidFill>
              <a:schemeClr val="bg1"/>
            </a:solidFill>
            <a:prstDash val="solid"/>
            <a:round/>
            <a:headEnd type="none" w="sm" len="sm"/>
            <a:tailEnd type="none" w="sm" len="sm"/>
          </a:ln>
        </p:spPr>
        <p:txBody>
          <a:bodyPr spcFirstLastPara="1" wrap="square" lIns="91433" tIns="45700" rIns="91433" bIns="45700" anchor="ctr" anchorCtr="0">
            <a:noAutofit/>
          </a:bodyPr>
          <a:lstStyle/>
          <a:p>
            <a:pPr algn="ctr"/>
            <a:r>
              <a:rPr lang="en-US">
                <a:solidFill>
                  <a:schemeClr val="bg1"/>
                </a:solidFill>
                <a:latin typeface="Arial" panose="020B0604020202020204"/>
                <a:ea typeface="Arial" panose="020B0604020202020204"/>
                <a:cs typeface="Arial" panose="020B0604020202020204"/>
                <a:sym typeface="Arial" panose="020B0604020202020204"/>
              </a:rPr>
              <a:t>Dial</a:t>
            </a:r>
            <a:endParaRPr>
              <a:solidFill>
                <a:schemeClr val="bg1"/>
              </a:solidFill>
              <a:latin typeface="Arial" panose="020B0604020202020204"/>
              <a:ea typeface="Arial" panose="020B0604020202020204"/>
              <a:cs typeface="Arial" panose="020B0604020202020204"/>
              <a:sym typeface="Arial" panose="020B0604020202020204"/>
            </a:endParaRPr>
          </a:p>
        </p:txBody>
      </p:sp>
      <p:sp>
        <p:nvSpPr>
          <p:cNvPr id="29" name="Google Shape;635;p43">
            <a:extLst>
              <a:ext uri="{FF2B5EF4-FFF2-40B4-BE49-F238E27FC236}">
                <a16:creationId xmlns:a16="http://schemas.microsoft.com/office/drawing/2014/main" id="{62449FAC-F052-A64B-9AD5-A1A3E0DD4CB8}"/>
              </a:ext>
            </a:extLst>
          </p:cNvPr>
          <p:cNvSpPr/>
          <p:nvPr/>
        </p:nvSpPr>
        <p:spPr>
          <a:xfrm>
            <a:off x="734670" y="3154917"/>
            <a:ext cx="1344000" cy="400000"/>
          </a:xfrm>
          <a:prstGeom prst="rect">
            <a:avLst/>
          </a:prstGeom>
          <a:noFill/>
          <a:ln>
            <a:noFill/>
          </a:ln>
        </p:spPr>
        <p:txBody>
          <a:bodyPr spcFirstLastPara="1" wrap="square" lIns="121900" tIns="60933" rIns="121900" bIns="60933" anchor="t" anchorCtr="0">
            <a:noAutofit/>
          </a:bodyPr>
          <a:lstStyle/>
          <a:p>
            <a:r>
              <a:rPr lang="en-US" dirty="0">
                <a:solidFill>
                  <a:schemeClr val="bg1"/>
                </a:solidFill>
                <a:latin typeface="Arial" panose="020B0604020202020204"/>
                <a:ea typeface="Arial" panose="020B0604020202020204"/>
                <a:cs typeface="Arial" panose="020B0604020202020204"/>
                <a:sym typeface="Arial" panose="020B0604020202020204"/>
              </a:rPr>
              <a:t>Transport</a:t>
            </a:r>
            <a:endParaRPr dirty="0">
              <a:solidFill>
                <a:schemeClr val="bg1"/>
              </a:solidFill>
              <a:latin typeface="Arial" panose="020B0604020202020204"/>
              <a:ea typeface="Arial" panose="020B0604020202020204"/>
              <a:cs typeface="Arial" panose="020B0604020202020204"/>
              <a:sym typeface="Arial" panose="020B0604020202020204"/>
            </a:endParaRPr>
          </a:p>
        </p:txBody>
      </p:sp>
      <p:sp>
        <p:nvSpPr>
          <p:cNvPr id="30" name="Google Shape;636;p43">
            <a:extLst>
              <a:ext uri="{FF2B5EF4-FFF2-40B4-BE49-F238E27FC236}">
                <a16:creationId xmlns:a16="http://schemas.microsoft.com/office/drawing/2014/main" id="{B97C2DCA-81E2-F94C-A5EE-357CBAAA3619}"/>
              </a:ext>
            </a:extLst>
          </p:cNvPr>
          <p:cNvSpPr txBox="1"/>
          <p:nvPr/>
        </p:nvSpPr>
        <p:spPr>
          <a:xfrm>
            <a:off x="7551236" y="2052993"/>
            <a:ext cx="3072400" cy="542675"/>
          </a:xfrm>
          <a:prstGeom prst="rect">
            <a:avLst/>
          </a:prstGeom>
          <a:noFill/>
          <a:ln>
            <a:noFill/>
          </a:ln>
        </p:spPr>
        <p:txBody>
          <a:bodyPr spcFirstLastPara="1" wrap="square" lIns="121900" tIns="60933" rIns="121900" bIns="60933" anchor="t" anchorCtr="0">
            <a:noAutofit/>
          </a:bodyPr>
          <a:lstStyle/>
          <a:p>
            <a:r>
              <a:rPr lang="en-US" dirty="0">
                <a:solidFill>
                  <a:srgbClr val="000000"/>
                </a:solidFill>
                <a:latin typeface="Arial" panose="020B0604020202020204"/>
                <a:ea typeface="Arial" panose="020B0604020202020204"/>
                <a:cs typeface="Arial" panose="020B0604020202020204"/>
                <a:sym typeface="Arial" panose="020B0604020202020204"/>
              </a:rPr>
              <a:t>client =&gt; server</a:t>
            </a:r>
          </a:p>
          <a:p>
            <a:endParaRPr dirty="0">
              <a:solidFill>
                <a:srgbClr val="000000"/>
              </a:solidFill>
              <a:latin typeface="Arial" panose="020B0604020202020204"/>
              <a:ea typeface="Arial" panose="020B0604020202020204"/>
              <a:cs typeface="Arial" panose="020B0604020202020204"/>
              <a:sym typeface="Arial" panose="020B0604020202020204"/>
            </a:endParaRPr>
          </a:p>
          <a:p>
            <a:endParaRPr dirty="0">
              <a:solidFill>
                <a:srgbClr val="000000"/>
              </a:solidFill>
              <a:latin typeface="Arial" panose="020B0604020202020204"/>
              <a:ea typeface="Arial" panose="020B0604020202020204"/>
              <a:cs typeface="Arial" panose="020B0604020202020204"/>
              <a:sym typeface="Arial" panose="020B0604020202020204"/>
            </a:endParaRPr>
          </a:p>
          <a:p>
            <a:endParaRPr dirty="0">
              <a:solidFill>
                <a:srgbClr val="000000"/>
              </a:solidFill>
              <a:latin typeface="Arial" panose="020B0604020202020204"/>
              <a:ea typeface="Arial" panose="020B0604020202020204"/>
              <a:cs typeface="Arial" panose="020B0604020202020204"/>
              <a:sym typeface="Arial" panose="020B0604020202020204"/>
            </a:endParaRPr>
          </a:p>
          <a:p>
            <a:endParaRPr dirty="0">
              <a:solidFill>
                <a:srgbClr val="000000"/>
              </a:solidFill>
              <a:latin typeface="Arial" panose="020B0604020202020204"/>
              <a:ea typeface="Arial" panose="020B0604020202020204"/>
              <a:cs typeface="Arial" panose="020B0604020202020204"/>
              <a:sym typeface="Arial" panose="020B0604020202020204"/>
            </a:endParaRPr>
          </a:p>
          <a:p>
            <a:endParaRPr dirty="0">
              <a:solidFill>
                <a:srgbClr val="000000"/>
              </a:solidFill>
              <a:latin typeface="Arial" panose="020B0604020202020204"/>
              <a:ea typeface="Arial" panose="020B0604020202020204"/>
              <a:cs typeface="Arial" panose="020B0604020202020204"/>
              <a:sym typeface="Arial" panose="020B0604020202020204"/>
            </a:endParaRPr>
          </a:p>
        </p:txBody>
      </p:sp>
      <p:sp>
        <p:nvSpPr>
          <p:cNvPr id="31" name="Google Shape;637;p43">
            <a:extLst>
              <a:ext uri="{FF2B5EF4-FFF2-40B4-BE49-F238E27FC236}">
                <a16:creationId xmlns:a16="http://schemas.microsoft.com/office/drawing/2014/main" id="{08C65404-DB3B-9443-B403-C56515CB6A33}"/>
              </a:ext>
            </a:extLst>
          </p:cNvPr>
          <p:cNvSpPr txBox="1"/>
          <p:nvPr/>
        </p:nvSpPr>
        <p:spPr>
          <a:xfrm>
            <a:off x="7116402" y="2945570"/>
            <a:ext cx="3670800" cy="677200"/>
          </a:xfrm>
          <a:prstGeom prst="rect">
            <a:avLst/>
          </a:prstGeom>
          <a:noFill/>
          <a:ln>
            <a:noFill/>
          </a:ln>
        </p:spPr>
        <p:txBody>
          <a:bodyPr spcFirstLastPara="1" wrap="square" lIns="121900" tIns="60933" rIns="121900" bIns="60933" anchor="t" anchorCtr="0">
            <a:noAutofit/>
          </a:bodyPr>
          <a:lstStyle/>
          <a:p>
            <a:r>
              <a:rPr lang="en-US" dirty="0" err="1">
                <a:solidFill>
                  <a:srgbClr val="000000"/>
                </a:solidFill>
                <a:latin typeface="Arial" panose="020B0604020202020204"/>
                <a:ea typeface="Arial" panose="020B0604020202020204"/>
                <a:cs typeface="Arial" panose="020B0604020202020204"/>
                <a:sym typeface="Arial" panose="020B0604020202020204"/>
              </a:rPr>
              <a:t>client.Call</a:t>
            </a:r>
            <a:r>
              <a:rPr lang="en-US" dirty="0">
                <a:solidFill>
                  <a:srgbClr val="000000"/>
                </a:solidFill>
                <a:latin typeface="Arial" panose="020B0604020202020204"/>
                <a:ea typeface="Arial" panose="020B0604020202020204"/>
                <a:cs typeface="Arial" panose="020B0604020202020204"/>
                <a:sym typeface="Arial" panose="020B0604020202020204"/>
              </a:rPr>
              <a:t> =&gt; </a:t>
            </a:r>
            <a:r>
              <a:rPr lang="en-US" dirty="0" err="1">
                <a:solidFill>
                  <a:srgbClr val="000000"/>
                </a:solidFill>
                <a:latin typeface="Arial" panose="020B0604020202020204"/>
                <a:ea typeface="Arial" panose="020B0604020202020204"/>
                <a:cs typeface="Arial" panose="020B0604020202020204"/>
                <a:sym typeface="Arial" panose="020B0604020202020204"/>
              </a:rPr>
              <a:t>server.Handler</a:t>
            </a:r>
            <a:endParaRPr dirty="0">
              <a:solidFill>
                <a:srgbClr val="000000"/>
              </a:solidFill>
              <a:latin typeface="Arial" panose="020B0604020202020204"/>
              <a:ea typeface="Arial" panose="020B0604020202020204"/>
              <a:cs typeface="Arial" panose="020B0604020202020204"/>
              <a:sym typeface="Arial" panose="020B0604020202020204"/>
            </a:endParaRPr>
          </a:p>
          <a:p>
            <a:endParaRPr dirty="0">
              <a:solidFill>
                <a:srgbClr val="000000"/>
              </a:solidFill>
              <a:latin typeface="Arial" panose="020B0604020202020204"/>
              <a:ea typeface="Arial" panose="020B0604020202020204"/>
              <a:cs typeface="Arial" panose="020B0604020202020204"/>
              <a:sym typeface="Arial" panose="020B0604020202020204"/>
            </a:endParaRPr>
          </a:p>
        </p:txBody>
      </p:sp>
      <p:sp>
        <p:nvSpPr>
          <p:cNvPr id="32" name="Google Shape;638;p43">
            <a:extLst>
              <a:ext uri="{FF2B5EF4-FFF2-40B4-BE49-F238E27FC236}">
                <a16:creationId xmlns:a16="http://schemas.microsoft.com/office/drawing/2014/main" id="{DBEA3F85-4958-894B-9FAC-5FAD9E19B8CF}"/>
              </a:ext>
            </a:extLst>
          </p:cNvPr>
          <p:cNvSpPr txBox="1"/>
          <p:nvPr/>
        </p:nvSpPr>
        <p:spPr>
          <a:xfrm>
            <a:off x="5948355" y="3783431"/>
            <a:ext cx="5568792" cy="677200"/>
          </a:xfrm>
          <a:prstGeom prst="rect">
            <a:avLst/>
          </a:prstGeom>
          <a:noFill/>
          <a:ln>
            <a:noFill/>
          </a:ln>
        </p:spPr>
        <p:txBody>
          <a:bodyPr spcFirstLastPara="1" wrap="square" lIns="121900" tIns="60933" rIns="121900" bIns="60933" anchor="t" anchorCtr="0">
            <a:noAutofit/>
          </a:bodyPr>
          <a:lstStyle/>
          <a:p>
            <a:r>
              <a:rPr lang="en-US" altLang="zh-CN" dirty="0" err="1">
                <a:solidFill>
                  <a:srgbClr val="000000"/>
                </a:solidFill>
                <a:ea typeface="Arial" panose="020B0604020202020204"/>
                <a:cs typeface="Arial" panose="020B0604020202020204"/>
                <a:sym typeface="Arial" panose="020B0604020202020204"/>
              </a:rPr>
              <a:t>client.</a:t>
            </a:r>
            <a:r>
              <a:rPr lang="en-US" altLang="zh-CN" dirty="0" err="1">
                <a:solidFill>
                  <a:srgbClr val="000000"/>
                </a:solidFill>
                <a:latin typeface="Arial" panose="020B0604020202020204"/>
                <a:ea typeface="Arial" panose="020B0604020202020204"/>
                <a:cs typeface="Arial" panose="020B0604020202020204"/>
                <a:sym typeface="Arial" panose="020B0604020202020204"/>
              </a:rPr>
              <a:t>T</a:t>
            </a:r>
            <a:r>
              <a:rPr lang="en-US" dirty="0" err="1">
                <a:solidFill>
                  <a:srgbClr val="000000"/>
                </a:solidFill>
                <a:latin typeface="Arial" panose="020B0604020202020204"/>
                <a:ea typeface="Arial" panose="020B0604020202020204"/>
                <a:cs typeface="Arial" panose="020B0604020202020204"/>
                <a:sym typeface="Arial" panose="020B0604020202020204"/>
              </a:rPr>
              <a:t>ransport.client</a:t>
            </a:r>
            <a:r>
              <a:rPr lang="en-US" dirty="0">
                <a:solidFill>
                  <a:srgbClr val="000000"/>
                </a:solidFill>
                <a:latin typeface="Arial" panose="020B0604020202020204"/>
                <a:ea typeface="Arial" panose="020B0604020202020204"/>
                <a:cs typeface="Arial" panose="020B0604020202020204"/>
                <a:sym typeface="Arial" panose="020B0604020202020204"/>
              </a:rPr>
              <a:t> =&gt; </a:t>
            </a:r>
            <a:r>
              <a:rPr lang="en-US" altLang="zh-CN" dirty="0" err="1">
                <a:solidFill>
                  <a:srgbClr val="000000"/>
                </a:solidFill>
                <a:latin typeface="Arial" panose="020B0604020202020204"/>
                <a:ea typeface="Arial" panose="020B0604020202020204"/>
                <a:cs typeface="Arial" panose="020B0604020202020204"/>
                <a:sym typeface="Arial" panose="020B0604020202020204"/>
              </a:rPr>
              <a:t>server.T</a:t>
            </a:r>
            <a:r>
              <a:rPr lang="en-US" dirty="0" err="1">
                <a:solidFill>
                  <a:srgbClr val="000000"/>
                </a:solidFill>
                <a:latin typeface="Arial" panose="020B0604020202020204"/>
                <a:ea typeface="Arial" panose="020B0604020202020204"/>
                <a:cs typeface="Arial" panose="020B0604020202020204"/>
                <a:sym typeface="Arial" panose="020B0604020202020204"/>
              </a:rPr>
              <a:t>ransport.listener</a:t>
            </a:r>
            <a:endParaRPr dirty="0">
              <a:solidFill>
                <a:srgbClr val="000000"/>
              </a:solidFill>
              <a:latin typeface="Arial" panose="020B0604020202020204"/>
              <a:ea typeface="Arial" panose="020B0604020202020204"/>
              <a:cs typeface="Arial" panose="020B0604020202020204"/>
              <a:sym typeface="Arial" panose="020B0604020202020204"/>
            </a:endParaRPr>
          </a:p>
          <a:p>
            <a:endParaRPr dirty="0">
              <a:solidFill>
                <a:srgbClr val="000000"/>
              </a:solidFill>
              <a:latin typeface="Arial" panose="020B0604020202020204"/>
              <a:ea typeface="Arial" panose="020B0604020202020204"/>
              <a:cs typeface="Arial" panose="020B0604020202020204"/>
              <a:sym typeface="Arial" panose="020B0604020202020204"/>
            </a:endParaRPr>
          </a:p>
        </p:txBody>
      </p:sp>
      <p:sp>
        <p:nvSpPr>
          <p:cNvPr id="33" name="Google Shape;639;p43">
            <a:extLst>
              <a:ext uri="{FF2B5EF4-FFF2-40B4-BE49-F238E27FC236}">
                <a16:creationId xmlns:a16="http://schemas.microsoft.com/office/drawing/2014/main" id="{CA8E057C-FFFA-BC49-BBD6-2D1E8E9264D1}"/>
              </a:ext>
            </a:extLst>
          </p:cNvPr>
          <p:cNvSpPr/>
          <p:nvPr/>
        </p:nvSpPr>
        <p:spPr>
          <a:xfrm>
            <a:off x="6096000" y="4597240"/>
            <a:ext cx="5320804" cy="400000"/>
          </a:xfrm>
          <a:prstGeom prst="rect">
            <a:avLst/>
          </a:prstGeom>
          <a:noFill/>
          <a:ln>
            <a:noFill/>
          </a:ln>
        </p:spPr>
        <p:txBody>
          <a:bodyPr spcFirstLastPara="1" wrap="square" lIns="121900" tIns="60933" rIns="121900" bIns="60933" anchor="t" anchorCtr="0">
            <a:noAutofit/>
          </a:bodyPr>
          <a:lstStyle/>
          <a:p>
            <a:r>
              <a:rPr lang="en-US" altLang="zh-CN" dirty="0" err="1">
                <a:solidFill>
                  <a:srgbClr val="000000"/>
                </a:solidFill>
                <a:ea typeface="Arial" panose="020B0604020202020204"/>
                <a:cs typeface="Arial" panose="020B0604020202020204"/>
                <a:sym typeface="Arial" panose="020B0604020202020204"/>
              </a:rPr>
              <a:t>client.Transport</a:t>
            </a:r>
            <a:r>
              <a:rPr lang="en-US" dirty="0" err="1">
                <a:solidFill>
                  <a:srgbClr val="000000"/>
                </a:solidFill>
                <a:latin typeface="Arial" panose="020B0604020202020204"/>
                <a:ea typeface="Arial" panose="020B0604020202020204"/>
                <a:cs typeface="Arial" panose="020B0604020202020204"/>
                <a:sym typeface="Arial" panose="020B0604020202020204"/>
              </a:rPr>
              <a:t>.Dial</a:t>
            </a:r>
            <a:r>
              <a:rPr lang="en-US" dirty="0">
                <a:solidFill>
                  <a:srgbClr val="000000"/>
                </a:solidFill>
                <a:latin typeface="Arial" panose="020B0604020202020204"/>
                <a:ea typeface="Arial" panose="020B0604020202020204"/>
                <a:cs typeface="Arial" panose="020B0604020202020204"/>
                <a:sym typeface="Arial" panose="020B0604020202020204"/>
              </a:rPr>
              <a:t> =&gt; </a:t>
            </a:r>
            <a:r>
              <a:rPr lang="en-US" altLang="zh-CN" dirty="0" err="1">
                <a:solidFill>
                  <a:srgbClr val="000000"/>
                </a:solidFill>
                <a:ea typeface="Arial" panose="020B0604020202020204"/>
                <a:cs typeface="Arial" panose="020B0604020202020204"/>
                <a:sym typeface="Arial" panose="020B0604020202020204"/>
              </a:rPr>
              <a:t>server.Transport.</a:t>
            </a:r>
            <a:r>
              <a:rPr lang="en-US" dirty="0" err="1">
                <a:solidFill>
                  <a:srgbClr val="000000"/>
                </a:solidFill>
                <a:latin typeface="Arial" panose="020B0604020202020204"/>
                <a:ea typeface="Arial" panose="020B0604020202020204"/>
                <a:cs typeface="Arial" panose="020B0604020202020204"/>
                <a:sym typeface="Arial" panose="020B0604020202020204"/>
              </a:rPr>
              <a:t>Accept</a:t>
            </a:r>
            <a:endParaRPr dirty="0">
              <a:solidFill>
                <a:srgbClr val="000000"/>
              </a:solidFill>
              <a:latin typeface="Arial" panose="020B0604020202020204"/>
              <a:ea typeface="Arial" panose="020B0604020202020204"/>
              <a:cs typeface="Arial" panose="020B0604020202020204"/>
              <a:sym typeface="Arial" panose="020B0604020202020204"/>
            </a:endParaRPr>
          </a:p>
        </p:txBody>
      </p:sp>
      <p:sp>
        <p:nvSpPr>
          <p:cNvPr id="35" name="Google Shape;640;p43">
            <a:extLst>
              <a:ext uri="{FF2B5EF4-FFF2-40B4-BE49-F238E27FC236}">
                <a16:creationId xmlns:a16="http://schemas.microsoft.com/office/drawing/2014/main" id="{0FB644DA-1518-5F44-B65F-8E5F16DC13C5}"/>
              </a:ext>
            </a:extLst>
          </p:cNvPr>
          <p:cNvSpPr/>
          <p:nvPr/>
        </p:nvSpPr>
        <p:spPr>
          <a:xfrm>
            <a:off x="8269964" y="2523329"/>
            <a:ext cx="192893" cy="372141"/>
          </a:xfrm>
          <a:prstGeom prst="downArrow">
            <a:avLst>
              <a:gd name="adj1" fmla="val 50000"/>
              <a:gd name="adj2" fmla="val 50000"/>
            </a:avLst>
          </a:prstGeom>
          <a:solidFill>
            <a:schemeClr val="accent1"/>
          </a:solidFill>
          <a:ln w="25400" cap="flat" cmpd="sng">
            <a:solidFill>
              <a:srgbClr val="AE4E00"/>
            </a:solidFill>
            <a:prstDash val="solid"/>
            <a:round/>
            <a:headEnd type="none" w="sm" len="sm"/>
            <a:tailEnd type="none" w="sm" len="sm"/>
          </a:ln>
        </p:spPr>
        <p:txBody>
          <a:bodyPr spcFirstLastPara="1" wrap="square" lIns="91433" tIns="45700" rIns="91433" bIns="45700" anchor="ctr" anchorCtr="0">
            <a:noAutofit/>
          </a:bodyPr>
          <a:lstStyle/>
          <a:p>
            <a:pPr algn="ctr"/>
            <a:endParaRPr>
              <a:solidFill>
                <a:schemeClr val="lt1"/>
              </a:solidFill>
              <a:latin typeface="Arial" panose="020B0604020202020204"/>
              <a:ea typeface="Arial" panose="020B0604020202020204"/>
              <a:cs typeface="Arial" panose="020B0604020202020204"/>
              <a:sym typeface="Arial" panose="020B0604020202020204"/>
            </a:endParaRPr>
          </a:p>
        </p:txBody>
      </p:sp>
      <p:sp>
        <p:nvSpPr>
          <p:cNvPr id="36" name="Google Shape;641;p43">
            <a:extLst>
              <a:ext uri="{FF2B5EF4-FFF2-40B4-BE49-F238E27FC236}">
                <a16:creationId xmlns:a16="http://schemas.microsoft.com/office/drawing/2014/main" id="{9F527034-01C4-8440-A1E3-B5EA88850F69}"/>
              </a:ext>
            </a:extLst>
          </p:cNvPr>
          <p:cNvSpPr/>
          <p:nvPr/>
        </p:nvSpPr>
        <p:spPr>
          <a:xfrm>
            <a:off x="8269964" y="3388793"/>
            <a:ext cx="192893" cy="372141"/>
          </a:xfrm>
          <a:prstGeom prst="downArrow">
            <a:avLst>
              <a:gd name="adj1" fmla="val 50000"/>
              <a:gd name="adj2" fmla="val 50000"/>
            </a:avLst>
          </a:prstGeom>
          <a:solidFill>
            <a:schemeClr val="accent1"/>
          </a:solidFill>
          <a:ln w="25400" cap="flat" cmpd="sng">
            <a:solidFill>
              <a:srgbClr val="AE4E00"/>
            </a:solidFill>
            <a:prstDash val="solid"/>
            <a:round/>
            <a:headEnd type="none" w="sm" len="sm"/>
            <a:tailEnd type="none" w="sm" len="sm"/>
          </a:ln>
        </p:spPr>
        <p:txBody>
          <a:bodyPr spcFirstLastPara="1" wrap="square" lIns="91433" tIns="45700" rIns="91433" bIns="45700" anchor="ctr" anchorCtr="0">
            <a:noAutofit/>
          </a:bodyPr>
          <a:lstStyle/>
          <a:p>
            <a:pPr algn="ctr"/>
            <a:endParaRPr>
              <a:solidFill>
                <a:schemeClr val="lt1"/>
              </a:solidFill>
              <a:latin typeface="Arial" panose="020B0604020202020204"/>
              <a:ea typeface="Arial" panose="020B0604020202020204"/>
              <a:cs typeface="Arial" panose="020B0604020202020204"/>
              <a:sym typeface="Arial" panose="020B0604020202020204"/>
            </a:endParaRPr>
          </a:p>
        </p:txBody>
      </p:sp>
      <p:sp>
        <p:nvSpPr>
          <p:cNvPr id="37" name="Google Shape;642;p43">
            <a:extLst>
              <a:ext uri="{FF2B5EF4-FFF2-40B4-BE49-F238E27FC236}">
                <a16:creationId xmlns:a16="http://schemas.microsoft.com/office/drawing/2014/main" id="{181234D1-0D84-134D-AF65-564ECE540785}"/>
              </a:ext>
            </a:extLst>
          </p:cNvPr>
          <p:cNvSpPr/>
          <p:nvPr/>
        </p:nvSpPr>
        <p:spPr>
          <a:xfrm>
            <a:off x="8269965" y="4254257"/>
            <a:ext cx="192893" cy="372141"/>
          </a:xfrm>
          <a:prstGeom prst="downArrow">
            <a:avLst>
              <a:gd name="adj1" fmla="val 50000"/>
              <a:gd name="adj2" fmla="val 50000"/>
            </a:avLst>
          </a:prstGeom>
          <a:solidFill>
            <a:schemeClr val="accent1"/>
          </a:solidFill>
          <a:ln w="25400" cap="flat" cmpd="sng">
            <a:solidFill>
              <a:srgbClr val="AE4E00"/>
            </a:solidFill>
            <a:prstDash val="solid"/>
            <a:round/>
            <a:headEnd type="none" w="sm" len="sm"/>
            <a:tailEnd type="none" w="sm" len="sm"/>
          </a:ln>
        </p:spPr>
        <p:txBody>
          <a:bodyPr spcFirstLastPara="1" wrap="square" lIns="91433" tIns="45700" rIns="91433" bIns="45700" anchor="ctr" anchorCtr="0">
            <a:noAutofit/>
          </a:bodyPr>
          <a:lstStyle/>
          <a:p>
            <a:pPr algn="ctr"/>
            <a:endParaRPr>
              <a:solidFill>
                <a:schemeClr val="lt1"/>
              </a:solidFill>
              <a:latin typeface="Arial" panose="020B0604020202020204"/>
              <a:ea typeface="Arial" panose="020B0604020202020204"/>
              <a:cs typeface="Arial" panose="020B0604020202020204"/>
              <a:sym typeface="Arial" panose="020B0604020202020204"/>
            </a:endParaRPr>
          </a:p>
        </p:txBody>
      </p:sp>
      <p:sp>
        <p:nvSpPr>
          <p:cNvPr id="38" name="Google Shape;643;p43">
            <a:extLst>
              <a:ext uri="{FF2B5EF4-FFF2-40B4-BE49-F238E27FC236}">
                <a16:creationId xmlns:a16="http://schemas.microsoft.com/office/drawing/2014/main" id="{7303ED0C-D418-BD49-8B85-859C9F8D32B1}"/>
              </a:ext>
            </a:extLst>
          </p:cNvPr>
          <p:cNvSpPr/>
          <p:nvPr/>
        </p:nvSpPr>
        <p:spPr>
          <a:xfrm>
            <a:off x="1119468" y="4166537"/>
            <a:ext cx="1344012" cy="1275330"/>
          </a:xfrm>
          <a:prstGeom prst="rect">
            <a:avLst/>
          </a:prstGeom>
          <a:solidFill>
            <a:srgbClr val="FF0089"/>
          </a:solidFill>
          <a:ln w="12700" cap="flat" cmpd="sng">
            <a:solidFill>
              <a:schemeClr val="bg1"/>
            </a:solidFill>
            <a:prstDash val="solid"/>
            <a:round/>
            <a:headEnd type="none" w="sm" len="sm"/>
            <a:tailEnd type="none" w="sm" len="sm"/>
          </a:ln>
        </p:spPr>
        <p:txBody>
          <a:bodyPr spcFirstLastPara="1" wrap="square" lIns="91433" tIns="45700" rIns="91433" bIns="45700" anchor="ctr" anchorCtr="0">
            <a:noAutofit/>
          </a:bodyPr>
          <a:lstStyle/>
          <a:p>
            <a:pPr algn="ctr"/>
            <a:endParaRPr>
              <a:solidFill>
                <a:schemeClr val="dk1"/>
              </a:solidFill>
              <a:latin typeface="Arial" panose="020B0604020202020204"/>
              <a:ea typeface="Arial" panose="020B0604020202020204"/>
              <a:cs typeface="Arial" panose="020B0604020202020204"/>
              <a:sym typeface="Arial" panose="020B0604020202020204"/>
            </a:endParaRPr>
          </a:p>
        </p:txBody>
      </p:sp>
      <p:sp>
        <p:nvSpPr>
          <p:cNvPr id="39" name="Google Shape;644;p43">
            <a:extLst>
              <a:ext uri="{FF2B5EF4-FFF2-40B4-BE49-F238E27FC236}">
                <a16:creationId xmlns:a16="http://schemas.microsoft.com/office/drawing/2014/main" id="{98AA7719-FDB8-5E44-ACBC-4BC474512557}"/>
              </a:ext>
            </a:extLst>
          </p:cNvPr>
          <p:cNvSpPr/>
          <p:nvPr/>
        </p:nvSpPr>
        <p:spPr>
          <a:xfrm>
            <a:off x="1311075" y="4601051"/>
            <a:ext cx="842503" cy="262335"/>
          </a:xfrm>
          <a:prstGeom prst="rect">
            <a:avLst/>
          </a:prstGeom>
          <a:solidFill>
            <a:srgbClr val="0A0457"/>
          </a:solidFill>
          <a:ln w="12700" cap="flat" cmpd="sng">
            <a:solidFill>
              <a:schemeClr val="bg1"/>
            </a:solidFill>
            <a:prstDash val="solid"/>
            <a:round/>
            <a:headEnd type="none" w="sm" len="sm"/>
            <a:tailEnd type="none" w="sm" len="sm"/>
          </a:ln>
        </p:spPr>
        <p:txBody>
          <a:bodyPr spcFirstLastPara="1" wrap="square" lIns="91433" tIns="45700" rIns="91433" bIns="45700" anchor="ctr" anchorCtr="0">
            <a:noAutofit/>
          </a:bodyPr>
          <a:lstStyle/>
          <a:p>
            <a:pPr algn="ctr"/>
            <a:r>
              <a:rPr lang="en-US" dirty="0">
                <a:solidFill>
                  <a:schemeClr val="bg1"/>
                </a:solidFill>
                <a:latin typeface="Arial" panose="020B0604020202020204"/>
                <a:ea typeface="Arial" panose="020B0604020202020204"/>
                <a:cs typeface="Arial" panose="020B0604020202020204"/>
                <a:sym typeface="Arial" panose="020B0604020202020204"/>
              </a:rPr>
              <a:t>Send</a:t>
            </a:r>
            <a:endParaRPr dirty="0">
              <a:solidFill>
                <a:schemeClr val="bg1"/>
              </a:solidFill>
              <a:latin typeface="Arial" panose="020B0604020202020204"/>
              <a:ea typeface="Arial" panose="020B0604020202020204"/>
              <a:cs typeface="Arial" panose="020B0604020202020204"/>
              <a:sym typeface="Arial" panose="020B0604020202020204"/>
            </a:endParaRPr>
          </a:p>
        </p:txBody>
      </p:sp>
      <p:sp>
        <p:nvSpPr>
          <p:cNvPr id="40" name="Google Shape;645;p43">
            <a:extLst>
              <a:ext uri="{FF2B5EF4-FFF2-40B4-BE49-F238E27FC236}">
                <a16:creationId xmlns:a16="http://schemas.microsoft.com/office/drawing/2014/main" id="{D6DB2A82-2B68-384A-A9AA-B2B2E4174BF1}"/>
              </a:ext>
            </a:extLst>
          </p:cNvPr>
          <p:cNvSpPr/>
          <p:nvPr/>
        </p:nvSpPr>
        <p:spPr>
          <a:xfrm>
            <a:off x="1311075" y="4996552"/>
            <a:ext cx="842503" cy="262335"/>
          </a:xfrm>
          <a:prstGeom prst="rect">
            <a:avLst/>
          </a:prstGeom>
          <a:solidFill>
            <a:srgbClr val="0A0457"/>
          </a:solidFill>
          <a:ln w="12700" cap="flat" cmpd="sng">
            <a:solidFill>
              <a:schemeClr val="bg1"/>
            </a:solidFill>
            <a:prstDash val="solid"/>
            <a:round/>
            <a:headEnd type="none" w="sm" len="sm"/>
            <a:tailEnd type="none" w="sm" len="sm"/>
          </a:ln>
        </p:spPr>
        <p:txBody>
          <a:bodyPr spcFirstLastPara="1" wrap="square" lIns="91433" tIns="45700" rIns="91433" bIns="45700" anchor="ctr" anchorCtr="0">
            <a:noAutofit/>
          </a:bodyPr>
          <a:lstStyle/>
          <a:p>
            <a:pPr algn="ctr"/>
            <a:r>
              <a:rPr lang="en-US">
                <a:solidFill>
                  <a:schemeClr val="bg1"/>
                </a:solidFill>
                <a:latin typeface="Arial" panose="020B0604020202020204"/>
                <a:ea typeface="Arial" panose="020B0604020202020204"/>
                <a:cs typeface="Arial" panose="020B0604020202020204"/>
                <a:sym typeface="Arial" panose="020B0604020202020204"/>
              </a:rPr>
              <a:t>Rcv</a:t>
            </a:r>
            <a:endParaRPr>
              <a:solidFill>
                <a:schemeClr val="bg1"/>
              </a:solidFill>
              <a:latin typeface="Arial" panose="020B0604020202020204"/>
              <a:ea typeface="Arial" panose="020B0604020202020204"/>
              <a:cs typeface="Arial" panose="020B0604020202020204"/>
              <a:sym typeface="Arial" panose="020B0604020202020204"/>
            </a:endParaRPr>
          </a:p>
        </p:txBody>
      </p:sp>
      <p:sp>
        <p:nvSpPr>
          <p:cNvPr id="41" name="Google Shape;646;p43">
            <a:extLst>
              <a:ext uri="{FF2B5EF4-FFF2-40B4-BE49-F238E27FC236}">
                <a16:creationId xmlns:a16="http://schemas.microsoft.com/office/drawing/2014/main" id="{4BB67FEE-77B4-9D4F-B187-A882A3D01D46}"/>
              </a:ext>
            </a:extLst>
          </p:cNvPr>
          <p:cNvSpPr txBox="1"/>
          <p:nvPr/>
        </p:nvSpPr>
        <p:spPr>
          <a:xfrm>
            <a:off x="1115732" y="4209010"/>
            <a:ext cx="857405" cy="307600"/>
          </a:xfrm>
          <a:prstGeom prst="rect">
            <a:avLst/>
          </a:prstGeom>
          <a:noFill/>
          <a:ln>
            <a:noFill/>
          </a:ln>
        </p:spPr>
        <p:txBody>
          <a:bodyPr spcFirstLastPara="1" wrap="square" lIns="121900" tIns="60933" rIns="121900" bIns="60933" anchor="t" anchorCtr="0">
            <a:noAutofit/>
          </a:bodyPr>
          <a:lstStyle/>
          <a:p>
            <a:r>
              <a:rPr lang="en-US" altLang="zh-CN" sz="1200" dirty="0" err="1">
                <a:solidFill>
                  <a:schemeClr val="bg1"/>
                </a:solidFill>
                <a:ea typeface="Arial" panose="020B0604020202020204"/>
                <a:cs typeface="Arial" panose="020B0604020202020204"/>
                <a:sym typeface="Arial" panose="020B0604020202020204"/>
              </a:rPr>
              <a:t>trSocket</a:t>
            </a:r>
            <a:endParaRPr i="1" dirty="0">
              <a:solidFill>
                <a:schemeClr val="bg1"/>
              </a:solidFill>
              <a:latin typeface="Arial" panose="020B0604020202020204"/>
              <a:ea typeface="Arial" panose="020B0604020202020204"/>
              <a:cs typeface="Arial" panose="020B0604020202020204"/>
              <a:sym typeface="Arial" panose="020B0604020202020204"/>
            </a:endParaRPr>
          </a:p>
        </p:txBody>
      </p:sp>
      <p:cxnSp>
        <p:nvCxnSpPr>
          <p:cNvPr id="44" name="Google Shape;649;p43">
            <a:extLst>
              <a:ext uri="{FF2B5EF4-FFF2-40B4-BE49-F238E27FC236}">
                <a16:creationId xmlns:a16="http://schemas.microsoft.com/office/drawing/2014/main" id="{FD72A7E5-5D8E-F040-96A0-706B9857A841}"/>
              </a:ext>
            </a:extLst>
          </p:cNvPr>
          <p:cNvCxnSpPr>
            <a:cxnSpLocks/>
            <a:stCxn id="25" idx="1"/>
            <a:endCxn id="40" idx="3"/>
          </p:cNvCxnSpPr>
          <p:nvPr/>
        </p:nvCxnSpPr>
        <p:spPr>
          <a:xfrm flipH="1" flipV="1">
            <a:off x="2153578" y="5127720"/>
            <a:ext cx="2068695" cy="3605"/>
          </a:xfrm>
          <a:prstGeom prst="straightConnector1">
            <a:avLst/>
          </a:prstGeom>
          <a:noFill/>
          <a:ln w="34925" cap="flat" cmpd="sng">
            <a:solidFill>
              <a:schemeClr val="tx1"/>
            </a:solidFill>
            <a:prstDash val="solid"/>
            <a:round/>
            <a:headEnd type="none" w="sm" len="sm"/>
            <a:tailEnd type="arrow" w="med" len="med"/>
          </a:ln>
        </p:spPr>
      </p:cxnSp>
      <p:cxnSp>
        <p:nvCxnSpPr>
          <p:cNvPr id="45" name="Google Shape;650;p43">
            <a:extLst>
              <a:ext uri="{FF2B5EF4-FFF2-40B4-BE49-F238E27FC236}">
                <a16:creationId xmlns:a16="http://schemas.microsoft.com/office/drawing/2014/main" id="{BECF77E1-F230-1740-BF4B-DEC2DAA88D53}"/>
              </a:ext>
            </a:extLst>
          </p:cNvPr>
          <p:cNvCxnSpPr>
            <a:cxnSpLocks/>
            <a:stCxn id="39" idx="3"/>
            <a:endCxn id="24" idx="1"/>
          </p:cNvCxnSpPr>
          <p:nvPr/>
        </p:nvCxnSpPr>
        <p:spPr>
          <a:xfrm>
            <a:off x="2153578" y="4732219"/>
            <a:ext cx="2078909" cy="19858"/>
          </a:xfrm>
          <a:prstGeom prst="straightConnector1">
            <a:avLst/>
          </a:prstGeom>
          <a:noFill/>
          <a:ln w="34925" cap="flat" cmpd="sng">
            <a:solidFill>
              <a:schemeClr val="tx1"/>
            </a:solidFill>
            <a:prstDash val="solid"/>
            <a:round/>
            <a:headEnd type="none" w="sm" len="sm"/>
            <a:tailEnd type="arrow" w="med" len="med"/>
          </a:ln>
        </p:spPr>
      </p:cxnSp>
      <p:sp>
        <p:nvSpPr>
          <p:cNvPr id="46" name="Google Shape;639;p43">
            <a:extLst>
              <a:ext uri="{FF2B5EF4-FFF2-40B4-BE49-F238E27FC236}">
                <a16:creationId xmlns:a16="http://schemas.microsoft.com/office/drawing/2014/main" id="{6604CC01-EF6E-CB4A-A0AB-E005B586C005}"/>
              </a:ext>
            </a:extLst>
          </p:cNvPr>
          <p:cNvSpPr/>
          <p:nvPr/>
        </p:nvSpPr>
        <p:spPr>
          <a:xfrm>
            <a:off x="5948355" y="5381394"/>
            <a:ext cx="5320804" cy="400000"/>
          </a:xfrm>
          <a:prstGeom prst="rect">
            <a:avLst/>
          </a:prstGeom>
          <a:noFill/>
          <a:ln>
            <a:noFill/>
          </a:ln>
        </p:spPr>
        <p:txBody>
          <a:bodyPr spcFirstLastPara="1" wrap="square" lIns="121900" tIns="60933" rIns="121900" bIns="60933" anchor="t" anchorCtr="0">
            <a:noAutofit/>
          </a:bodyPr>
          <a:lstStyle/>
          <a:p>
            <a:r>
              <a:rPr lang="en-US" altLang="zh-CN" dirty="0" err="1">
                <a:solidFill>
                  <a:srgbClr val="000000"/>
                </a:solidFill>
                <a:ea typeface="Arial" panose="020B0604020202020204"/>
                <a:cs typeface="Arial" panose="020B0604020202020204"/>
                <a:sym typeface="Arial" panose="020B0604020202020204"/>
              </a:rPr>
              <a:t>client.Transport</a:t>
            </a:r>
            <a:r>
              <a:rPr lang="en-US" dirty="0" err="1">
                <a:solidFill>
                  <a:srgbClr val="000000"/>
                </a:solidFill>
                <a:latin typeface="Arial" panose="020B0604020202020204"/>
                <a:ea typeface="Arial" panose="020B0604020202020204"/>
                <a:cs typeface="Arial" panose="020B0604020202020204"/>
                <a:sym typeface="Arial" panose="020B0604020202020204"/>
              </a:rPr>
              <a:t>.</a:t>
            </a:r>
            <a:r>
              <a:rPr lang="en-US" altLang="zh-CN" dirty="0" err="1">
                <a:solidFill>
                  <a:srgbClr val="000000"/>
                </a:solidFill>
                <a:latin typeface="Arial" panose="020B0604020202020204"/>
                <a:ea typeface="Arial" panose="020B0604020202020204"/>
                <a:cs typeface="Arial" panose="020B0604020202020204"/>
                <a:sym typeface="Arial" panose="020B0604020202020204"/>
              </a:rPr>
              <a:t>Send</a:t>
            </a:r>
            <a:r>
              <a:rPr lang="en-US" dirty="0">
                <a:solidFill>
                  <a:srgbClr val="000000"/>
                </a:solidFill>
                <a:latin typeface="Arial" panose="020B0604020202020204"/>
                <a:ea typeface="Arial" panose="020B0604020202020204"/>
                <a:cs typeface="Arial" panose="020B0604020202020204"/>
                <a:sym typeface="Arial" panose="020B0604020202020204"/>
              </a:rPr>
              <a:t> =&gt; </a:t>
            </a:r>
            <a:r>
              <a:rPr lang="en-US" altLang="zh-CN" dirty="0" err="1">
                <a:solidFill>
                  <a:srgbClr val="000000"/>
                </a:solidFill>
                <a:ea typeface="Arial" panose="020B0604020202020204"/>
                <a:cs typeface="Arial" panose="020B0604020202020204"/>
                <a:sym typeface="Arial" panose="020B0604020202020204"/>
              </a:rPr>
              <a:t>server.Transport</a:t>
            </a:r>
            <a:r>
              <a:rPr lang="en-US" dirty="0" err="1">
                <a:solidFill>
                  <a:srgbClr val="000000"/>
                </a:solidFill>
                <a:latin typeface="Arial" panose="020B0604020202020204"/>
                <a:ea typeface="Arial" panose="020B0604020202020204"/>
                <a:cs typeface="Arial" panose="020B0604020202020204"/>
                <a:sym typeface="Arial" panose="020B0604020202020204"/>
              </a:rPr>
              <a:t>.</a:t>
            </a:r>
            <a:r>
              <a:rPr lang="en-US" altLang="zh-CN" dirty="0" err="1">
                <a:solidFill>
                  <a:srgbClr val="000000"/>
                </a:solidFill>
                <a:latin typeface="Arial" panose="020B0604020202020204"/>
                <a:ea typeface="Arial" panose="020B0604020202020204"/>
                <a:cs typeface="Arial" panose="020B0604020202020204"/>
                <a:sym typeface="Arial" panose="020B0604020202020204"/>
              </a:rPr>
              <a:t>Rcv</a:t>
            </a:r>
            <a:endParaRPr dirty="0">
              <a:solidFill>
                <a:srgbClr val="000000"/>
              </a:solidFill>
              <a:latin typeface="Arial" panose="020B0604020202020204"/>
              <a:ea typeface="Arial" panose="020B0604020202020204"/>
              <a:cs typeface="Arial" panose="020B0604020202020204"/>
              <a:sym typeface="Arial" panose="020B0604020202020204"/>
            </a:endParaRPr>
          </a:p>
        </p:txBody>
      </p:sp>
      <p:sp>
        <p:nvSpPr>
          <p:cNvPr id="47" name="Google Shape;642;p43">
            <a:extLst>
              <a:ext uri="{FF2B5EF4-FFF2-40B4-BE49-F238E27FC236}">
                <a16:creationId xmlns:a16="http://schemas.microsoft.com/office/drawing/2014/main" id="{FCEE903D-1062-8042-A418-C38BB8EB771D}"/>
              </a:ext>
            </a:extLst>
          </p:cNvPr>
          <p:cNvSpPr/>
          <p:nvPr/>
        </p:nvSpPr>
        <p:spPr>
          <a:xfrm>
            <a:off x="8269964" y="5009556"/>
            <a:ext cx="192893" cy="372141"/>
          </a:xfrm>
          <a:prstGeom prst="downArrow">
            <a:avLst>
              <a:gd name="adj1" fmla="val 50000"/>
              <a:gd name="adj2" fmla="val 50000"/>
            </a:avLst>
          </a:prstGeom>
          <a:solidFill>
            <a:schemeClr val="accent1"/>
          </a:solidFill>
          <a:ln w="25400" cap="flat" cmpd="sng">
            <a:solidFill>
              <a:srgbClr val="AE4E00"/>
            </a:solidFill>
            <a:prstDash val="solid"/>
            <a:round/>
            <a:headEnd type="none" w="sm" len="sm"/>
            <a:tailEnd type="none" w="sm" len="sm"/>
          </a:ln>
        </p:spPr>
        <p:txBody>
          <a:bodyPr spcFirstLastPara="1" wrap="square" lIns="91433" tIns="45700" rIns="91433" bIns="45700" anchor="ctr" anchorCtr="0">
            <a:noAutofit/>
          </a:bodyPr>
          <a:lstStyle/>
          <a:p>
            <a:pPr algn="ctr"/>
            <a:endParaRPr>
              <a:solidFill>
                <a:schemeClr val="lt1"/>
              </a:solidFill>
              <a:latin typeface="Arial" panose="020B0604020202020204"/>
              <a:ea typeface="Arial" panose="020B0604020202020204"/>
              <a:cs typeface="Arial" panose="020B0604020202020204"/>
              <a:sym typeface="Arial" panose="020B0604020202020204"/>
            </a:endParaRPr>
          </a:p>
        </p:txBody>
      </p:sp>
      <p:sp>
        <p:nvSpPr>
          <p:cNvPr id="48" name="Google Shape;639;p43">
            <a:extLst>
              <a:ext uri="{FF2B5EF4-FFF2-40B4-BE49-F238E27FC236}">
                <a16:creationId xmlns:a16="http://schemas.microsoft.com/office/drawing/2014/main" id="{9CEBBB1A-914F-2B4D-B3D4-0FB4DEB10D9E}"/>
              </a:ext>
            </a:extLst>
          </p:cNvPr>
          <p:cNvSpPr/>
          <p:nvPr/>
        </p:nvSpPr>
        <p:spPr>
          <a:xfrm>
            <a:off x="6072349" y="6002784"/>
            <a:ext cx="5320804" cy="400000"/>
          </a:xfrm>
          <a:prstGeom prst="rect">
            <a:avLst/>
          </a:prstGeom>
          <a:noFill/>
          <a:ln>
            <a:noFill/>
          </a:ln>
        </p:spPr>
        <p:txBody>
          <a:bodyPr spcFirstLastPara="1" wrap="square" lIns="121900" tIns="60933" rIns="121900" bIns="60933" anchor="t" anchorCtr="0">
            <a:noAutofit/>
          </a:bodyPr>
          <a:lstStyle/>
          <a:p>
            <a:r>
              <a:rPr lang="en-US" altLang="zh-CN" dirty="0" err="1">
                <a:solidFill>
                  <a:srgbClr val="000000"/>
                </a:solidFill>
                <a:ea typeface="Arial" panose="020B0604020202020204"/>
                <a:cs typeface="Arial" panose="020B0604020202020204"/>
                <a:sym typeface="Arial" panose="020B0604020202020204"/>
              </a:rPr>
              <a:t>client.Transport</a:t>
            </a:r>
            <a:r>
              <a:rPr lang="en-US" dirty="0" err="1">
                <a:solidFill>
                  <a:srgbClr val="000000"/>
                </a:solidFill>
                <a:latin typeface="Arial" panose="020B0604020202020204"/>
                <a:ea typeface="Arial" panose="020B0604020202020204"/>
                <a:cs typeface="Arial" panose="020B0604020202020204"/>
                <a:sym typeface="Arial" panose="020B0604020202020204"/>
              </a:rPr>
              <a:t>.</a:t>
            </a:r>
            <a:r>
              <a:rPr lang="en-US" altLang="zh-CN" dirty="0" err="1">
                <a:solidFill>
                  <a:srgbClr val="000000"/>
                </a:solidFill>
                <a:latin typeface="Arial" panose="020B0604020202020204"/>
                <a:ea typeface="Arial" panose="020B0604020202020204"/>
                <a:cs typeface="Arial" panose="020B0604020202020204"/>
                <a:sym typeface="Arial" panose="020B0604020202020204"/>
              </a:rPr>
              <a:t>Rcv</a:t>
            </a:r>
            <a:r>
              <a:rPr lang="en-US" dirty="0">
                <a:solidFill>
                  <a:srgbClr val="000000"/>
                </a:solidFill>
                <a:latin typeface="Arial" panose="020B0604020202020204"/>
                <a:ea typeface="Arial" panose="020B0604020202020204"/>
                <a:cs typeface="Arial" panose="020B0604020202020204"/>
                <a:sym typeface="Arial" panose="020B0604020202020204"/>
              </a:rPr>
              <a:t> </a:t>
            </a:r>
            <a:r>
              <a:rPr lang="en-US" altLang="zh-CN" dirty="0">
                <a:solidFill>
                  <a:srgbClr val="000000"/>
                </a:solidFill>
                <a:latin typeface="Arial" panose="020B0604020202020204"/>
                <a:ea typeface="Arial" panose="020B0604020202020204"/>
                <a:cs typeface="Arial" panose="020B0604020202020204"/>
                <a:sym typeface="Arial" panose="020B0604020202020204"/>
              </a:rPr>
              <a:t>&lt;</a:t>
            </a:r>
            <a:r>
              <a:rPr lang="en-US" dirty="0">
                <a:solidFill>
                  <a:srgbClr val="000000"/>
                </a:solidFill>
                <a:latin typeface="Arial" panose="020B0604020202020204"/>
                <a:ea typeface="Arial" panose="020B0604020202020204"/>
                <a:cs typeface="Arial" panose="020B0604020202020204"/>
                <a:sym typeface="Arial" panose="020B0604020202020204"/>
              </a:rPr>
              <a:t>=</a:t>
            </a:r>
            <a:r>
              <a:rPr lang="zh-CN" altLang="en-US" dirty="0">
                <a:solidFill>
                  <a:srgbClr val="000000"/>
                </a:solidFill>
                <a:latin typeface="Arial" panose="020B0604020202020204"/>
                <a:ea typeface="Arial" panose="020B0604020202020204"/>
                <a:cs typeface="Arial" panose="020B0604020202020204"/>
                <a:sym typeface="Arial" panose="020B0604020202020204"/>
              </a:rPr>
              <a:t> </a:t>
            </a:r>
            <a:r>
              <a:rPr lang="en-US" altLang="zh-CN" dirty="0" err="1">
                <a:solidFill>
                  <a:srgbClr val="000000"/>
                </a:solidFill>
                <a:ea typeface="Arial" panose="020B0604020202020204"/>
                <a:cs typeface="Arial" panose="020B0604020202020204"/>
                <a:sym typeface="Arial" panose="020B0604020202020204"/>
              </a:rPr>
              <a:t>server.Transport</a:t>
            </a:r>
            <a:r>
              <a:rPr lang="en-US" dirty="0" err="1">
                <a:solidFill>
                  <a:srgbClr val="000000"/>
                </a:solidFill>
                <a:latin typeface="Arial" panose="020B0604020202020204"/>
                <a:ea typeface="Arial" panose="020B0604020202020204"/>
                <a:cs typeface="Arial" panose="020B0604020202020204"/>
                <a:sym typeface="Arial" panose="020B0604020202020204"/>
              </a:rPr>
              <a:t>.</a:t>
            </a:r>
            <a:r>
              <a:rPr lang="en-US" altLang="zh-CN" dirty="0" err="1">
                <a:solidFill>
                  <a:srgbClr val="000000"/>
                </a:solidFill>
                <a:latin typeface="Arial" panose="020B0604020202020204"/>
                <a:ea typeface="Arial" panose="020B0604020202020204"/>
                <a:cs typeface="Arial" panose="020B0604020202020204"/>
                <a:sym typeface="Arial" panose="020B0604020202020204"/>
              </a:rPr>
              <a:t>Send</a:t>
            </a:r>
            <a:endParaRPr dirty="0">
              <a:solidFill>
                <a:srgbClr val="000000"/>
              </a:solidFill>
              <a:latin typeface="Arial" panose="020B0604020202020204"/>
              <a:ea typeface="Arial" panose="020B0604020202020204"/>
              <a:cs typeface="Arial" panose="020B0604020202020204"/>
              <a:sym typeface="Arial" panose="020B0604020202020204"/>
            </a:endParaRPr>
          </a:p>
        </p:txBody>
      </p:sp>
      <p:sp>
        <p:nvSpPr>
          <p:cNvPr id="49" name="Google Shape;642;p43">
            <a:extLst>
              <a:ext uri="{FF2B5EF4-FFF2-40B4-BE49-F238E27FC236}">
                <a16:creationId xmlns:a16="http://schemas.microsoft.com/office/drawing/2014/main" id="{BAACCBA9-77C4-B64A-9777-FB59323E84D2}"/>
              </a:ext>
            </a:extLst>
          </p:cNvPr>
          <p:cNvSpPr/>
          <p:nvPr/>
        </p:nvSpPr>
        <p:spPr>
          <a:xfrm>
            <a:off x="8269963" y="5706019"/>
            <a:ext cx="192893" cy="372141"/>
          </a:xfrm>
          <a:prstGeom prst="downArrow">
            <a:avLst>
              <a:gd name="adj1" fmla="val 50000"/>
              <a:gd name="adj2" fmla="val 50000"/>
            </a:avLst>
          </a:prstGeom>
          <a:solidFill>
            <a:schemeClr val="accent1"/>
          </a:solidFill>
          <a:ln w="25400" cap="flat" cmpd="sng">
            <a:solidFill>
              <a:srgbClr val="AE4E00"/>
            </a:solidFill>
            <a:prstDash val="solid"/>
            <a:round/>
            <a:headEnd type="none" w="sm" len="sm"/>
            <a:tailEnd type="none" w="sm" len="sm"/>
          </a:ln>
        </p:spPr>
        <p:txBody>
          <a:bodyPr spcFirstLastPara="1" wrap="square" lIns="91433" tIns="45700" rIns="91433" bIns="45700" anchor="ctr" anchorCtr="0">
            <a:noAutofit/>
          </a:bodyPr>
          <a:lstStyle/>
          <a:p>
            <a:pPr algn="ctr"/>
            <a:endParaRPr>
              <a:solidFill>
                <a:schemeClr val="lt1"/>
              </a:solidFill>
              <a:latin typeface="Arial" panose="020B0604020202020204"/>
              <a:ea typeface="Arial" panose="020B0604020202020204"/>
              <a:cs typeface="Arial" panose="020B0604020202020204"/>
              <a:sym typeface="Arial" panose="020B0604020202020204"/>
            </a:endParaRPr>
          </a:p>
        </p:txBody>
      </p:sp>
    </p:spTree>
    <p:extLst>
      <p:ext uri="{BB962C8B-B14F-4D97-AF65-F5344CB8AC3E}">
        <p14:creationId xmlns:p14="http://schemas.microsoft.com/office/powerpoint/2010/main" val="359048096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Google Shape;355;p32">
            <a:extLst>
              <a:ext uri="{FF2B5EF4-FFF2-40B4-BE49-F238E27FC236}">
                <a16:creationId xmlns:a16="http://schemas.microsoft.com/office/drawing/2014/main" id="{AE52E98E-DE97-A54A-80FD-2264430552FC}"/>
              </a:ext>
            </a:extLst>
          </p:cNvPr>
          <p:cNvSpPr txBox="1"/>
          <p:nvPr/>
        </p:nvSpPr>
        <p:spPr>
          <a:xfrm>
            <a:off x="138929" y="1604260"/>
            <a:ext cx="4007887" cy="400109"/>
          </a:xfrm>
          <a:prstGeom prst="rect">
            <a:avLst/>
          </a:prstGeom>
          <a:noFill/>
          <a:ln>
            <a:noFill/>
          </a:ln>
        </p:spPr>
        <p:txBody>
          <a:bodyPr spcFirstLastPara="1" wrap="square" lIns="121900" tIns="60933" rIns="121900" bIns="60933" anchor="t" anchorCtr="0">
            <a:noAutofit/>
          </a:bodyPr>
          <a:lstStyle/>
          <a:p>
            <a:r>
              <a:rPr lang="en-US" b="1" dirty="0">
                <a:solidFill>
                  <a:srgbClr val="000000"/>
                </a:solidFill>
                <a:latin typeface="Arial" panose="020B0604020202020204"/>
                <a:ea typeface="Arial" panose="020B0604020202020204"/>
                <a:cs typeface="Arial" panose="020B0604020202020204"/>
                <a:sym typeface="Arial" panose="020B0604020202020204"/>
              </a:rPr>
              <a:t>Tr</a:t>
            </a:r>
            <a:r>
              <a:rPr lang="en-US" altLang="zh-CN" b="1" dirty="0">
                <a:solidFill>
                  <a:srgbClr val="000000"/>
                </a:solidFill>
                <a:latin typeface="Arial" panose="020B0604020202020204"/>
                <a:ea typeface="Arial" panose="020B0604020202020204"/>
                <a:cs typeface="Arial" panose="020B0604020202020204"/>
                <a:sym typeface="Arial" panose="020B0604020202020204"/>
              </a:rPr>
              <a:t>ansport</a:t>
            </a:r>
            <a:r>
              <a:rPr lang="zh-CN" altLang="en-US" b="1" dirty="0">
                <a:solidFill>
                  <a:srgbClr val="000000"/>
                </a:solidFill>
                <a:latin typeface="Arial" panose="020B0604020202020204"/>
                <a:ea typeface="Arial" panose="020B0604020202020204"/>
                <a:cs typeface="Arial" panose="020B0604020202020204"/>
                <a:sym typeface="Arial" panose="020B0604020202020204"/>
              </a:rPr>
              <a:t> 支持的通信插件</a:t>
            </a:r>
            <a:endParaRPr dirty="0">
              <a:solidFill>
                <a:srgbClr val="000000"/>
              </a:solidFill>
              <a:latin typeface="Arial" panose="020B0604020202020204"/>
              <a:ea typeface="Arial" panose="020B0604020202020204"/>
              <a:cs typeface="Arial" panose="020B0604020202020204"/>
              <a:sym typeface="Arial" panose="020B0604020202020204"/>
            </a:endParaRPr>
          </a:p>
        </p:txBody>
      </p:sp>
      <p:sp>
        <p:nvSpPr>
          <p:cNvPr id="53" name="标题 1">
            <a:extLst>
              <a:ext uri="{FF2B5EF4-FFF2-40B4-BE49-F238E27FC236}">
                <a16:creationId xmlns:a16="http://schemas.microsoft.com/office/drawing/2014/main" id="{E0EA4593-38D4-1E44-83A2-40B7B19D9C0B}"/>
              </a:ext>
            </a:extLst>
          </p:cNvPr>
          <p:cNvSpPr>
            <a:spLocks noGrp="1"/>
          </p:cNvSpPr>
          <p:nvPr>
            <p:ph type="title"/>
          </p:nvPr>
        </p:nvSpPr>
        <p:spPr>
          <a:xfrm>
            <a:off x="373952" y="17377"/>
            <a:ext cx="6214055" cy="1208868"/>
          </a:xfrm>
        </p:spPr>
        <p:txBody>
          <a:bodyPr/>
          <a:lstStyle/>
          <a:p>
            <a:r>
              <a:rPr kumimoji="1" lang="en-US" altLang="zh-CN" dirty="0"/>
              <a:t>Go-Micro</a:t>
            </a:r>
            <a:endParaRPr kumimoji="1" lang="zh-CN" altLang="en-US" dirty="0"/>
          </a:p>
        </p:txBody>
      </p:sp>
      <p:sp>
        <p:nvSpPr>
          <p:cNvPr id="54" name="文本框 53">
            <a:extLst>
              <a:ext uri="{FF2B5EF4-FFF2-40B4-BE49-F238E27FC236}">
                <a16:creationId xmlns:a16="http://schemas.microsoft.com/office/drawing/2014/main" id="{884E8255-FA5E-144C-BDC3-343CE11CC167}"/>
              </a:ext>
            </a:extLst>
          </p:cNvPr>
          <p:cNvSpPr txBox="1"/>
          <p:nvPr/>
        </p:nvSpPr>
        <p:spPr>
          <a:xfrm>
            <a:off x="9860785" y="874468"/>
            <a:ext cx="2428870" cy="369332"/>
          </a:xfrm>
          <a:prstGeom prst="rect">
            <a:avLst/>
          </a:prstGeom>
          <a:noFill/>
        </p:spPr>
        <p:txBody>
          <a:bodyPr wrap="none" rtlCol="0">
            <a:spAutoFit/>
          </a:bodyPr>
          <a:lstStyle/>
          <a:p>
            <a:pPr marL="685800" lvl="1"/>
            <a:r>
              <a:rPr kumimoji="1" lang="en-US" altLang="zh-CN" b="1" dirty="0">
                <a:solidFill>
                  <a:schemeClr val="bg1"/>
                </a:solidFill>
              </a:rPr>
              <a:t>Go-Micro</a:t>
            </a:r>
            <a:r>
              <a:rPr kumimoji="1" lang="zh-CN" altLang="en-US" b="1" dirty="0">
                <a:solidFill>
                  <a:schemeClr val="bg1"/>
                </a:solidFill>
              </a:rPr>
              <a:t>设计</a:t>
            </a:r>
            <a:endParaRPr kumimoji="1" lang="zh-CN" altLang="en-US" dirty="0">
              <a:solidFill>
                <a:schemeClr val="bg1"/>
              </a:solidFill>
            </a:endParaRPr>
          </a:p>
        </p:txBody>
      </p:sp>
      <p:sp>
        <p:nvSpPr>
          <p:cNvPr id="2" name="矩形 1">
            <a:extLst>
              <a:ext uri="{FF2B5EF4-FFF2-40B4-BE49-F238E27FC236}">
                <a16:creationId xmlns:a16="http://schemas.microsoft.com/office/drawing/2014/main" id="{834ADF67-BE35-1B43-AF2C-C66E686098F0}"/>
              </a:ext>
            </a:extLst>
          </p:cNvPr>
          <p:cNvSpPr/>
          <p:nvPr/>
        </p:nvSpPr>
        <p:spPr>
          <a:xfrm>
            <a:off x="238537" y="6338803"/>
            <a:ext cx="6484883" cy="369332"/>
          </a:xfrm>
          <a:prstGeom prst="rect">
            <a:avLst/>
          </a:prstGeom>
        </p:spPr>
        <p:txBody>
          <a:bodyPr wrap="square">
            <a:spAutoFit/>
          </a:bodyPr>
          <a:lstStyle/>
          <a:p>
            <a:r>
              <a:rPr lang="zh-CN" altLang="en-US" dirty="0"/>
              <a:t>源码目录：</a:t>
            </a:r>
            <a:r>
              <a:rPr lang="en" altLang="zh-CN" dirty="0"/>
              <a:t>go-micro/plugins/</a:t>
            </a:r>
            <a:r>
              <a:rPr lang="en" altLang="zh-CN" dirty="0" err="1"/>
              <a:t>tran</a:t>
            </a:r>
            <a:r>
              <a:rPr lang="en-US" altLang="zh-CN" dirty="0"/>
              <a:t>sport</a:t>
            </a:r>
            <a:endParaRPr lang="zh-CN" altLang="en-US" dirty="0"/>
          </a:p>
        </p:txBody>
      </p:sp>
      <p:sp>
        <p:nvSpPr>
          <p:cNvPr id="4" name="矩形 3">
            <a:extLst>
              <a:ext uri="{FF2B5EF4-FFF2-40B4-BE49-F238E27FC236}">
                <a16:creationId xmlns:a16="http://schemas.microsoft.com/office/drawing/2014/main" id="{9F244479-E684-CB4C-B4BB-120C378F2527}"/>
              </a:ext>
            </a:extLst>
          </p:cNvPr>
          <p:cNvSpPr/>
          <p:nvPr/>
        </p:nvSpPr>
        <p:spPr>
          <a:xfrm>
            <a:off x="373952" y="1927317"/>
            <a:ext cx="6096000" cy="2585323"/>
          </a:xfrm>
          <a:prstGeom prst="rect">
            <a:avLst/>
          </a:prstGeom>
        </p:spPr>
        <p:txBody>
          <a:bodyPr>
            <a:spAutoFit/>
          </a:bodyPr>
          <a:lstStyle/>
          <a:p>
            <a:r>
              <a:rPr lang="en-US" altLang="zh-CN" dirty="0"/>
              <a:t>transport</a:t>
            </a:r>
            <a:endParaRPr lang="en" altLang="zh-CN" dirty="0"/>
          </a:p>
          <a:p>
            <a:pPr lvl="1"/>
            <a:r>
              <a:rPr lang="en" altLang="zh-CN" dirty="0"/>
              <a:t>├── </a:t>
            </a:r>
            <a:r>
              <a:rPr lang="en" altLang="zh-CN" dirty="0" err="1"/>
              <a:t>grpc</a:t>
            </a:r>
            <a:endParaRPr lang="en" altLang="zh-CN" dirty="0"/>
          </a:p>
          <a:p>
            <a:pPr lvl="1"/>
            <a:r>
              <a:rPr lang="en" altLang="zh-CN" dirty="0"/>
              <a:t>├── http</a:t>
            </a:r>
          </a:p>
          <a:p>
            <a:pPr lvl="1"/>
            <a:r>
              <a:rPr lang="en" altLang="zh-CN" dirty="0"/>
              <a:t>├── memory</a:t>
            </a:r>
          </a:p>
          <a:p>
            <a:pPr lvl="1"/>
            <a:r>
              <a:rPr lang="en" altLang="zh-CN" dirty="0"/>
              <a:t>├── </a:t>
            </a:r>
            <a:r>
              <a:rPr lang="en" altLang="zh-CN" dirty="0" err="1"/>
              <a:t>nats</a:t>
            </a:r>
            <a:endParaRPr lang="en" altLang="zh-CN" dirty="0"/>
          </a:p>
          <a:p>
            <a:pPr lvl="1"/>
            <a:r>
              <a:rPr lang="en" altLang="zh-CN" dirty="0"/>
              <a:t>├── </a:t>
            </a:r>
            <a:r>
              <a:rPr lang="en" altLang="zh-CN" dirty="0" err="1"/>
              <a:t>quic</a:t>
            </a:r>
            <a:endParaRPr lang="en" altLang="zh-CN" dirty="0"/>
          </a:p>
          <a:p>
            <a:pPr lvl="1"/>
            <a:r>
              <a:rPr lang="en" altLang="zh-CN" dirty="0"/>
              <a:t>├── </a:t>
            </a:r>
            <a:r>
              <a:rPr lang="en" altLang="zh-CN" dirty="0" err="1"/>
              <a:t>rabbitmq</a:t>
            </a:r>
            <a:endParaRPr lang="en" altLang="zh-CN" dirty="0"/>
          </a:p>
          <a:p>
            <a:pPr lvl="1"/>
            <a:r>
              <a:rPr lang="en" altLang="zh-CN" dirty="0"/>
              <a:t>├── </a:t>
            </a:r>
            <a:r>
              <a:rPr lang="en" altLang="zh-CN" dirty="0" err="1"/>
              <a:t>tcp</a:t>
            </a:r>
            <a:endParaRPr lang="en" altLang="zh-CN" dirty="0"/>
          </a:p>
          <a:p>
            <a:pPr lvl="1"/>
            <a:r>
              <a:rPr lang="en" altLang="zh-CN" dirty="0"/>
              <a:t>└── </a:t>
            </a:r>
            <a:r>
              <a:rPr lang="en" altLang="zh-CN" dirty="0" err="1"/>
              <a:t>utp</a:t>
            </a:r>
            <a:endParaRPr lang="en" altLang="zh-CN" dirty="0"/>
          </a:p>
        </p:txBody>
      </p:sp>
    </p:spTree>
    <p:extLst>
      <p:ext uri="{BB962C8B-B14F-4D97-AF65-F5344CB8AC3E}">
        <p14:creationId xmlns:p14="http://schemas.microsoft.com/office/powerpoint/2010/main" val="398245121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CF0865F-6479-2147-993A-FA1B446EDB37}"/>
              </a:ext>
            </a:extLst>
          </p:cNvPr>
          <p:cNvSpPr>
            <a:spLocks noGrp="1"/>
          </p:cNvSpPr>
          <p:nvPr>
            <p:ph type="title"/>
          </p:nvPr>
        </p:nvSpPr>
        <p:spPr>
          <a:xfrm>
            <a:off x="373952" y="17377"/>
            <a:ext cx="6214055" cy="1208868"/>
          </a:xfrm>
        </p:spPr>
        <p:txBody>
          <a:bodyPr/>
          <a:lstStyle/>
          <a:p>
            <a:r>
              <a:rPr kumimoji="1" lang="en-US" altLang="zh-CN" dirty="0"/>
              <a:t>Go-Micro</a:t>
            </a:r>
            <a:endParaRPr kumimoji="1" lang="zh-CN" altLang="en-US" dirty="0"/>
          </a:p>
        </p:txBody>
      </p:sp>
      <p:sp>
        <p:nvSpPr>
          <p:cNvPr id="6" name="文本框 5">
            <a:extLst>
              <a:ext uri="{FF2B5EF4-FFF2-40B4-BE49-F238E27FC236}">
                <a16:creationId xmlns:a16="http://schemas.microsoft.com/office/drawing/2014/main" id="{B0B7FA97-6A21-1741-BEBD-9DC4AFD90F5B}"/>
              </a:ext>
            </a:extLst>
          </p:cNvPr>
          <p:cNvSpPr txBox="1"/>
          <p:nvPr/>
        </p:nvSpPr>
        <p:spPr>
          <a:xfrm>
            <a:off x="9872662" y="877112"/>
            <a:ext cx="2423619" cy="369332"/>
          </a:xfrm>
          <a:prstGeom prst="rect">
            <a:avLst/>
          </a:prstGeom>
          <a:noFill/>
        </p:spPr>
        <p:txBody>
          <a:bodyPr wrap="square" rtlCol="0">
            <a:spAutoFit/>
          </a:bodyPr>
          <a:lstStyle/>
          <a:p>
            <a:pPr marL="685800" lvl="1"/>
            <a:r>
              <a:rPr kumimoji="1" lang="en-US" altLang="zh-CN" b="1" dirty="0">
                <a:solidFill>
                  <a:schemeClr val="bg1"/>
                </a:solidFill>
              </a:rPr>
              <a:t>Go-Micro</a:t>
            </a:r>
            <a:r>
              <a:rPr kumimoji="1" lang="zh-CN" altLang="en-US" b="1" dirty="0">
                <a:solidFill>
                  <a:schemeClr val="bg1"/>
                </a:solidFill>
              </a:rPr>
              <a:t>设计</a:t>
            </a:r>
            <a:endParaRPr kumimoji="1" lang="zh-CN" altLang="en-US" dirty="0">
              <a:solidFill>
                <a:schemeClr val="bg1"/>
              </a:solidFill>
            </a:endParaRPr>
          </a:p>
        </p:txBody>
      </p:sp>
      <p:sp>
        <p:nvSpPr>
          <p:cNvPr id="7" name="内容占位符 2">
            <a:extLst>
              <a:ext uri="{FF2B5EF4-FFF2-40B4-BE49-F238E27FC236}">
                <a16:creationId xmlns:a16="http://schemas.microsoft.com/office/drawing/2014/main" id="{2D904A55-1026-EC46-96F6-4DE87568BAC7}"/>
              </a:ext>
            </a:extLst>
          </p:cNvPr>
          <p:cNvSpPr txBox="1">
            <a:spLocks/>
          </p:cNvSpPr>
          <p:nvPr/>
        </p:nvSpPr>
        <p:spPr>
          <a:xfrm>
            <a:off x="478310" y="1125662"/>
            <a:ext cx="4799184" cy="2551135"/>
          </a:xfrm>
          <a:prstGeom prst="rect">
            <a:avLst/>
          </a:prstGeom>
        </p:spPr>
        <p:txBody>
          <a:bodyPr vert="horz" lIns="0" tIns="0" rIns="0" bIns="0" rtlCol="0">
            <a:normAutofit/>
          </a:bodyPr>
          <a:lstStyle>
            <a:lvl1pPr marL="0" indent="0" algn="l" defTabSz="914400" rtl="0" eaLnBrk="1" latinLnBrk="0" hangingPunct="1">
              <a:lnSpc>
                <a:spcPct val="130000"/>
              </a:lnSpc>
              <a:spcBef>
                <a:spcPts val="500"/>
              </a:spcBef>
              <a:spcAft>
                <a:spcPts val="1000"/>
              </a:spcAft>
              <a:buFont typeface="Arial" panose="020B0604020202020204" pitchFamily="34" charset="0"/>
              <a:buNone/>
              <a:defRPr sz="16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1pPr>
            <a:lvl2pPr marL="685800" indent="-228600" algn="l" defTabSz="914400" rtl="0" eaLnBrk="1" latinLnBrk="0" hangingPunct="1">
              <a:lnSpc>
                <a:spcPct val="130000"/>
              </a:lnSpc>
              <a:spcBef>
                <a:spcPts val="500"/>
              </a:spcBef>
              <a:spcAft>
                <a:spcPts val="1000"/>
              </a:spcAft>
              <a:buFont typeface="Arial" panose="020B0604020202020204" pitchFamily="34" charset="0"/>
              <a:buChar char="•"/>
              <a:defRPr sz="14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2pPr>
            <a:lvl3pPr marL="1143000" indent="-228600" algn="l" defTabSz="914400" rtl="0" eaLnBrk="1" latinLnBrk="0" hangingPunct="1">
              <a:lnSpc>
                <a:spcPct val="130000"/>
              </a:lnSpc>
              <a:spcBef>
                <a:spcPct val="30000"/>
              </a:spcBef>
              <a:spcAft>
                <a:spcPts val="1000"/>
              </a:spcAft>
              <a:buFont typeface="Arial" panose="020B0604020202020204" pitchFamily="34" charset="0"/>
              <a:buChar char="•"/>
              <a:defRPr sz="12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3pPr>
            <a:lvl4pPr marL="1600200" indent="-228600" algn="l" defTabSz="914400" rtl="0" eaLnBrk="1" latinLnBrk="0" hangingPunct="1">
              <a:lnSpc>
                <a:spcPct val="130000"/>
              </a:lnSpc>
              <a:spcBef>
                <a:spcPct val="30000"/>
              </a:spcBef>
              <a:spcAft>
                <a:spcPts val="1000"/>
              </a:spcAft>
              <a:buFont typeface="Arial" panose="020B0604020202020204" pitchFamily="34" charset="0"/>
              <a:buChar char="•"/>
              <a:defRPr sz="11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4pPr>
            <a:lvl5pPr marL="2057400" indent="-228600" algn="l" defTabSz="914400" rtl="0" eaLnBrk="1" latinLnBrk="0" hangingPunct="1">
              <a:lnSpc>
                <a:spcPct val="130000"/>
              </a:lnSpc>
              <a:spcBef>
                <a:spcPct val="30000"/>
              </a:spcBef>
              <a:spcAft>
                <a:spcPts val="1000"/>
              </a:spcAft>
              <a:buFont typeface="Arial" panose="020B0604020202020204" pitchFamily="34" charset="0"/>
              <a:buChar char="•"/>
              <a:defRPr sz="11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AutoNum type="arabicPeriod"/>
            </a:pPr>
            <a:endParaRPr kumimoji="1" lang="en-US" altLang="zh-CN" dirty="0">
              <a:solidFill>
                <a:schemeClr val="tx1"/>
              </a:solidFill>
              <a:sym typeface="Courier New" panose="02070309020205020404"/>
            </a:endParaRPr>
          </a:p>
          <a:p>
            <a:pPr marL="342900" indent="-342900">
              <a:buFont typeface="Arial" panose="020B0604020202020204" pitchFamily="34" charset="0"/>
              <a:buAutoNum type="arabicPeriod"/>
            </a:pPr>
            <a:r>
              <a:rPr kumimoji="1" lang="en-US" altLang="zh-CN" dirty="0">
                <a:solidFill>
                  <a:schemeClr val="tx1"/>
                </a:solidFill>
                <a:sym typeface="Courier New" panose="02070309020205020404"/>
              </a:rPr>
              <a:t>Go-Micro</a:t>
            </a:r>
            <a:r>
              <a:rPr kumimoji="1" lang="zh-CN" altLang="en-US" dirty="0">
                <a:solidFill>
                  <a:schemeClr val="tx1"/>
                </a:solidFill>
                <a:sym typeface="Courier New" panose="02070309020205020404"/>
              </a:rPr>
              <a:t> 框架设计</a:t>
            </a:r>
            <a:endParaRPr kumimoji="1" lang="en-US" altLang="zh-CN" dirty="0">
              <a:solidFill>
                <a:schemeClr val="tx1"/>
              </a:solidFill>
              <a:sym typeface="Courier New" panose="02070309020205020404"/>
            </a:endParaRPr>
          </a:p>
          <a:p>
            <a:pPr marL="342900" indent="-342900">
              <a:buFont typeface="Arial" panose="020B0604020202020204" pitchFamily="34" charset="0"/>
              <a:buAutoNum type="arabicPeriod"/>
            </a:pPr>
            <a:r>
              <a:rPr kumimoji="1" lang="en-US" altLang="zh-CN" dirty="0">
                <a:solidFill>
                  <a:schemeClr val="tx1"/>
                </a:solidFill>
                <a:sym typeface="Courier New" panose="02070309020205020404"/>
              </a:rPr>
              <a:t>Go-Micro</a:t>
            </a:r>
            <a:r>
              <a:rPr kumimoji="1" lang="zh-CN" altLang="en-US" dirty="0">
                <a:solidFill>
                  <a:schemeClr val="tx1"/>
                </a:solidFill>
                <a:sym typeface="Courier New" panose="02070309020205020404"/>
              </a:rPr>
              <a:t> 组件介绍</a:t>
            </a:r>
            <a:endParaRPr kumimoji="1" lang="en-US" altLang="zh-CN" dirty="0">
              <a:solidFill>
                <a:schemeClr val="tx1"/>
              </a:solidFill>
              <a:sym typeface="Courier New" panose="02070309020205020404"/>
            </a:endParaRPr>
          </a:p>
          <a:p>
            <a:pPr marL="342900" indent="-342900">
              <a:buFont typeface="Arial" panose="020B0604020202020204" pitchFamily="34" charset="0"/>
              <a:buAutoNum type="arabicPeriod"/>
            </a:pPr>
            <a:r>
              <a:rPr kumimoji="1" lang="en-US" altLang="zh-CN" b="1" dirty="0">
                <a:solidFill>
                  <a:srgbClr val="0070C0"/>
                </a:solidFill>
                <a:sym typeface="Courier New" panose="02070309020205020404"/>
              </a:rPr>
              <a:t>Go-Micro</a:t>
            </a:r>
            <a:r>
              <a:rPr kumimoji="1" lang="zh-CN" altLang="en-US" b="1" dirty="0">
                <a:solidFill>
                  <a:srgbClr val="0070C0"/>
                </a:solidFill>
                <a:sym typeface="Courier New" panose="02070309020205020404"/>
              </a:rPr>
              <a:t> 插件化原理</a:t>
            </a:r>
            <a:endParaRPr kumimoji="1" lang="en-US" altLang="zh-CN" b="1" dirty="0">
              <a:solidFill>
                <a:srgbClr val="0070C0"/>
              </a:solidFill>
              <a:sym typeface="Courier New" panose="02070309020205020404"/>
            </a:endParaRPr>
          </a:p>
          <a:p>
            <a:pPr marL="342900" indent="-342900">
              <a:buFont typeface="Arial" panose="020B0604020202020204" pitchFamily="34" charset="0"/>
              <a:buAutoNum type="arabicPeriod"/>
            </a:pPr>
            <a:endParaRPr kumimoji="1" lang="en-US" altLang="zh-CN" dirty="0">
              <a:solidFill>
                <a:schemeClr val="tx1"/>
              </a:solidFill>
              <a:sym typeface="Courier New" panose="02070309020205020404"/>
            </a:endParaRPr>
          </a:p>
        </p:txBody>
      </p:sp>
    </p:spTree>
    <p:extLst>
      <p:ext uri="{BB962C8B-B14F-4D97-AF65-F5344CB8AC3E}">
        <p14:creationId xmlns:p14="http://schemas.microsoft.com/office/powerpoint/2010/main" val="270851819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CF0865F-6479-2147-993A-FA1B446EDB37}"/>
              </a:ext>
            </a:extLst>
          </p:cNvPr>
          <p:cNvSpPr>
            <a:spLocks noGrp="1"/>
          </p:cNvSpPr>
          <p:nvPr>
            <p:ph type="title"/>
          </p:nvPr>
        </p:nvSpPr>
        <p:spPr>
          <a:xfrm>
            <a:off x="373952" y="17377"/>
            <a:ext cx="6214055" cy="1208868"/>
          </a:xfrm>
        </p:spPr>
        <p:txBody>
          <a:bodyPr/>
          <a:lstStyle/>
          <a:p>
            <a:r>
              <a:rPr kumimoji="1" lang="en-US" altLang="zh-CN" dirty="0"/>
              <a:t>Go-Micro</a:t>
            </a:r>
            <a:endParaRPr kumimoji="1" lang="zh-CN" altLang="en-US" dirty="0"/>
          </a:p>
        </p:txBody>
      </p:sp>
      <p:sp>
        <p:nvSpPr>
          <p:cNvPr id="6" name="文本框 5">
            <a:extLst>
              <a:ext uri="{FF2B5EF4-FFF2-40B4-BE49-F238E27FC236}">
                <a16:creationId xmlns:a16="http://schemas.microsoft.com/office/drawing/2014/main" id="{B0B7FA97-6A21-1741-BEBD-9DC4AFD90F5B}"/>
              </a:ext>
            </a:extLst>
          </p:cNvPr>
          <p:cNvSpPr txBox="1"/>
          <p:nvPr/>
        </p:nvSpPr>
        <p:spPr>
          <a:xfrm>
            <a:off x="9869214" y="877112"/>
            <a:ext cx="2469931" cy="369332"/>
          </a:xfrm>
          <a:prstGeom prst="rect">
            <a:avLst/>
          </a:prstGeom>
          <a:noFill/>
        </p:spPr>
        <p:txBody>
          <a:bodyPr wrap="square" rtlCol="0">
            <a:spAutoFit/>
          </a:bodyPr>
          <a:lstStyle/>
          <a:p>
            <a:pPr marL="685800" lvl="1"/>
            <a:r>
              <a:rPr kumimoji="1" lang="en-US" altLang="zh-CN" b="1" dirty="0">
                <a:solidFill>
                  <a:schemeClr val="bg1"/>
                </a:solidFill>
              </a:rPr>
              <a:t>Go-Micro</a:t>
            </a:r>
            <a:r>
              <a:rPr kumimoji="1" lang="zh-CN" altLang="en-US" b="1" dirty="0">
                <a:solidFill>
                  <a:schemeClr val="bg1"/>
                </a:solidFill>
              </a:rPr>
              <a:t>设计</a:t>
            </a:r>
            <a:endParaRPr kumimoji="1" lang="zh-CN" altLang="en-US" dirty="0">
              <a:solidFill>
                <a:schemeClr val="bg1"/>
              </a:solidFill>
            </a:endParaRPr>
          </a:p>
        </p:txBody>
      </p:sp>
      <p:sp>
        <p:nvSpPr>
          <p:cNvPr id="8" name="Google Shape;288;p31">
            <a:extLst>
              <a:ext uri="{FF2B5EF4-FFF2-40B4-BE49-F238E27FC236}">
                <a16:creationId xmlns:a16="http://schemas.microsoft.com/office/drawing/2014/main" id="{BFB12AE5-A683-E247-8067-B45C676C9339}"/>
              </a:ext>
            </a:extLst>
          </p:cNvPr>
          <p:cNvSpPr/>
          <p:nvPr/>
        </p:nvSpPr>
        <p:spPr>
          <a:xfrm>
            <a:off x="3766890" y="2794951"/>
            <a:ext cx="4711700" cy="1691639"/>
          </a:xfrm>
          <a:custGeom>
            <a:avLst/>
            <a:gdLst/>
            <a:ahLst/>
            <a:cxnLst/>
            <a:rect l="l" t="t" r="r" b="b"/>
            <a:pathLst>
              <a:path w="4711700" h="1691639" extrusionOk="0">
                <a:moveTo>
                  <a:pt x="0" y="0"/>
                </a:moveTo>
                <a:lnTo>
                  <a:pt x="4711190" y="0"/>
                </a:lnTo>
                <a:lnTo>
                  <a:pt x="4711190" y="1691396"/>
                </a:lnTo>
                <a:lnTo>
                  <a:pt x="0" y="1691396"/>
                </a:lnTo>
                <a:lnTo>
                  <a:pt x="0" y="0"/>
                </a:lnTo>
                <a:close/>
              </a:path>
            </a:pathLst>
          </a:custGeom>
          <a:noFill/>
          <a:ln w="9525" cap="flat" cmpd="sng">
            <a:solidFill>
              <a:srgbClr val="424242"/>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9" name="Google Shape;289;p31">
            <a:extLst>
              <a:ext uri="{FF2B5EF4-FFF2-40B4-BE49-F238E27FC236}">
                <a16:creationId xmlns:a16="http://schemas.microsoft.com/office/drawing/2014/main" id="{7A68C2C8-D920-E549-B8EC-E45ECD6C09F0}"/>
              </a:ext>
            </a:extLst>
          </p:cNvPr>
          <p:cNvSpPr txBox="1"/>
          <p:nvPr/>
        </p:nvSpPr>
        <p:spPr>
          <a:xfrm>
            <a:off x="3831590" y="2884126"/>
            <a:ext cx="4572000" cy="416559"/>
          </a:xfrm>
          <a:prstGeom prst="rect">
            <a:avLst/>
          </a:prstGeom>
          <a:solidFill>
            <a:srgbClr val="0068BB"/>
          </a:solidFill>
          <a:ln w="9525" cap="flat" cmpd="sng">
            <a:solidFill>
              <a:schemeClr val="bg1"/>
            </a:solidFill>
            <a:prstDash val="solid"/>
            <a:round/>
            <a:headEnd type="none" w="sm" len="sm"/>
            <a:tailEnd type="none" w="sm" len="sm"/>
          </a:ln>
        </p:spPr>
        <p:txBody>
          <a:bodyPr spcFirstLastPara="1" wrap="square" lIns="0" tIns="111125" rIns="0" bIns="0" anchor="t" anchorCtr="0">
            <a:noAutofit/>
          </a:bodyPr>
          <a:lstStyle/>
          <a:p>
            <a:pPr marL="0" marR="0" lvl="0" indent="0" algn="ctr" rtl="0">
              <a:lnSpc>
                <a:spcPct val="100000"/>
              </a:lnSpc>
              <a:spcBef>
                <a:spcPts val="0"/>
              </a:spcBef>
              <a:spcAft>
                <a:spcPts val="0"/>
              </a:spcAft>
              <a:buNone/>
            </a:pPr>
            <a:r>
              <a:rPr lang="en-US" sz="1200" b="1" i="0" u="none" strike="noStrike" cap="none">
                <a:solidFill>
                  <a:srgbClr val="000000"/>
                </a:solidFill>
                <a:latin typeface="Arial" panose="020B0604020202020204"/>
                <a:ea typeface="Arial" panose="020B0604020202020204"/>
                <a:cs typeface="Arial" panose="020B0604020202020204"/>
                <a:sym typeface="Arial" panose="020B0604020202020204"/>
              </a:rPr>
              <a:t>Service</a:t>
            </a:r>
            <a:endParaRPr sz="1200" b="1"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 name="Google Shape;290;p31">
            <a:extLst>
              <a:ext uri="{FF2B5EF4-FFF2-40B4-BE49-F238E27FC236}">
                <a16:creationId xmlns:a16="http://schemas.microsoft.com/office/drawing/2014/main" id="{F5B55712-B37F-504D-B60D-E53D5B80834D}"/>
              </a:ext>
            </a:extLst>
          </p:cNvPr>
          <p:cNvSpPr txBox="1"/>
          <p:nvPr/>
        </p:nvSpPr>
        <p:spPr>
          <a:xfrm>
            <a:off x="3831590" y="3429000"/>
            <a:ext cx="2264410" cy="416559"/>
          </a:xfrm>
          <a:prstGeom prst="rect">
            <a:avLst/>
          </a:prstGeom>
          <a:solidFill>
            <a:schemeClr val="accent2"/>
          </a:solidFill>
          <a:ln w="9525" cap="flat" cmpd="sng">
            <a:solidFill>
              <a:schemeClr val="bg1"/>
            </a:solidFill>
            <a:prstDash val="solid"/>
            <a:round/>
            <a:headEnd type="none" w="sm" len="sm"/>
            <a:tailEnd type="none" w="sm" len="sm"/>
          </a:ln>
        </p:spPr>
        <p:txBody>
          <a:bodyPr spcFirstLastPara="1" wrap="square" lIns="0" tIns="111125" rIns="0" bIns="0" anchor="t" anchorCtr="0">
            <a:noAutofit/>
          </a:bodyPr>
          <a:lstStyle/>
          <a:p>
            <a:pPr marL="0" marR="0" lvl="0" indent="0" algn="ctr" rtl="0">
              <a:lnSpc>
                <a:spcPct val="100000"/>
              </a:lnSpc>
              <a:spcBef>
                <a:spcPts val="0"/>
              </a:spcBef>
              <a:spcAft>
                <a:spcPts val="0"/>
              </a:spcAft>
              <a:buNone/>
            </a:pPr>
            <a:r>
              <a:rPr lang="en-US" sz="1200" b="1" i="0" u="none" strike="noStrike" cap="none">
                <a:solidFill>
                  <a:srgbClr val="000000"/>
                </a:solidFill>
                <a:latin typeface="Arial" panose="020B0604020202020204"/>
                <a:ea typeface="Arial" panose="020B0604020202020204"/>
                <a:cs typeface="Arial" panose="020B0604020202020204"/>
                <a:sym typeface="Arial" panose="020B0604020202020204"/>
              </a:rPr>
              <a:t>Client</a:t>
            </a:r>
            <a:endParaRPr sz="1200" b="1"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1" name="Google Shape;291;p31">
            <a:extLst>
              <a:ext uri="{FF2B5EF4-FFF2-40B4-BE49-F238E27FC236}">
                <a16:creationId xmlns:a16="http://schemas.microsoft.com/office/drawing/2014/main" id="{21AA74F9-B0AF-BB46-B541-4CB174BA6913}"/>
              </a:ext>
            </a:extLst>
          </p:cNvPr>
          <p:cNvSpPr txBox="1"/>
          <p:nvPr/>
        </p:nvSpPr>
        <p:spPr>
          <a:xfrm>
            <a:off x="6164335" y="3429000"/>
            <a:ext cx="2239645" cy="416559"/>
          </a:xfrm>
          <a:prstGeom prst="rect">
            <a:avLst/>
          </a:prstGeom>
          <a:solidFill>
            <a:schemeClr val="accent2"/>
          </a:solidFill>
          <a:ln w="9525" cap="flat" cmpd="sng">
            <a:solidFill>
              <a:schemeClr val="bg1"/>
            </a:solidFill>
            <a:prstDash val="solid"/>
            <a:round/>
            <a:headEnd type="none" w="sm" len="sm"/>
            <a:tailEnd type="none" w="sm" len="sm"/>
          </a:ln>
        </p:spPr>
        <p:txBody>
          <a:bodyPr spcFirstLastPara="1" wrap="square" lIns="0" tIns="111125" rIns="0" bIns="0" anchor="t" anchorCtr="0">
            <a:noAutofit/>
          </a:bodyPr>
          <a:lstStyle/>
          <a:p>
            <a:pPr marL="0" marR="0" lvl="0" indent="0" algn="ctr" rtl="0">
              <a:lnSpc>
                <a:spcPct val="100000"/>
              </a:lnSpc>
              <a:spcBef>
                <a:spcPts val="0"/>
              </a:spcBef>
              <a:spcAft>
                <a:spcPts val="0"/>
              </a:spcAft>
              <a:buNone/>
            </a:pPr>
            <a:r>
              <a:rPr lang="en-US" sz="1200" b="1" i="0" u="none" strike="noStrike" cap="none">
                <a:solidFill>
                  <a:srgbClr val="000000"/>
                </a:solidFill>
                <a:latin typeface="Arial" panose="020B0604020202020204"/>
                <a:ea typeface="Arial" panose="020B0604020202020204"/>
                <a:cs typeface="Arial" panose="020B0604020202020204"/>
                <a:sym typeface="Arial" panose="020B0604020202020204"/>
              </a:rPr>
              <a:t>Server</a:t>
            </a:r>
            <a:endParaRPr sz="1200" b="1"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2" name="Google Shape;292;p31">
            <a:extLst>
              <a:ext uri="{FF2B5EF4-FFF2-40B4-BE49-F238E27FC236}">
                <a16:creationId xmlns:a16="http://schemas.microsoft.com/office/drawing/2014/main" id="{7D7D8173-94B8-2242-B2BA-25F95242B987}"/>
              </a:ext>
            </a:extLst>
          </p:cNvPr>
          <p:cNvSpPr txBox="1"/>
          <p:nvPr/>
        </p:nvSpPr>
        <p:spPr>
          <a:xfrm>
            <a:off x="7541382" y="3973849"/>
            <a:ext cx="862965" cy="416559"/>
          </a:xfrm>
          <a:prstGeom prst="rect">
            <a:avLst/>
          </a:prstGeom>
          <a:solidFill>
            <a:schemeClr val="accent6">
              <a:lumMod val="50000"/>
            </a:schemeClr>
          </a:solidFill>
          <a:ln w="28575" cap="flat" cmpd="sng">
            <a:solidFill>
              <a:schemeClr val="bg1"/>
            </a:solidFill>
            <a:prstDash val="solid"/>
            <a:round/>
            <a:headEnd type="none" w="sm" len="sm"/>
            <a:tailEnd type="none" w="sm" len="sm"/>
          </a:ln>
        </p:spPr>
        <p:txBody>
          <a:bodyPr spcFirstLastPara="1" wrap="square" lIns="0" tIns="111125" rIns="0" bIns="0" anchor="t" anchorCtr="0">
            <a:noAutofit/>
          </a:bodyPr>
          <a:lstStyle/>
          <a:p>
            <a:pPr marL="104775" marR="0" lvl="0" indent="0" algn="l" rtl="0">
              <a:lnSpc>
                <a:spcPct val="100000"/>
              </a:lnSpc>
              <a:spcBef>
                <a:spcPts val="0"/>
              </a:spcBef>
              <a:spcAft>
                <a:spcPts val="0"/>
              </a:spcAft>
              <a:buNone/>
            </a:pPr>
            <a:r>
              <a:rPr lang="en-US" sz="1200" b="0" i="0" u="none" strike="noStrike" cap="none">
                <a:solidFill>
                  <a:schemeClr val="bg1"/>
                </a:solidFill>
                <a:latin typeface="Arial" panose="020B0604020202020204"/>
                <a:ea typeface="Arial" panose="020B0604020202020204"/>
                <a:cs typeface="Arial" panose="020B0604020202020204"/>
                <a:sym typeface="Arial" panose="020B0604020202020204"/>
              </a:rPr>
              <a:t>Transport</a:t>
            </a:r>
            <a:endParaRPr sz="1200" b="0" i="0" u="none" strike="noStrike" cap="none">
              <a:solidFill>
                <a:schemeClr val="bg1"/>
              </a:solidFill>
              <a:latin typeface="Arial" panose="020B0604020202020204"/>
              <a:ea typeface="Arial" panose="020B0604020202020204"/>
              <a:cs typeface="Arial" panose="020B0604020202020204"/>
              <a:sym typeface="Arial" panose="020B0604020202020204"/>
            </a:endParaRPr>
          </a:p>
        </p:txBody>
      </p:sp>
      <p:sp>
        <p:nvSpPr>
          <p:cNvPr id="13" name="Google Shape;293;p31">
            <a:extLst>
              <a:ext uri="{FF2B5EF4-FFF2-40B4-BE49-F238E27FC236}">
                <a16:creationId xmlns:a16="http://schemas.microsoft.com/office/drawing/2014/main" id="{9DFFBDC7-9B7F-E54C-A330-C645EBA57B41}"/>
              </a:ext>
            </a:extLst>
          </p:cNvPr>
          <p:cNvSpPr txBox="1"/>
          <p:nvPr/>
        </p:nvSpPr>
        <p:spPr>
          <a:xfrm>
            <a:off x="6613934" y="3973874"/>
            <a:ext cx="862965" cy="416559"/>
          </a:xfrm>
          <a:prstGeom prst="rect">
            <a:avLst/>
          </a:prstGeom>
          <a:solidFill>
            <a:schemeClr val="accent6">
              <a:lumMod val="50000"/>
            </a:schemeClr>
          </a:solidFill>
          <a:ln w="28575" cap="flat" cmpd="sng">
            <a:solidFill>
              <a:schemeClr val="bg1"/>
            </a:solidFill>
            <a:prstDash val="solid"/>
            <a:round/>
            <a:headEnd type="none" w="sm" len="sm"/>
            <a:tailEnd type="none" w="sm" len="sm"/>
          </a:ln>
        </p:spPr>
        <p:txBody>
          <a:bodyPr spcFirstLastPara="1" wrap="square" lIns="0" tIns="111125" rIns="0" bIns="0" anchor="t" anchorCtr="0">
            <a:noAutofit/>
          </a:bodyPr>
          <a:lstStyle/>
          <a:p>
            <a:pPr marL="151130" marR="0" lvl="0" indent="0" algn="l" rtl="0">
              <a:lnSpc>
                <a:spcPct val="100000"/>
              </a:lnSpc>
              <a:spcBef>
                <a:spcPts val="0"/>
              </a:spcBef>
              <a:spcAft>
                <a:spcPts val="0"/>
              </a:spcAft>
              <a:buNone/>
            </a:pPr>
            <a:r>
              <a:rPr lang="en-US" sz="1200" b="0" i="0" u="none" strike="noStrike" cap="none">
                <a:solidFill>
                  <a:schemeClr val="bg1"/>
                </a:solidFill>
                <a:latin typeface="Arial" panose="020B0604020202020204"/>
                <a:ea typeface="Arial" panose="020B0604020202020204"/>
                <a:cs typeface="Arial" panose="020B0604020202020204"/>
                <a:sym typeface="Arial" panose="020B0604020202020204"/>
              </a:rPr>
              <a:t>Selector</a:t>
            </a:r>
            <a:endParaRPr sz="1200" b="0" i="0" u="none" strike="noStrike" cap="none">
              <a:solidFill>
                <a:schemeClr val="bg1"/>
              </a:solidFill>
              <a:latin typeface="Arial" panose="020B0604020202020204"/>
              <a:ea typeface="Arial" panose="020B0604020202020204"/>
              <a:cs typeface="Arial" panose="020B0604020202020204"/>
              <a:sym typeface="Arial" panose="020B0604020202020204"/>
            </a:endParaRPr>
          </a:p>
        </p:txBody>
      </p:sp>
      <p:sp>
        <p:nvSpPr>
          <p:cNvPr id="14" name="Google Shape;294;p31">
            <a:extLst>
              <a:ext uri="{FF2B5EF4-FFF2-40B4-BE49-F238E27FC236}">
                <a16:creationId xmlns:a16="http://schemas.microsoft.com/office/drawing/2014/main" id="{DFD95D28-D849-3D42-BB48-EB4DD38DC76A}"/>
              </a:ext>
            </a:extLst>
          </p:cNvPr>
          <p:cNvSpPr txBox="1"/>
          <p:nvPr/>
        </p:nvSpPr>
        <p:spPr>
          <a:xfrm>
            <a:off x="5686486" y="3973874"/>
            <a:ext cx="862965" cy="416559"/>
          </a:xfrm>
          <a:prstGeom prst="rect">
            <a:avLst/>
          </a:prstGeom>
          <a:solidFill>
            <a:schemeClr val="accent6">
              <a:lumMod val="50000"/>
            </a:schemeClr>
          </a:solidFill>
          <a:ln w="28575" cap="flat" cmpd="sng">
            <a:solidFill>
              <a:schemeClr val="bg1"/>
            </a:solidFill>
            <a:prstDash val="solid"/>
            <a:round/>
            <a:headEnd type="none" w="sm" len="sm"/>
            <a:tailEnd type="none" w="sm" len="sm"/>
          </a:ln>
        </p:spPr>
        <p:txBody>
          <a:bodyPr spcFirstLastPara="1" wrap="square" lIns="0" tIns="111125" rIns="0" bIns="0" anchor="t" anchorCtr="0">
            <a:noAutofit/>
          </a:bodyPr>
          <a:lstStyle/>
          <a:p>
            <a:pPr marL="151765" marR="0" lvl="0" indent="0" algn="l" rtl="0">
              <a:lnSpc>
                <a:spcPct val="100000"/>
              </a:lnSpc>
              <a:spcBef>
                <a:spcPts val="0"/>
              </a:spcBef>
              <a:spcAft>
                <a:spcPts val="0"/>
              </a:spcAft>
              <a:buNone/>
            </a:pPr>
            <a:r>
              <a:rPr lang="en-US" sz="1200" b="0" i="0" u="none" strike="noStrike" cap="none" dirty="0">
                <a:solidFill>
                  <a:schemeClr val="bg1"/>
                </a:solidFill>
                <a:latin typeface="Arial" panose="020B0604020202020204"/>
                <a:ea typeface="Arial" panose="020B0604020202020204"/>
                <a:cs typeface="Arial" panose="020B0604020202020204"/>
                <a:sym typeface="Arial" panose="020B0604020202020204"/>
              </a:rPr>
              <a:t>Registry</a:t>
            </a:r>
            <a:endParaRPr sz="1200" b="0" i="0" u="none" strike="noStrike" cap="none" dirty="0">
              <a:solidFill>
                <a:schemeClr val="bg1"/>
              </a:solidFill>
              <a:latin typeface="Arial" panose="020B0604020202020204"/>
              <a:ea typeface="Arial" panose="020B0604020202020204"/>
              <a:cs typeface="Arial" panose="020B0604020202020204"/>
              <a:sym typeface="Arial" panose="020B0604020202020204"/>
            </a:endParaRPr>
          </a:p>
        </p:txBody>
      </p:sp>
      <p:sp>
        <p:nvSpPr>
          <p:cNvPr id="15" name="Google Shape;296;p31">
            <a:extLst>
              <a:ext uri="{FF2B5EF4-FFF2-40B4-BE49-F238E27FC236}">
                <a16:creationId xmlns:a16="http://schemas.microsoft.com/office/drawing/2014/main" id="{9640AAFD-DDEB-0E45-88E5-DA0C11192AA2}"/>
              </a:ext>
            </a:extLst>
          </p:cNvPr>
          <p:cNvSpPr txBox="1"/>
          <p:nvPr/>
        </p:nvSpPr>
        <p:spPr>
          <a:xfrm>
            <a:off x="3831590" y="3973874"/>
            <a:ext cx="862965" cy="416559"/>
          </a:xfrm>
          <a:prstGeom prst="rect">
            <a:avLst/>
          </a:prstGeom>
          <a:solidFill>
            <a:schemeClr val="accent6">
              <a:lumMod val="50000"/>
            </a:schemeClr>
          </a:solidFill>
          <a:ln w="28575" cap="flat" cmpd="sng">
            <a:solidFill>
              <a:schemeClr val="bg1"/>
            </a:solidFill>
            <a:prstDash val="solid"/>
            <a:round/>
            <a:headEnd type="none" w="sm" len="sm"/>
            <a:tailEnd type="none" w="sm" len="sm"/>
          </a:ln>
        </p:spPr>
        <p:txBody>
          <a:bodyPr spcFirstLastPara="1" wrap="square" lIns="0" tIns="111125" rIns="0" bIns="0" anchor="t" anchorCtr="0">
            <a:noAutofit/>
          </a:bodyPr>
          <a:lstStyle/>
          <a:p>
            <a:pPr marL="206375" marR="0" lvl="0" indent="0" algn="l" rtl="0">
              <a:lnSpc>
                <a:spcPct val="100000"/>
              </a:lnSpc>
              <a:spcBef>
                <a:spcPts val="0"/>
              </a:spcBef>
              <a:spcAft>
                <a:spcPts val="0"/>
              </a:spcAft>
              <a:buNone/>
            </a:pPr>
            <a:r>
              <a:rPr lang="en-US" sz="1200" b="0" i="0" u="none" strike="noStrike" cap="none" dirty="0">
                <a:solidFill>
                  <a:schemeClr val="bg1"/>
                </a:solidFill>
                <a:latin typeface="Arial" panose="020B0604020202020204"/>
                <a:ea typeface="Arial" panose="020B0604020202020204"/>
                <a:cs typeface="Arial" panose="020B0604020202020204"/>
                <a:sym typeface="Arial" panose="020B0604020202020204"/>
              </a:rPr>
              <a:t>Broker</a:t>
            </a:r>
            <a:endParaRPr sz="1200" b="0" i="0" u="none" strike="noStrike" cap="none" dirty="0">
              <a:solidFill>
                <a:schemeClr val="bg1"/>
              </a:solidFill>
              <a:latin typeface="Arial" panose="020B0604020202020204"/>
              <a:ea typeface="Arial" panose="020B0604020202020204"/>
              <a:cs typeface="Arial" panose="020B0604020202020204"/>
              <a:sym typeface="Arial" panose="020B0604020202020204"/>
            </a:endParaRPr>
          </a:p>
        </p:txBody>
      </p:sp>
      <p:sp>
        <p:nvSpPr>
          <p:cNvPr id="16" name="Google Shape;296;p31">
            <a:extLst>
              <a:ext uri="{FF2B5EF4-FFF2-40B4-BE49-F238E27FC236}">
                <a16:creationId xmlns:a16="http://schemas.microsoft.com/office/drawing/2014/main" id="{70CF05F3-CC04-0749-903B-BF8DC6F9940A}"/>
              </a:ext>
            </a:extLst>
          </p:cNvPr>
          <p:cNvSpPr txBox="1"/>
          <p:nvPr/>
        </p:nvSpPr>
        <p:spPr>
          <a:xfrm>
            <a:off x="4749278" y="3973849"/>
            <a:ext cx="862965" cy="416559"/>
          </a:xfrm>
          <a:prstGeom prst="rect">
            <a:avLst/>
          </a:prstGeom>
          <a:solidFill>
            <a:schemeClr val="accent6">
              <a:lumMod val="50000"/>
            </a:schemeClr>
          </a:solidFill>
          <a:ln w="28575" cap="flat" cmpd="sng">
            <a:solidFill>
              <a:schemeClr val="bg1"/>
            </a:solidFill>
            <a:prstDash val="solid"/>
            <a:round/>
            <a:headEnd type="none" w="sm" len="sm"/>
            <a:tailEnd type="none" w="sm" len="sm"/>
          </a:ln>
        </p:spPr>
        <p:txBody>
          <a:bodyPr spcFirstLastPara="1" wrap="square" lIns="0" tIns="111125" rIns="0" bIns="0" anchor="t" anchorCtr="0">
            <a:noAutofit/>
          </a:bodyPr>
          <a:lstStyle/>
          <a:p>
            <a:pPr marL="206375" marR="0" lvl="0" indent="0" algn="l" rtl="0">
              <a:lnSpc>
                <a:spcPct val="100000"/>
              </a:lnSpc>
              <a:spcBef>
                <a:spcPts val="0"/>
              </a:spcBef>
              <a:spcAft>
                <a:spcPts val="0"/>
              </a:spcAft>
              <a:buNone/>
            </a:pPr>
            <a:r>
              <a:rPr lang="en-US" sz="1200" b="0" i="0" u="none" strike="noStrike" cap="none" dirty="0">
                <a:solidFill>
                  <a:schemeClr val="bg1"/>
                </a:solidFill>
                <a:latin typeface="Arial" panose="020B0604020202020204"/>
                <a:ea typeface="Arial" panose="020B0604020202020204"/>
                <a:cs typeface="Arial" panose="020B0604020202020204"/>
                <a:sym typeface="Arial" panose="020B0604020202020204"/>
              </a:rPr>
              <a:t>Codec</a:t>
            </a:r>
            <a:endParaRPr sz="1200" b="0" i="0" u="none" strike="noStrike" cap="none" dirty="0">
              <a:solidFill>
                <a:schemeClr val="bg1"/>
              </a:solidFill>
              <a:latin typeface="Arial" panose="020B0604020202020204"/>
              <a:ea typeface="Arial" panose="020B0604020202020204"/>
              <a:cs typeface="Arial" panose="020B0604020202020204"/>
              <a:sym typeface="Arial" panose="020B0604020202020204"/>
            </a:endParaRPr>
          </a:p>
        </p:txBody>
      </p:sp>
      <p:sp>
        <p:nvSpPr>
          <p:cNvPr id="18" name="Google Shape;355;p32">
            <a:extLst>
              <a:ext uri="{FF2B5EF4-FFF2-40B4-BE49-F238E27FC236}">
                <a16:creationId xmlns:a16="http://schemas.microsoft.com/office/drawing/2014/main" id="{667F9F38-6860-9640-8533-F256B8002770}"/>
              </a:ext>
            </a:extLst>
          </p:cNvPr>
          <p:cNvSpPr txBox="1"/>
          <p:nvPr/>
        </p:nvSpPr>
        <p:spPr>
          <a:xfrm>
            <a:off x="138930" y="1604260"/>
            <a:ext cx="2761434" cy="400109"/>
          </a:xfrm>
          <a:prstGeom prst="rect">
            <a:avLst/>
          </a:prstGeom>
          <a:noFill/>
          <a:ln>
            <a:noFill/>
          </a:ln>
        </p:spPr>
        <p:txBody>
          <a:bodyPr spcFirstLastPara="1" wrap="square" lIns="121900" tIns="60933" rIns="121900" bIns="60933" anchor="t" anchorCtr="0">
            <a:noAutofit/>
          </a:bodyPr>
          <a:lstStyle/>
          <a:p>
            <a:r>
              <a:rPr lang="en-US" altLang="zh-CN" b="1" dirty="0">
                <a:solidFill>
                  <a:srgbClr val="000000"/>
                </a:solidFill>
                <a:latin typeface="Arial" panose="020B0604020202020204"/>
                <a:ea typeface="Arial" panose="020B0604020202020204"/>
                <a:cs typeface="Arial" panose="020B0604020202020204"/>
                <a:sym typeface="Arial" panose="020B0604020202020204"/>
              </a:rPr>
              <a:t>Go-Micro</a:t>
            </a:r>
            <a:r>
              <a:rPr lang="zh-CN" altLang="en-US" b="1" dirty="0">
                <a:solidFill>
                  <a:srgbClr val="000000"/>
                </a:solidFill>
                <a:latin typeface="Arial" panose="020B0604020202020204"/>
                <a:ea typeface="Arial" panose="020B0604020202020204"/>
                <a:cs typeface="Arial" panose="020B0604020202020204"/>
                <a:sym typeface="Arial" panose="020B0604020202020204"/>
              </a:rPr>
              <a:t> 插件原理</a:t>
            </a:r>
            <a:endParaRPr dirty="0">
              <a:solidFill>
                <a:srgbClr val="000000"/>
              </a:solidFill>
              <a:latin typeface="Arial" panose="020B0604020202020204"/>
              <a:ea typeface="Arial" panose="020B0604020202020204"/>
              <a:cs typeface="Arial" panose="020B0604020202020204"/>
              <a:sym typeface="Arial" panose="020B0604020202020204"/>
            </a:endParaRPr>
          </a:p>
        </p:txBody>
      </p:sp>
      <p:sp>
        <p:nvSpPr>
          <p:cNvPr id="19" name="Google Shape;685;p47">
            <a:extLst>
              <a:ext uri="{FF2B5EF4-FFF2-40B4-BE49-F238E27FC236}">
                <a16:creationId xmlns:a16="http://schemas.microsoft.com/office/drawing/2014/main" id="{ED68E238-0311-9847-A609-01EA37362F69}"/>
              </a:ext>
            </a:extLst>
          </p:cNvPr>
          <p:cNvSpPr/>
          <p:nvPr/>
        </p:nvSpPr>
        <p:spPr>
          <a:xfrm>
            <a:off x="5448963" y="4178637"/>
            <a:ext cx="3839600" cy="954000"/>
          </a:xfrm>
          <a:prstGeom prst="rect">
            <a:avLst/>
          </a:prstGeom>
          <a:noFill/>
          <a:ln>
            <a:noFill/>
          </a:ln>
        </p:spPr>
        <p:txBody>
          <a:bodyPr spcFirstLastPara="1" wrap="square" lIns="121900" tIns="60933" rIns="121900" bIns="60933" anchor="t" anchorCtr="0">
            <a:noAutofit/>
          </a:bodyPr>
          <a:lstStyle/>
          <a:p>
            <a:pPr marL="457189" indent="-457189">
              <a:buClr>
                <a:srgbClr val="000000"/>
              </a:buClr>
              <a:buSzPts val="1350"/>
              <a:buFont typeface="Arial" panose="020B0604020202020204"/>
              <a:buAutoNum type="arabicPeriod"/>
            </a:pPr>
            <a:endParaRPr lang="en-US" dirty="0">
              <a:solidFill>
                <a:srgbClr val="000000"/>
              </a:solidFill>
              <a:latin typeface="Arial" panose="020B0604020202020204"/>
              <a:ea typeface="Arial" panose="020B0604020202020204"/>
              <a:cs typeface="Arial" panose="020B0604020202020204"/>
              <a:sym typeface="Arial" panose="020B0604020202020204"/>
            </a:endParaRPr>
          </a:p>
        </p:txBody>
      </p:sp>
      <p:sp>
        <p:nvSpPr>
          <p:cNvPr id="25" name="内容占位符 2">
            <a:extLst>
              <a:ext uri="{FF2B5EF4-FFF2-40B4-BE49-F238E27FC236}">
                <a16:creationId xmlns:a16="http://schemas.microsoft.com/office/drawing/2014/main" id="{01295DD2-4B07-A442-8CB4-047E989B51B7}"/>
              </a:ext>
            </a:extLst>
          </p:cNvPr>
          <p:cNvSpPr txBox="1">
            <a:spLocks/>
          </p:cNvSpPr>
          <p:nvPr/>
        </p:nvSpPr>
        <p:spPr>
          <a:xfrm>
            <a:off x="5870973" y="4575765"/>
            <a:ext cx="872064" cy="377051"/>
          </a:xfrm>
          <a:prstGeom prst="rect">
            <a:avLst/>
          </a:prstGeom>
        </p:spPr>
        <p:txBody>
          <a:bodyPr vert="horz" lIns="0" tIns="0" rIns="0" bIns="0" rtlCol="0">
            <a:normAutofit/>
          </a:bodyPr>
          <a:lstStyle>
            <a:lvl1pPr marL="0" indent="0" algn="l" defTabSz="914400" rtl="0" eaLnBrk="1" latinLnBrk="0" hangingPunct="1">
              <a:lnSpc>
                <a:spcPct val="130000"/>
              </a:lnSpc>
              <a:spcBef>
                <a:spcPts val="500"/>
              </a:spcBef>
              <a:spcAft>
                <a:spcPts val="1000"/>
              </a:spcAft>
              <a:buFont typeface="Arial" panose="020B0604020202020204" pitchFamily="34" charset="0"/>
              <a:buNone/>
              <a:defRPr sz="16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1pPr>
            <a:lvl2pPr marL="685800" indent="-228600" algn="l" defTabSz="914400" rtl="0" eaLnBrk="1" latinLnBrk="0" hangingPunct="1">
              <a:lnSpc>
                <a:spcPct val="130000"/>
              </a:lnSpc>
              <a:spcBef>
                <a:spcPts val="500"/>
              </a:spcBef>
              <a:spcAft>
                <a:spcPts val="1000"/>
              </a:spcAft>
              <a:buFont typeface="Arial" panose="020B0604020202020204" pitchFamily="34" charset="0"/>
              <a:buChar char="•"/>
              <a:defRPr sz="14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2pPr>
            <a:lvl3pPr marL="1143000" indent="-228600" algn="l" defTabSz="914400" rtl="0" eaLnBrk="1" latinLnBrk="0" hangingPunct="1">
              <a:lnSpc>
                <a:spcPct val="130000"/>
              </a:lnSpc>
              <a:spcBef>
                <a:spcPct val="30000"/>
              </a:spcBef>
              <a:spcAft>
                <a:spcPts val="1000"/>
              </a:spcAft>
              <a:buFont typeface="Arial" panose="020B0604020202020204" pitchFamily="34" charset="0"/>
              <a:buChar char="•"/>
              <a:defRPr sz="12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3pPr>
            <a:lvl4pPr marL="1600200" indent="-228600" algn="l" defTabSz="914400" rtl="0" eaLnBrk="1" latinLnBrk="0" hangingPunct="1">
              <a:lnSpc>
                <a:spcPct val="130000"/>
              </a:lnSpc>
              <a:spcBef>
                <a:spcPct val="30000"/>
              </a:spcBef>
              <a:spcAft>
                <a:spcPts val="1000"/>
              </a:spcAft>
              <a:buFont typeface="Arial" panose="020B0604020202020204" pitchFamily="34" charset="0"/>
              <a:buChar char="•"/>
              <a:defRPr sz="11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4pPr>
            <a:lvl5pPr marL="2057400" indent="-228600" algn="l" defTabSz="914400" rtl="0" eaLnBrk="1" latinLnBrk="0" hangingPunct="1">
              <a:lnSpc>
                <a:spcPct val="130000"/>
              </a:lnSpc>
              <a:spcBef>
                <a:spcPct val="30000"/>
              </a:spcBef>
              <a:spcAft>
                <a:spcPts val="1000"/>
              </a:spcAft>
              <a:buFont typeface="Arial" panose="020B0604020202020204" pitchFamily="34" charset="0"/>
              <a:buChar char="•"/>
              <a:defRPr sz="11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dirty="0">
                <a:solidFill>
                  <a:schemeClr val="tx1"/>
                </a:solidFill>
                <a:sym typeface="Courier New" panose="02070309020205020404"/>
              </a:rPr>
              <a:t>回顾框架</a:t>
            </a:r>
            <a:endParaRPr kumimoji="1" lang="en-US" altLang="zh-CN" dirty="0">
              <a:solidFill>
                <a:schemeClr val="tx1"/>
              </a:solidFill>
              <a:sym typeface="Courier New" panose="02070309020205020404"/>
            </a:endParaRPr>
          </a:p>
        </p:txBody>
      </p:sp>
    </p:spTree>
    <p:extLst>
      <p:ext uri="{BB962C8B-B14F-4D97-AF65-F5344CB8AC3E}">
        <p14:creationId xmlns:p14="http://schemas.microsoft.com/office/powerpoint/2010/main" val="292727413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CF0865F-6479-2147-993A-FA1B446EDB37}"/>
              </a:ext>
            </a:extLst>
          </p:cNvPr>
          <p:cNvSpPr>
            <a:spLocks noGrp="1"/>
          </p:cNvSpPr>
          <p:nvPr>
            <p:ph type="title"/>
          </p:nvPr>
        </p:nvSpPr>
        <p:spPr>
          <a:xfrm>
            <a:off x="373952" y="17377"/>
            <a:ext cx="6214055" cy="1208868"/>
          </a:xfrm>
        </p:spPr>
        <p:txBody>
          <a:bodyPr/>
          <a:lstStyle/>
          <a:p>
            <a:r>
              <a:rPr kumimoji="1" lang="en-US" altLang="zh-CN" dirty="0"/>
              <a:t>Go-Micro</a:t>
            </a:r>
            <a:endParaRPr kumimoji="1" lang="zh-CN" altLang="en-US" dirty="0"/>
          </a:p>
        </p:txBody>
      </p:sp>
      <p:sp>
        <p:nvSpPr>
          <p:cNvPr id="6" name="文本框 5">
            <a:extLst>
              <a:ext uri="{FF2B5EF4-FFF2-40B4-BE49-F238E27FC236}">
                <a16:creationId xmlns:a16="http://schemas.microsoft.com/office/drawing/2014/main" id="{B0B7FA97-6A21-1741-BEBD-9DC4AFD90F5B}"/>
              </a:ext>
            </a:extLst>
          </p:cNvPr>
          <p:cNvSpPr txBox="1"/>
          <p:nvPr/>
        </p:nvSpPr>
        <p:spPr>
          <a:xfrm>
            <a:off x="9869214" y="919976"/>
            <a:ext cx="2469931" cy="369332"/>
          </a:xfrm>
          <a:prstGeom prst="rect">
            <a:avLst/>
          </a:prstGeom>
          <a:noFill/>
        </p:spPr>
        <p:txBody>
          <a:bodyPr wrap="square" rtlCol="0">
            <a:spAutoFit/>
          </a:bodyPr>
          <a:lstStyle/>
          <a:p>
            <a:pPr marL="685800" lvl="1"/>
            <a:r>
              <a:rPr kumimoji="1" lang="en-US" altLang="zh-CN" b="1" dirty="0">
                <a:solidFill>
                  <a:schemeClr val="bg1"/>
                </a:solidFill>
              </a:rPr>
              <a:t>Go-Micro</a:t>
            </a:r>
            <a:r>
              <a:rPr kumimoji="1" lang="zh-CN" altLang="en-US" b="1" dirty="0">
                <a:solidFill>
                  <a:schemeClr val="bg1"/>
                </a:solidFill>
              </a:rPr>
              <a:t>设计</a:t>
            </a:r>
            <a:endParaRPr kumimoji="1" lang="zh-CN" altLang="en-US" dirty="0">
              <a:solidFill>
                <a:schemeClr val="bg1"/>
              </a:solidFill>
            </a:endParaRPr>
          </a:p>
        </p:txBody>
      </p:sp>
      <p:sp>
        <p:nvSpPr>
          <p:cNvPr id="18" name="Google Shape;355;p32">
            <a:extLst>
              <a:ext uri="{FF2B5EF4-FFF2-40B4-BE49-F238E27FC236}">
                <a16:creationId xmlns:a16="http://schemas.microsoft.com/office/drawing/2014/main" id="{667F9F38-6860-9640-8533-F256B8002770}"/>
              </a:ext>
            </a:extLst>
          </p:cNvPr>
          <p:cNvSpPr txBox="1"/>
          <p:nvPr/>
        </p:nvSpPr>
        <p:spPr>
          <a:xfrm>
            <a:off x="138930" y="1604260"/>
            <a:ext cx="2761434" cy="400109"/>
          </a:xfrm>
          <a:prstGeom prst="rect">
            <a:avLst/>
          </a:prstGeom>
          <a:noFill/>
          <a:ln>
            <a:noFill/>
          </a:ln>
        </p:spPr>
        <p:txBody>
          <a:bodyPr spcFirstLastPara="1" wrap="square" lIns="121900" tIns="60933" rIns="121900" bIns="60933" anchor="t" anchorCtr="0">
            <a:noAutofit/>
          </a:bodyPr>
          <a:lstStyle/>
          <a:p>
            <a:r>
              <a:rPr lang="en-US" altLang="zh-CN" b="1" dirty="0">
                <a:solidFill>
                  <a:srgbClr val="000000"/>
                </a:solidFill>
                <a:latin typeface="Arial" panose="020B0604020202020204"/>
                <a:ea typeface="Arial" panose="020B0604020202020204"/>
                <a:cs typeface="Arial" panose="020B0604020202020204"/>
                <a:sym typeface="Arial" panose="020B0604020202020204"/>
              </a:rPr>
              <a:t>Go-Micro</a:t>
            </a:r>
            <a:r>
              <a:rPr lang="zh-CN" altLang="en-US" b="1" dirty="0">
                <a:solidFill>
                  <a:srgbClr val="000000"/>
                </a:solidFill>
                <a:latin typeface="Arial" panose="020B0604020202020204"/>
                <a:ea typeface="Arial" panose="020B0604020202020204"/>
                <a:cs typeface="Arial" panose="020B0604020202020204"/>
                <a:sym typeface="Arial" panose="020B0604020202020204"/>
              </a:rPr>
              <a:t> 插件使用示例</a:t>
            </a:r>
            <a:endParaRPr dirty="0">
              <a:solidFill>
                <a:srgbClr val="000000"/>
              </a:solidFill>
              <a:latin typeface="Arial" panose="020B0604020202020204"/>
              <a:ea typeface="Arial" panose="020B0604020202020204"/>
              <a:cs typeface="Arial" panose="020B0604020202020204"/>
              <a:sym typeface="Arial" panose="020B0604020202020204"/>
            </a:endParaRPr>
          </a:p>
        </p:txBody>
      </p:sp>
      <p:sp>
        <p:nvSpPr>
          <p:cNvPr id="19" name="Google Shape;685;p47">
            <a:extLst>
              <a:ext uri="{FF2B5EF4-FFF2-40B4-BE49-F238E27FC236}">
                <a16:creationId xmlns:a16="http://schemas.microsoft.com/office/drawing/2014/main" id="{ED68E238-0311-9847-A609-01EA37362F69}"/>
              </a:ext>
            </a:extLst>
          </p:cNvPr>
          <p:cNvSpPr/>
          <p:nvPr/>
        </p:nvSpPr>
        <p:spPr>
          <a:xfrm>
            <a:off x="5448963" y="4178637"/>
            <a:ext cx="3839600" cy="954000"/>
          </a:xfrm>
          <a:prstGeom prst="rect">
            <a:avLst/>
          </a:prstGeom>
          <a:noFill/>
          <a:ln>
            <a:noFill/>
          </a:ln>
        </p:spPr>
        <p:txBody>
          <a:bodyPr spcFirstLastPara="1" wrap="square" lIns="121900" tIns="60933" rIns="121900" bIns="60933" anchor="t" anchorCtr="0">
            <a:noAutofit/>
          </a:bodyPr>
          <a:lstStyle/>
          <a:p>
            <a:pPr marL="457189" indent="-457189">
              <a:buClr>
                <a:srgbClr val="000000"/>
              </a:buClr>
              <a:buSzPts val="1350"/>
              <a:buFont typeface="Arial" panose="020B0604020202020204"/>
              <a:buAutoNum type="arabicPeriod"/>
            </a:pPr>
            <a:endParaRPr lang="en-US" dirty="0">
              <a:solidFill>
                <a:srgbClr val="000000"/>
              </a:solidFill>
              <a:latin typeface="Arial" panose="020B0604020202020204"/>
              <a:ea typeface="Arial" panose="020B0604020202020204"/>
              <a:cs typeface="Arial" panose="020B0604020202020204"/>
              <a:sym typeface="Arial" panose="020B0604020202020204"/>
            </a:endParaRPr>
          </a:p>
        </p:txBody>
      </p:sp>
      <p:sp>
        <p:nvSpPr>
          <p:cNvPr id="21" name="Google Shape;689;p47">
            <a:extLst>
              <a:ext uri="{FF2B5EF4-FFF2-40B4-BE49-F238E27FC236}">
                <a16:creationId xmlns:a16="http://schemas.microsoft.com/office/drawing/2014/main" id="{0C378CB7-588C-C740-83C2-DE0761F08EA8}"/>
              </a:ext>
            </a:extLst>
          </p:cNvPr>
          <p:cNvSpPr txBox="1"/>
          <p:nvPr/>
        </p:nvSpPr>
        <p:spPr>
          <a:xfrm>
            <a:off x="8851639" y="4640194"/>
            <a:ext cx="3947235" cy="492443"/>
          </a:xfrm>
          <a:prstGeom prst="rect">
            <a:avLst/>
          </a:prstGeom>
          <a:noFill/>
          <a:ln>
            <a:noFill/>
          </a:ln>
        </p:spPr>
        <p:txBody>
          <a:bodyPr spcFirstLastPara="1" wrap="square" lIns="121900" tIns="60933" rIns="121900" bIns="60933" anchor="t" anchorCtr="0">
            <a:noAutofit/>
          </a:bodyPr>
          <a:lstStyle/>
          <a:p>
            <a:endParaRPr lang="en-US" sz="1867" dirty="0">
              <a:solidFill>
                <a:srgbClr val="000000"/>
              </a:solidFill>
              <a:latin typeface="Arial" panose="020B0604020202020204"/>
              <a:ea typeface="Arial" panose="020B0604020202020204"/>
              <a:cs typeface="Arial" panose="020B0604020202020204"/>
              <a:sym typeface="Arial" panose="020B0604020202020204"/>
            </a:endParaRPr>
          </a:p>
        </p:txBody>
      </p:sp>
      <p:graphicFrame>
        <p:nvGraphicFramePr>
          <p:cNvPr id="17" name="表格 5">
            <a:extLst>
              <a:ext uri="{FF2B5EF4-FFF2-40B4-BE49-F238E27FC236}">
                <a16:creationId xmlns:a16="http://schemas.microsoft.com/office/drawing/2014/main" id="{D9A74533-DC77-EA49-A9DF-D02964D60D63}"/>
              </a:ext>
            </a:extLst>
          </p:cNvPr>
          <p:cNvGraphicFramePr>
            <a:graphicFrameLocks noGrp="1"/>
          </p:cNvGraphicFramePr>
          <p:nvPr>
            <p:extLst>
              <p:ext uri="{D42A27DB-BD31-4B8C-83A1-F6EECF244321}">
                <p14:modId xmlns:p14="http://schemas.microsoft.com/office/powerpoint/2010/main" val="3440202496"/>
              </p:ext>
            </p:extLst>
          </p:nvPr>
        </p:nvGraphicFramePr>
        <p:xfrm>
          <a:off x="138930" y="2943225"/>
          <a:ext cx="11831438" cy="3767890"/>
        </p:xfrm>
        <a:graphic>
          <a:graphicData uri="http://schemas.openxmlformats.org/drawingml/2006/table">
            <a:tbl>
              <a:tblPr firstRow="1" bandRow="1">
                <a:tableStyleId>{5C22544A-7EE6-4342-B048-85BDC9FD1C3A}</a:tableStyleId>
              </a:tblPr>
              <a:tblGrid>
                <a:gridCol w="2110665">
                  <a:extLst>
                    <a:ext uri="{9D8B030D-6E8A-4147-A177-3AD203B41FA5}">
                      <a16:colId xmlns:a16="http://schemas.microsoft.com/office/drawing/2014/main" val="407934830"/>
                    </a:ext>
                  </a:extLst>
                </a:gridCol>
                <a:gridCol w="3209695">
                  <a:extLst>
                    <a:ext uri="{9D8B030D-6E8A-4147-A177-3AD203B41FA5}">
                      <a16:colId xmlns:a16="http://schemas.microsoft.com/office/drawing/2014/main" val="1728107280"/>
                    </a:ext>
                  </a:extLst>
                </a:gridCol>
                <a:gridCol w="6511078">
                  <a:extLst>
                    <a:ext uri="{9D8B030D-6E8A-4147-A177-3AD203B41FA5}">
                      <a16:colId xmlns:a16="http://schemas.microsoft.com/office/drawing/2014/main" val="145589999"/>
                    </a:ext>
                  </a:extLst>
                </a:gridCol>
              </a:tblGrid>
              <a:tr h="631173">
                <a:tc>
                  <a:txBody>
                    <a:bodyPr/>
                    <a:lstStyle/>
                    <a:p>
                      <a:endParaRPr lang="zh-CN" altLang="en-US" dirty="0">
                        <a:solidFill>
                          <a:schemeClr val="bg1"/>
                        </a:solidFill>
                      </a:endParaRPr>
                    </a:p>
                  </a:txBody>
                  <a:tcPr>
                    <a:noFill/>
                  </a:tcPr>
                </a:tc>
                <a:tc>
                  <a:txBody>
                    <a:bodyPr/>
                    <a:lstStyle/>
                    <a:p>
                      <a:pPr algn="ctr"/>
                      <a:r>
                        <a:rPr lang="zh-CN" altLang="en-US" sz="1800" b="1" kern="1200" dirty="0">
                          <a:solidFill>
                            <a:schemeClr val="lt1"/>
                          </a:solidFill>
                          <a:latin typeface="+mn-lt"/>
                          <a:ea typeface="+mn-ea"/>
                          <a:cs typeface="+mn-cs"/>
                        </a:rPr>
                        <a:t>描述</a:t>
                      </a:r>
                    </a:p>
                  </a:txBody>
                  <a:tcPr>
                    <a:solidFill>
                      <a:srgbClr val="0068BB"/>
                    </a:solidFill>
                  </a:tcPr>
                </a:tc>
                <a:tc>
                  <a:txBody>
                    <a:bodyPr/>
                    <a:lstStyle/>
                    <a:p>
                      <a:pPr algn="ctr"/>
                      <a:r>
                        <a:rPr lang="zh-CN" altLang="en-US" sz="1800" b="1" kern="1200" dirty="0">
                          <a:solidFill>
                            <a:schemeClr val="lt1"/>
                          </a:solidFill>
                          <a:latin typeface="+mn-lt"/>
                          <a:ea typeface="+mn-ea"/>
                          <a:cs typeface="+mn-cs"/>
                        </a:rPr>
                        <a:t>代码</a:t>
                      </a:r>
                    </a:p>
                  </a:txBody>
                  <a:tcPr>
                    <a:solidFill>
                      <a:srgbClr val="0068BB"/>
                    </a:solidFill>
                  </a:tcPr>
                </a:tc>
                <a:extLst>
                  <a:ext uri="{0D108BD9-81ED-4DB2-BD59-A6C34878D82A}">
                    <a16:rowId xmlns:a16="http://schemas.microsoft.com/office/drawing/2014/main" val="1868384666"/>
                  </a:ext>
                </a:extLst>
              </a:tr>
              <a:tr h="706954">
                <a:tc>
                  <a:txBody>
                    <a:bodyPr/>
                    <a:lstStyle/>
                    <a:p>
                      <a:pPr algn="ctr"/>
                      <a:r>
                        <a:rPr lang="zh-CN" altLang="en-US" dirty="0">
                          <a:solidFill>
                            <a:schemeClr val="bg1"/>
                          </a:solidFill>
                        </a:rPr>
                        <a:t>默认</a:t>
                      </a:r>
                    </a:p>
                  </a:txBody>
                  <a:tcPr anchor="ctr">
                    <a:solidFill>
                      <a:srgbClr val="0068BB"/>
                    </a:solidFill>
                  </a:tcPr>
                </a:tc>
                <a:tc>
                  <a:txBody>
                    <a:bodyPr/>
                    <a:lstStyle/>
                    <a:p>
                      <a:pPr marL="0" indent="0">
                        <a:buClr>
                          <a:srgbClr val="000000"/>
                        </a:buClr>
                        <a:buSzPts val="1350"/>
                        <a:buFontTx/>
                        <a:buNone/>
                      </a:pPr>
                      <a:r>
                        <a:rPr lang="en-US" altLang="zh-CN" sz="1400" dirty="0">
                          <a:solidFill>
                            <a:srgbClr val="000000"/>
                          </a:solidFill>
                          <a:latin typeface="+mn-lt"/>
                          <a:ea typeface="Arial" panose="020B0604020202020204"/>
                          <a:cs typeface="Arial" panose="020B0604020202020204"/>
                          <a:sym typeface="Arial" panose="020B0604020202020204"/>
                        </a:rPr>
                        <a:t>1.</a:t>
                      </a:r>
                      <a:r>
                        <a:rPr lang="zh-CN" altLang="en-US" sz="1400" dirty="0">
                          <a:solidFill>
                            <a:srgbClr val="000000"/>
                          </a:solidFill>
                          <a:latin typeface="+mn-lt"/>
                          <a:ea typeface="Arial" panose="020B0604020202020204"/>
                          <a:cs typeface="Arial" panose="020B0604020202020204"/>
                          <a:sym typeface="Arial" panose="020B0604020202020204"/>
                        </a:rPr>
                        <a:t> 实例化一个</a:t>
                      </a:r>
                      <a:r>
                        <a:rPr lang="en-US" altLang="zh-CN" sz="1400" dirty="0" err="1">
                          <a:solidFill>
                            <a:srgbClr val="000000"/>
                          </a:solidFill>
                          <a:latin typeface="+mn-lt"/>
                          <a:ea typeface="Arial" panose="020B0604020202020204"/>
                          <a:cs typeface="Arial" panose="020B0604020202020204"/>
                          <a:sym typeface="Arial" panose="020B0604020202020204"/>
                        </a:rPr>
                        <a:t>Rpc</a:t>
                      </a:r>
                      <a:r>
                        <a:rPr lang="zh-CN" altLang="en-US" sz="1400" dirty="0">
                          <a:solidFill>
                            <a:srgbClr val="000000"/>
                          </a:solidFill>
                          <a:latin typeface="+mn-lt"/>
                          <a:ea typeface="Arial" panose="020B0604020202020204"/>
                          <a:cs typeface="Arial" panose="020B0604020202020204"/>
                          <a:sym typeface="Arial" panose="020B0604020202020204"/>
                        </a:rPr>
                        <a:t>服务</a:t>
                      </a:r>
                    </a:p>
                    <a:p>
                      <a:pPr marL="0" indent="0">
                        <a:buClr>
                          <a:srgbClr val="000000"/>
                        </a:buClr>
                        <a:buSzPts val="1350"/>
                        <a:buFontTx/>
                        <a:buNone/>
                      </a:pPr>
                      <a:r>
                        <a:rPr lang="en-US" altLang="zh-CN" sz="1400" dirty="0">
                          <a:solidFill>
                            <a:srgbClr val="000000"/>
                          </a:solidFill>
                          <a:latin typeface="+mn-lt"/>
                          <a:ea typeface="Arial" panose="020B0604020202020204"/>
                          <a:cs typeface="Arial" panose="020B0604020202020204"/>
                          <a:sym typeface="Arial" panose="020B0604020202020204"/>
                        </a:rPr>
                        <a:t>2.</a:t>
                      </a:r>
                      <a:r>
                        <a:rPr lang="zh-CN" altLang="en-US" sz="1400" dirty="0">
                          <a:solidFill>
                            <a:srgbClr val="000000"/>
                          </a:solidFill>
                          <a:latin typeface="+mn-lt"/>
                          <a:ea typeface="Arial" panose="020B0604020202020204"/>
                          <a:cs typeface="Arial" panose="020B0604020202020204"/>
                          <a:sym typeface="Arial" panose="020B0604020202020204"/>
                        </a:rPr>
                        <a:t> </a:t>
                      </a:r>
                      <a:r>
                        <a:rPr lang="en-US" altLang="zh-CN" sz="1400" dirty="0">
                          <a:solidFill>
                            <a:srgbClr val="000000"/>
                          </a:solidFill>
                          <a:latin typeface="+mn-lt"/>
                          <a:ea typeface="Arial" panose="020B0604020202020204"/>
                          <a:cs typeface="Arial" panose="020B0604020202020204"/>
                          <a:sym typeface="Arial" panose="020B0604020202020204"/>
                        </a:rPr>
                        <a:t>Registry</a:t>
                      </a:r>
                      <a:r>
                        <a:rPr lang="zh-CN" altLang="en-US" sz="1400" dirty="0">
                          <a:solidFill>
                            <a:srgbClr val="000000"/>
                          </a:solidFill>
                          <a:latin typeface="+mn-lt"/>
                          <a:ea typeface="Arial" panose="020B0604020202020204"/>
                          <a:cs typeface="Arial" panose="020B0604020202020204"/>
                          <a:sym typeface="Arial" panose="020B0604020202020204"/>
                        </a:rPr>
                        <a:t>注册使用</a:t>
                      </a:r>
                      <a:r>
                        <a:rPr lang="en-US" altLang="zh-CN" sz="1400" dirty="0">
                          <a:solidFill>
                            <a:srgbClr val="000000"/>
                          </a:solidFill>
                          <a:latin typeface="+mn-lt"/>
                          <a:ea typeface="Arial" panose="020B0604020202020204"/>
                          <a:cs typeface="Arial" panose="020B0604020202020204"/>
                          <a:sym typeface="Arial" panose="020B0604020202020204"/>
                        </a:rPr>
                        <a:t>mem</a:t>
                      </a:r>
                    </a:p>
                    <a:p>
                      <a:pPr marL="0" indent="0">
                        <a:buClr>
                          <a:srgbClr val="000000"/>
                        </a:buClr>
                        <a:buSzPts val="1350"/>
                        <a:buFontTx/>
                        <a:buNone/>
                      </a:pPr>
                      <a:r>
                        <a:rPr lang="en-US" altLang="zh-CN" sz="1400" dirty="0">
                          <a:solidFill>
                            <a:srgbClr val="000000"/>
                          </a:solidFill>
                          <a:latin typeface="+mn-lt"/>
                          <a:ea typeface="Arial" panose="020B0604020202020204"/>
                          <a:cs typeface="Arial" panose="020B0604020202020204"/>
                          <a:sym typeface="Arial" panose="020B0604020202020204"/>
                        </a:rPr>
                        <a:t>3.</a:t>
                      </a:r>
                      <a:r>
                        <a:rPr lang="zh-CN" altLang="en-US" sz="1400" dirty="0">
                          <a:solidFill>
                            <a:srgbClr val="000000"/>
                          </a:solidFill>
                          <a:latin typeface="+mn-lt"/>
                          <a:ea typeface="Arial" panose="020B0604020202020204"/>
                          <a:cs typeface="Arial" panose="020B0604020202020204"/>
                          <a:sym typeface="Arial" panose="020B0604020202020204"/>
                        </a:rPr>
                        <a:t> 异步消息使用</a:t>
                      </a:r>
                      <a:r>
                        <a:rPr lang="en-US" altLang="zh-CN" sz="1400" dirty="0" err="1">
                          <a:solidFill>
                            <a:srgbClr val="000000"/>
                          </a:solidFill>
                          <a:latin typeface="+mn-lt"/>
                          <a:ea typeface="Arial" panose="020B0604020202020204"/>
                          <a:cs typeface="Arial" panose="020B0604020202020204"/>
                          <a:sym typeface="Arial" panose="020B0604020202020204"/>
                        </a:rPr>
                        <a:t>HTTPBroker</a:t>
                      </a:r>
                      <a:endParaRPr lang="en-US" altLang="zh-CN" dirty="0">
                        <a:solidFill>
                          <a:srgbClr val="000000"/>
                        </a:solidFill>
                        <a:latin typeface="+mn-lt"/>
                        <a:ea typeface="Arial" panose="020B0604020202020204"/>
                        <a:cs typeface="Arial" panose="020B0604020202020204"/>
                        <a:sym typeface="Arial" panose="020B0604020202020204"/>
                      </a:endParaRPr>
                    </a:p>
                  </a:txBody>
                  <a:tcPr/>
                </a:tc>
                <a:tc>
                  <a:txBody>
                    <a:bodyPr/>
                    <a:lstStyle/>
                    <a:p>
                      <a:r>
                        <a:rPr lang="en-US" altLang="zh-CN" sz="1600" dirty="0">
                          <a:solidFill>
                            <a:srgbClr val="000000"/>
                          </a:solidFill>
                          <a:latin typeface="+mn-lt"/>
                          <a:ea typeface="Arial" panose="020B0604020202020204"/>
                          <a:cs typeface="Arial" panose="020B0604020202020204"/>
                          <a:sym typeface="Arial" panose="020B0604020202020204"/>
                        </a:rPr>
                        <a:t>service := </a:t>
                      </a:r>
                      <a:r>
                        <a:rPr lang="en-US" altLang="zh-CN" sz="1600" dirty="0" err="1">
                          <a:solidFill>
                            <a:srgbClr val="000000"/>
                          </a:solidFill>
                          <a:latin typeface="+mn-lt"/>
                          <a:ea typeface="Arial" panose="020B0604020202020204"/>
                          <a:cs typeface="Arial" panose="020B0604020202020204"/>
                          <a:sym typeface="Arial" panose="020B0604020202020204"/>
                        </a:rPr>
                        <a:t>micro.NewService</a:t>
                      </a:r>
                      <a:r>
                        <a:rPr lang="en-US" altLang="zh-CN" sz="1600" dirty="0">
                          <a:solidFill>
                            <a:srgbClr val="000000"/>
                          </a:solidFill>
                          <a:latin typeface="+mn-lt"/>
                          <a:ea typeface="Arial" panose="020B0604020202020204"/>
                          <a:cs typeface="Arial" panose="020B0604020202020204"/>
                          <a:sym typeface="Arial" panose="020B0604020202020204"/>
                        </a:rPr>
                        <a:t>()</a:t>
                      </a:r>
                    </a:p>
                  </a:txBody>
                  <a:tcPr/>
                </a:tc>
                <a:extLst>
                  <a:ext uri="{0D108BD9-81ED-4DB2-BD59-A6C34878D82A}">
                    <a16:rowId xmlns:a16="http://schemas.microsoft.com/office/drawing/2014/main" val="3437353177"/>
                  </a:ext>
                </a:extLst>
              </a:tr>
              <a:tr h="2405197">
                <a:tc>
                  <a:txBody>
                    <a:bodyPr/>
                    <a:lstStyle/>
                    <a:p>
                      <a:pPr algn="ctr"/>
                      <a:r>
                        <a:rPr lang="zh-CN" altLang="en-US" dirty="0">
                          <a:solidFill>
                            <a:schemeClr val="bg1"/>
                          </a:solidFill>
                        </a:rPr>
                        <a:t>特定插件</a:t>
                      </a:r>
                    </a:p>
                  </a:txBody>
                  <a:tcPr anchor="ctr">
                    <a:solidFill>
                      <a:srgbClr val="0068BB"/>
                    </a:solidFill>
                  </a:tcPr>
                </a:tc>
                <a:tc>
                  <a:txBody>
                    <a:bodyPr/>
                    <a:lstStyle/>
                    <a:p>
                      <a:pPr marL="0" indent="0" algn="l" defTabSz="914400" rtl="0" eaLnBrk="1" latinLnBrk="0" hangingPunct="1">
                        <a:buClr>
                          <a:srgbClr val="000000"/>
                        </a:buClr>
                        <a:buSzPts val="1350"/>
                        <a:buFontTx/>
                        <a:buNone/>
                      </a:pPr>
                      <a:r>
                        <a:rPr lang="en-US" altLang="zh-CN" sz="1400" kern="1200" dirty="0">
                          <a:solidFill>
                            <a:srgbClr val="000000"/>
                          </a:solidFill>
                          <a:latin typeface="+mn-lt"/>
                          <a:ea typeface="Arial" panose="020B0604020202020204"/>
                          <a:cs typeface="Arial" panose="020B0604020202020204"/>
                          <a:sym typeface="Arial" panose="020B0604020202020204"/>
                        </a:rPr>
                        <a:t>1.</a:t>
                      </a:r>
                      <a:r>
                        <a:rPr lang="zh-CN" altLang="en-US" sz="1400" kern="1200" dirty="0">
                          <a:solidFill>
                            <a:srgbClr val="000000"/>
                          </a:solidFill>
                          <a:latin typeface="+mn-lt"/>
                          <a:ea typeface="Arial" panose="020B0604020202020204"/>
                          <a:cs typeface="Arial" panose="020B0604020202020204"/>
                          <a:sym typeface="Arial" panose="020B0604020202020204"/>
                        </a:rPr>
                        <a:t> 实例化一个</a:t>
                      </a:r>
                      <a:r>
                        <a:rPr lang="en-US" altLang="zh-CN" sz="1400" kern="1200" dirty="0" err="1">
                          <a:solidFill>
                            <a:srgbClr val="000000"/>
                          </a:solidFill>
                          <a:latin typeface="+mn-lt"/>
                          <a:ea typeface="Arial" panose="020B0604020202020204"/>
                          <a:cs typeface="Arial" panose="020B0604020202020204"/>
                          <a:sym typeface="Arial" panose="020B0604020202020204"/>
                        </a:rPr>
                        <a:t>Rpc</a:t>
                      </a:r>
                      <a:r>
                        <a:rPr lang="zh-CN" altLang="en-US" sz="1400" kern="1200" dirty="0">
                          <a:solidFill>
                            <a:srgbClr val="000000"/>
                          </a:solidFill>
                          <a:latin typeface="+mn-lt"/>
                          <a:ea typeface="Arial" panose="020B0604020202020204"/>
                          <a:cs typeface="Arial" panose="020B0604020202020204"/>
                          <a:sym typeface="Arial" panose="020B0604020202020204"/>
                        </a:rPr>
                        <a:t>服务</a:t>
                      </a:r>
                    </a:p>
                    <a:p>
                      <a:pPr marL="0" indent="0" algn="l" defTabSz="914400" rtl="0" eaLnBrk="1" latinLnBrk="0" hangingPunct="1">
                        <a:buClr>
                          <a:srgbClr val="000000"/>
                        </a:buClr>
                        <a:buSzPts val="1350"/>
                        <a:buFontTx/>
                        <a:buNone/>
                      </a:pPr>
                      <a:r>
                        <a:rPr lang="en-US" altLang="zh-CN" sz="1400" kern="1200" dirty="0">
                          <a:solidFill>
                            <a:srgbClr val="000000"/>
                          </a:solidFill>
                          <a:latin typeface="+mn-lt"/>
                          <a:ea typeface="Arial" panose="020B0604020202020204"/>
                          <a:cs typeface="Arial" panose="020B0604020202020204"/>
                          <a:sym typeface="Arial" panose="020B0604020202020204"/>
                        </a:rPr>
                        <a:t>2.</a:t>
                      </a:r>
                      <a:r>
                        <a:rPr lang="zh-CN" altLang="en-US" sz="1400" kern="1200" dirty="0">
                          <a:solidFill>
                            <a:srgbClr val="000000"/>
                          </a:solidFill>
                          <a:latin typeface="+mn-lt"/>
                          <a:ea typeface="Arial" panose="020B0604020202020204"/>
                          <a:cs typeface="Arial" panose="020B0604020202020204"/>
                          <a:sym typeface="Arial" panose="020B0604020202020204"/>
                        </a:rPr>
                        <a:t> 注册中心使用</a:t>
                      </a:r>
                      <a:r>
                        <a:rPr lang="en-US" altLang="zh-CN" sz="1400" kern="1200" dirty="0">
                          <a:solidFill>
                            <a:srgbClr val="000000"/>
                          </a:solidFill>
                          <a:latin typeface="+mn-lt"/>
                          <a:ea typeface="Arial" panose="020B0604020202020204"/>
                          <a:cs typeface="Arial" panose="020B0604020202020204"/>
                          <a:sym typeface="Arial" panose="020B0604020202020204"/>
                        </a:rPr>
                        <a:t>Consul</a:t>
                      </a:r>
                    </a:p>
                    <a:p>
                      <a:pPr marL="0" indent="0" algn="l" defTabSz="914400" rtl="0" eaLnBrk="1" latinLnBrk="0" hangingPunct="1">
                        <a:buClr>
                          <a:srgbClr val="000000"/>
                        </a:buClr>
                        <a:buSzPts val="1350"/>
                        <a:buFontTx/>
                        <a:buNone/>
                      </a:pPr>
                      <a:r>
                        <a:rPr lang="en-US" altLang="zh-CN" sz="1400" kern="1200" dirty="0">
                          <a:solidFill>
                            <a:srgbClr val="000000"/>
                          </a:solidFill>
                          <a:latin typeface="+mn-lt"/>
                          <a:ea typeface="Arial" panose="020B0604020202020204"/>
                          <a:cs typeface="Arial" panose="020B0604020202020204"/>
                          <a:sym typeface="Arial" panose="020B0604020202020204"/>
                        </a:rPr>
                        <a:t>3.</a:t>
                      </a:r>
                      <a:r>
                        <a:rPr lang="zh-CN" altLang="en-US" sz="1400" kern="1200" dirty="0">
                          <a:solidFill>
                            <a:srgbClr val="000000"/>
                          </a:solidFill>
                          <a:latin typeface="+mn-lt"/>
                          <a:ea typeface="Arial" panose="020B0604020202020204"/>
                          <a:cs typeface="Arial" panose="020B0604020202020204"/>
                          <a:sym typeface="Arial" panose="020B0604020202020204"/>
                        </a:rPr>
                        <a:t> 异步消息使用</a:t>
                      </a:r>
                      <a:r>
                        <a:rPr lang="en-US" altLang="zh-CN" sz="1400" kern="1200" dirty="0">
                          <a:solidFill>
                            <a:srgbClr val="000000"/>
                          </a:solidFill>
                          <a:latin typeface="+mn-lt"/>
                          <a:ea typeface="Arial" panose="020B0604020202020204"/>
                          <a:cs typeface="Arial" panose="020B0604020202020204"/>
                          <a:sym typeface="Arial" panose="020B0604020202020204"/>
                        </a:rPr>
                        <a:t>RabbitMQ</a:t>
                      </a:r>
                    </a:p>
                  </a:txBody>
                  <a:tcPr/>
                </a:tc>
                <a:tc>
                  <a:txBody>
                    <a:bodyPr/>
                    <a:lstStyle/>
                    <a:p>
                      <a:pPr marL="0" marR="0" lvl="0" indent="0" algn="l" rtl="0">
                        <a:lnSpc>
                          <a:spcPct val="100000"/>
                        </a:lnSpc>
                        <a:spcBef>
                          <a:spcPts val="0"/>
                        </a:spcBef>
                        <a:spcAft>
                          <a:spcPts val="0"/>
                        </a:spcAft>
                        <a:buNone/>
                      </a:pPr>
                      <a:endParaRPr lang="en-US" altLang="zh-CN" sz="1800" b="0" i="0" u="none" strike="noStrike" cap="none" dirty="0">
                        <a:solidFill>
                          <a:srgbClr val="000000"/>
                        </a:solidFill>
                        <a:latin typeface="+mn-lt"/>
                        <a:ea typeface="Arial" panose="020B0604020202020204"/>
                        <a:cs typeface="Arial" panose="020B0604020202020204"/>
                        <a:sym typeface="Arial" panose="020B0604020202020204"/>
                      </a:endParaRPr>
                    </a:p>
                  </a:txBody>
                  <a:tcPr/>
                </a:tc>
                <a:extLst>
                  <a:ext uri="{0D108BD9-81ED-4DB2-BD59-A6C34878D82A}">
                    <a16:rowId xmlns:a16="http://schemas.microsoft.com/office/drawing/2014/main" val="1437333232"/>
                  </a:ext>
                </a:extLst>
              </a:tr>
            </a:tbl>
          </a:graphicData>
        </a:graphic>
      </p:graphicFrame>
      <p:pic>
        <p:nvPicPr>
          <p:cNvPr id="20" name="图片 19">
            <a:extLst>
              <a:ext uri="{FF2B5EF4-FFF2-40B4-BE49-F238E27FC236}">
                <a16:creationId xmlns:a16="http://schemas.microsoft.com/office/drawing/2014/main" id="{9AE737E4-28E8-B641-A202-5FBAF2271DFC}"/>
              </a:ext>
            </a:extLst>
          </p:cNvPr>
          <p:cNvPicPr>
            <a:picLocks noChangeAspect="1"/>
          </p:cNvPicPr>
          <p:nvPr/>
        </p:nvPicPr>
        <p:blipFill>
          <a:blip r:embed="rId2"/>
          <a:stretch>
            <a:fillRect/>
          </a:stretch>
        </p:blipFill>
        <p:spPr>
          <a:xfrm>
            <a:off x="5490779" y="4425115"/>
            <a:ext cx="5613400" cy="2286000"/>
          </a:xfrm>
          <a:prstGeom prst="rect">
            <a:avLst/>
          </a:prstGeom>
        </p:spPr>
      </p:pic>
      <p:sp>
        <p:nvSpPr>
          <p:cNvPr id="2" name="文本框 1">
            <a:extLst>
              <a:ext uri="{FF2B5EF4-FFF2-40B4-BE49-F238E27FC236}">
                <a16:creationId xmlns:a16="http://schemas.microsoft.com/office/drawing/2014/main" id="{756AB551-15A5-1A41-8DE0-B4D0F12CF2CB}"/>
              </a:ext>
            </a:extLst>
          </p:cNvPr>
          <p:cNvSpPr txBox="1"/>
          <p:nvPr/>
        </p:nvSpPr>
        <p:spPr>
          <a:xfrm>
            <a:off x="138930" y="2490050"/>
            <a:ext cx="4480714" cy="369332"/>
          </a:xfrm>
          <a:prstGeom prst="rect">
            <a:avLst/>
          </a:prstGeom>
          <a:noFill/>
        </p:spPr>
        <p:txBody>
          <a:bodyPr wrap="none" rtlCol="0">
            <a:spAutoFit/>
          </a:bodyPr>
          <a:lstStyle/>
          <a:p>
            <a:r>
              <a:rPr kumimoji="1" lang="zh-CN" altLang="en-US" dirty="0"/>
              <a:t>假设我们需要特定的</a:t>
            </a:r>
            <a:r>
              <a:rPr kumimoji="1" lang="en-US" altLang="zh-CN" dirty="0"/>
              <a:t>Registry</a:t>
            </a:r>
            <a:r>
              <a:rPr kumimoji="1" lang="zh-CN" altLang="en-US" dirty="0"/>
              <a:t>与</a:t>
            </a:r>
            <a:r>
              <a:rPr kumimoji="1" lang="en-US" altLang="zh-CN" dirty="0"/>
              <a:t>Broker</a:t>
            </a:r>
            <a:r>
              <a:rPr kumimoji="1" lang="zh-CN" altLang="en-US" dirty="0"/>
              <a:t>插件</a:t>
            </a:r>
          </a:p>
        </p:txBody>
      </p:sp>
    </p:spTree>
    <p:extLst>
      <p:ext uri="{BB962C8B-B14F-4D97-AF65-F5344CB8AC3E}">
        <p14:creationId xmlns:p14="http://schemas.microsoft.com/office/powerpoint/2010/main" val="417557295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CF0865F-6479-2147-993A-FA1B446EDB37}"/>
              </a:ext>
            </a:extLst>
          </p:cNvPr>
          <p:cNvSpPr>
            <a:spLocks noGrp="1"/>
          </p:cNvSpPr>
          <p:nvPr>
            <p:ph type="title"/>
          </p:nvPr>
        </p:nvSpPr>
        <p:spPr>
          <a:xfrm>
            <a:off x="373952" y="17377"/>
            <a:ext cx="6214055" cy="1208868"/>
          </a:xfrm>
        </p:spPr>
        <p:txBody>
          <a:bodyPr/>
          <a:lstStyle/>
          <a:p>
            <a:r>
              <a:rPr kumimoji="1" lang="en-US" altLang="zh-CN" dirty="0"/>
              <a:t>Go-Micro</a:t>
            </a:r>
            <a:endParaRPr kumimoji="1" lang="zh-CN" altLang="en-US" dirty="0"/>
          </a:p>
        </p:txBody>
      </p:sp>
      <p:sp>
        <p:nvSpPr>
          <p:cNvPr id="6" name="文本框 5">
            <a:extLst>
              <a:ext uri="{FF2B5EF4-FFF2-40B4-BE49-F238E27FC236}">
                <a16:creationId xmlns:a16="http://schemas.microsoft.com/office/drawing/2014/main" id="{B0B7FA97-6A21-1741-BEBD-9DC4AFD90F5B}"/>
              </a:ext>
            </a:extLst>
          </p:cNvPr>
          <p:cNvSpPr txBox="1"/>
          <p:nvPr/>
        </p:nvSpPr>
        <p:spPr>
          <a:xfrm>
            <a:off x="9869214" y="919976"/>
            <a:ext cx="2469931" cy="369332"/>
          </a:xfrm>
          <a:prstGeom prst="rect">
            <a:avLst/>
          </a:prstGeom>
          <a:noFill/>
        </p:spPr>
        <p:txBody>
          <a:bodyPr wrap="square" rtlCol="0">
            <a:spAutoFit/>
          </a:bodyPr>
          <a:lstStyle/>
          <a:p>
            <a:pPr marL="685800" lvl="1"/>
            <a:r>
              <a:rPr kumimoji="1" lang="en-US" altLang="zh-CN" b="1" dirty="0">
                <a:solidFill>
                  <a:schemeClr val="bg1"/>
                </a:solidFill>
              </a:rPr>
              <a:t>Go-Micro</a:t>
            </a:r>
            <a:r>
              <a:rPr kumimoji="1" lang="zh-CN" altLang="en-US" b="1" dirty="0">
                <a:solidFill>
                  <a:schemeClr val="bg1"/>
                </a:solidFill>
              </a:rPr>
              <a:t>设计</a:t>
            </a:r>
            <a:endParaRPr kumimoji="1" lang="zh-CN" altLang="en-US" dirty="0">
              <a:solidFill>
                <a:schemeClr val="bg1"/>
              </a:solidFill>
            </a:endParaRPr>
          </a:p>
        </p:txBody>
      </p:sp>
      <p:sp>
        <p:nvSpPr>
          <p:cNvPr id="18" name="Google Shape;355;p32">
            <a:extLst>
              <a:ext uri="{FF2B5EF4-FFF2-40B4-BE49-F238E27FC236}">
                <a16:creationId xmlns:a16="http://schemas.microsoft.com/office/drawing/2014/main" id="{667F9F38-6860-9640-8533-F256B8002770}"/>
              </a:ext>
            </a:extLst>
          </p:cNvPr>
          <p:cNvSpPr txBox="1"/>
          <p:nvPr/>
        </p:nvSpPr>
        <p:spPr>
          <a:xfrm>
            <a:off x="138930" y="1604260"/>
            <a:ext cx="2761434" cy="400109"/>
          </a:xfrm>
          <a:prstGeom prst="rect">
            <a:avLst/>
          </a:prstGeom>
          <a:noFill/>
          <a:ln>
            <a:noFill/>
          </a:ln>
        </p:spPr>
        <p:txBody>
          <a:bodyPr spcFirstLastPara="1" wrap="square" lIns="121900" tIns="60933" rIns="121900" bIns="60933" anchor="t" anchorCtr="0">
            <a:noAutofit/>
          </a:bodyPr>
          <a:lstStyle/>
          <a:p>
            <a:r>
              <a:rPr lang="en-US" altLang="zh-CN" b="1" dirty="0">
                <a:solidFill>
                  <a:srgbClr val="000000"/>
                </a:solidFill>
                <a:latin typeface="Arial" panose="020B0604020202020204"/>
                <a:ea typeface="Arial" panose="020B0604020202020204"/>
                <a:cs typeface="Arial" panose="020B0604020202020204"/>
                <a:sym typeface="Arial" panose="020B0604020202020204"/>
              </a:rPr>
              <a:t>Go-Micro</a:t>
            </a:r>
            <a:r>
              <a:rPr lang="zh-CN" altLang="en-US" b="1" dirty="0">
                <a:solidFill>
                  <a:srgbClr val="000000"/>
                </a:solidFill>
                <a:latin typeface="Arial" panose="020B0604020202020204"/>
                <a:ea typeface="Arial" panose="020B0604020202020204"/>
                <a:cs typeface="Arial" panose="020B0604020202020204"/>
                <a:sym typeface="Arial" panose="020B0604020202020204"/>
              </a:rPr>
              <a:t> 插件接口</a:t>
            </a:r>
            <a:endParaRPr dirty="0">
              <a:solidFill>
                <a:srgbClr val="000000"/>
              </a:solidFill>
              <a:latin typeface="Arial" panose="020B0604020202020204"/>
              <a:ea typeface="Arial" panose="020B0604020202020204"/>
              <a:cs typeface="Arial" panose="020B0604020202020204"/>
              <a:sym typeface="Arial" panose="020B0604020202020204"/>
            </a:endParaRPr>
          </a:p>
        </p:txBody>
      </p:sp>
      <p:sp>
        <p:nvSpPr>
          <p:cNvPr id="17" name="文本框 16">
            <a:extLst>
              <a:ext uri="{FF2B5EF4-FFF2-40B4-BE49-F238E27FC236}">
                <a16:creationId xmlns:a16="http://schemas.microsoft.com/office/drawing/2014/main" id="{7DD05382-7C00-524A-9CA3-DFD0AC53C717}"/>
              </a:ext>
            </a:extLst>
          </p:cNvPr>
          <p:cNvSpPr txBox="1"/>
          <p:nvPr/>
        </p:nvSpPr>
        <p:spPr>
          <a:xfrm>
            <a:off x="138930" y="6165454"/>
            <a:ext cx="11726287" cy="646331"/>
          </a:xfrm>
          <a:prstGeom prst="rect">
            <a:avLst/>
          </a:prstGeom>
          <a:noFill/>
        </p:spPr>
        <p:txBody>
          <a:bodyPr wrap="none" rtlCol="0">
            <a:spAutoFit/>
          </a:bodyPr>
          <a:lstStyle/>
          <a:p>
            <a:r>
              <a:rPr kumimoji="1" lang="en-US" altLang="zh-CN" dirty="0"/>
              <a:t>Go-Micro</a:t>
            </a:r>
            <a:r>
              <a:rPr kumimoji="1" lang="zh-CN" altLang="en-US" dirty="0"/>
              <a:t>插件原理是基于</a:t>
            </a:r>
            <a:r>
              <a:rPr kumimoji="1" lang="en-US" altLang="zh-CN" dirty="0"/>
              <a:t>Golang</a:t>
            </a:r>
            <a:r>
              <a:rPr kumimoji="1" lang="zh-CN" altLang="en-US" dirty="0"/>
              <a:t>的</a:t>
            </a:r>
            <a:r>
              <a:rPr kumimoji="1" lang="en-US" altLang="zh-CN" dirty="0"/>
              <a:t>Interface</a:t>
            </a:r>
            <a:r>
              <a:rPr kumimoji="1" lang="zh-CN" altLang="en-US" dirty="0"/>
              <a:t>，通过声明一套标准的</a:t>
            </a:r>
            <a:r>
              <a:rPr kumimoji="1" lang="en-US" altLang="zh-CN" dirty="0"/>
              <a:t>Interface</a:t>
            </a:r>
            <a:r>
              <a:rPr kumimoji="1" lang="zh-CN" altLang="en-US" dirty="0"/>
              <a:t>，不同的插件只要实现这些</a:t>
            </a:r>
            <a:r>
              <a:rPr kumimoji="1" lang="en-US" altLang="zh-CN" dirty="0"/>
              <a:t>Interface</a:t>
            </a:r>
            <a:r>
              <a:rPr kumimoji="1" lang="zh-CN" altLang="en-US" dirty="0"/>
              <a:t>，</a:t>
            </a:r>
            <a:endParaRPr kumimoji="1" lang="en-US" altLang="zh-CN" dirty="0"/>
          </a:p>
          <a:p>
            <a:r>
              <a:rPr kumimoji="1" lang="zh-CN" altLang="en-US" dirty="0"/>
              <a:t>那这个插件就可能套用到</a:t>
            </a:r>
            <a:r>
              <a:rPr kumimoji="1" lang="en-US" altLang="zh-CN" dirty="0"/>
              <a:t>Go-Micro</a:t>
            </a:r>
            <a:r>
              <a:rPr kumimoji="1" lang="zh-CN" altLang="en-US" dirty="0"/>
              <a:t>体系中</a:t>
            </a:r>
          </a:p>
        </p:txBody>
      </p:sp>
      <p:pic>
        <p:nvPicPr>
          <p:cNvPr id="19" name="Google Shape;702;p48">
            <a:extLst>
              <a:ext uri="{FF2B5EF4-FFF2-40B4-BE49-F238E27FC236}">
                <a16:creationId xmlns:a16="http://schemas.microsoft.com/office/drawing/2014/main" id="{4CA3517A-5F8F-E24E-9C36-2D99BD90A7C9}"/>
              </a:ext>
            </a:extLst>
          </p:cNvPr>
          <p:cNvPicPr preferRelativeResize="0"/>
          <p:nvPr/>
        </p:nvPicPr>
        <p:blipFill rotWithShape="1">
          <a:blip r:embed="rId2"/>
          <a:srcRect/>
          <a:stretch>
            <a:fillRect/>
          </a:stretch>
        </p:blipFill>
        <p:spPr>
          <a:xfrm>
            <a:off x="1720857" y="4415404"/>
            <a:ext cx="1886493" cy="1719623"/>
          </a:xfrm>
          <a:prstGeom prst="rect">
            <a:avLst/>
          </a:prstGeom>
          <a:noFill/>
          <a:ln>
            <a:noFill/>
          </a:ln>
        </p:spPr>
      </p:pic>
      <p:pic>
        <p:nvPicPr>
          <p:cNvPr id="20" name="Google Shape;704;p48">
            <a:extLst>
              <a:ext uri="{FF2B5EF4-FFF2-40B4-BE49-F238E27FC236}">
                <a16:creationId xmlns:a16="http://schemas.microsoft.com/office/drawing/2014/main" id="{384575B5-DAFC-B24D-89CE-6A14D2544C0B}"/>
              </a:ext>
            </a:extLst>
          </p:cNvPr>
          <p:cNvPicPr preferRelativeResize="0"/>
          <p:nvPr/>
        </p:nvPicPr>
        <p:blipFill rotWithShape="1">
          <a:blip r:embed="rId3"/>
          <a:srcRect/>
          <a:stretch>
            <a:fillRect/>
          </a:stretch>
        </p:blipFill>
        <p:spPr>
          <a:xfrm>
            <a:off x="67703" y="2288782"/>
            <a:ext cx="2199714" cy="2126622"/>
          </a:xfrm>
          <a:prstGeom prst="rect">
            <a:avLst/>
          </a:prstGeom>
          <a:noFill/>
          <a:ln>
            <a:noFill/>
          </a:ln>
        </p:spPr>
      </p:pic>
      <p:pic>
        <p:nvPicPr>
          <p:cNvPr id="21" name="Google Shape;705;p48">
            <a:extLst>
              <a:ext uri="{FF2B5EF4-FFF2-40B4-BE49-F238E27FC236}">
                <a16:creationId xmlns:a16="http://schemas.microsoft.com/office/drawing/2014/main" id="{C91BDDA1-784E-5A4A-9CAD-D3B3B3525592}"/>
              </a:ext>
            </a:extLst>
          </p:cNvPr>
          <p:cNvPicPr preferRelativeResize="0"/>
          <p:nvPr/>
        </p:nvPicPr>
        <p:blipFill rotWithShape="1">
          <a:blip r:embed="rId4"/>
          <a:srcRect/>
          <a:stretch>
            <a:fillRect/>
          </a:stretch>
        </p:blipFill>
        <p:spPr>
          <a:xfrm>
            <a:off x="9532245" y="2004369"/>
            <a:ext cx="2126355" cy="1899283"/>
          </a:xfrm>
          <a:prstGeom prst="rect">
            <a:avLst/>
          </a:prstGeom>
          <a:noFill/>
          <a:ln>
            <a:noFill/>
          </a:ln>
        </p:spPr>
      </p:pic>
      <p:pic>
        <p:nvPicPr>
          <p:cNvPr id="22" name="Google Shape;706;p48">
            <a:extLst>
              <a:ext uri="{FF2B5EF4-FFF2-40B4-BE49-F238E27FC236}">
                <a16:creationId xmlns:a16="http://schemas.microsoft.com/office/drawing/2014/main" id="{C0DF41B3-F499-F146-A812-7B9A5B2B5AD3}"/>
              </a:ext>
            </a:extLst>
          </p:cNvPr>
          <p:cNvPicPr preferRelativeResize="0"/>
          <p:nvPr/>
        </p:nvPicPr>
        <p:blipFill rotWithShape="1">
          <a:blip r:embed="rId5"/>
          <a:srcRect/>
          <a:stretch>
            <a:fillRect/>
          </a:stretch>
        </p:blipFill>
        <p:spPr>
          <a:xfrm>
            <a:off x="5236214" y="1354535"/>
            <a:ext cx="2126355" cy="1358140"/>
          </a:xfrm>
          <a:prstGeom prst="rect">
            <a:avLst/>
          </a:prstGeom>
          <a:noFill/>
          <a:ln>
            <a:noFill/>
          </a:ln>
        </p:spPr>
      </p:pic>
      <p:pic>
        <p:nvPicPr>
          <p:cNvPr id="23" name="Google Shape;708;p48">
            <a:extLst>
              <a:ext uri="{FF2B5EF4-FFF2-40B4-BE49-F238E27FC236}">
                <a16:creationId xmlns:a16="http://schemas.microsoft.com/office/drawing/2014/main" id="{D9A17BBF-5112-8446-AAE6-93394DE25B94}"/>
              </a:ext>
            </a:extLst>
          </p:cNvPr>
          <p:cNvPicPr preferRelativeResize="0"/>
          <p:nvPr/>
        </p:nvPicPr>
        <p:blipFill rotWithShape="1">
          <a:blip r:embed="rId6"/>
          <a:srcRect/>
          <a:stretch>
            <a:fillRect/>
          </a:stretch>
        </p:blipFill>
        <p:spPr>
          <a:xfrm>
            <a:off x="5930914" y="4614880"/>
            <a:ext cx="2234205" cy="1552669"/>
          </a:xfrm>
          <a:prstGeom prst="rect">
            <a:avLst/>
          </a:prstGeom>
          <a:noFill/>
          <a:ln>
            <a:noFill/>
          </a:ln>
        </p:spPr>
      </p:pic>
      <p:pic>
        <p:nvPicPr>
          <p:cNvPr id="24" name="Google Shape;709;p48">
            <a:extLst>
              <a:ext uri="{FF2B5EF4-FFF2-40B4-BE49-F238E27FC236}">
                <a16:creationId xmlns:a16="http://schemas.microsoft.com/office/drawing/2014/main" id="{7B7C2C44-0C5C-CA4E-A59B-6E76F944A578}"/>
              </a:ext>
            </a:extLst>
          </p:cNvPr>
          <p:cNvPicPr preferRelativeResize="0"/>
          <p:nvPr/>
        </p:nvPicPr>
        <p:blipFill rotWithShape="1">
          <a:blip r:embed="rId7"/>
          <a:srcRect/>
          <a:stretch>
            <a:fillRect/>
          </a:stretch>
        </p:blipFill>
        <p:spPr>
          <a:xfrm>
            <a:off x="9276232" y="4390408"/>
            <a:ext cx="2123754" cy="1386597"/>
          </a:xfrm>
          <a:prstGeom prst="rect">
            <a:avLst/>
          </a:prstGeom>
          <a:noFill/>
          <a:ln>
            <a:noFill/>
          </a:ln>
        </p:spPr>
      </p:pic>
      <p:cxnSp>
        <p:nvCxnSpPr>
          <p:cNvPr id="25" name="Google Shape;710;p48">
            <a:extLst>
              <a:ext uri="{FF2B5EF4-FFF2-40B4-BE49-F238E27FC236}">
                <a16:creationId xmlns:a16="http://schemas.microsoft.com/office/drawing/2014/main" id="{1BCF6578-9AE8-B04E-AAAC-756D7968D418}"/>
              </a:ext>
            </a:extLst>
          </p:cNvPr>
          <p:cNvCxnSpPr>
            <a:cxnSpLocks/>
            <a:stCxn id="35" idx="1"/>
            <a:endCxn id="20" idx="3"/>
          </p:cNvCxnSpPr>
          <p:nvPr/>
        </p:nvCxnSpPr>
        <p:spPr>
          <a:xfrm flipH="1" flipV="1">
            <a:off x="2267417" y="3352093"/>
            <a:ext cx="1564173" cy="285187"/>
          </a:xfrm>
          <a:prstGeom prst="straightConnector1">
            <a:avLst/>
          </a:prstGeom>
          <a:noFill/>
          <a:ln w="47625" cap="flat" cmpd="sng">
            <a:solidFill>
              <a:schemeClr val="accent1"/>
            </a:solidFill>
            <a:prstDash val="solid"/>
            <a:round/>
            <a:headEnd type="none" w="sm" len="sm"/>
            <a:tailEnd type="triangle" w="med" len="med"/>
          </a:ln>
        </p:spPr>
      </p:cxnSp>
      <p:cxnSp>
        <p:nvCxnSpPr>
          <p:cNvPr id="26" name="Google Shape;711;p48">
            <a:extLst>
              <a:ext uri="{FF2B5EF4-FFF2-40B4-BE49-F238E27FC236}">
                <a16:creationId xmlns:a16="http://schemas.microsoft.com/office/drawing/2014/main" id="{7D7B1382-B6A7-FF43-A6EC-051979380806}"/>
              </a:ext>
            </a:extLst>
          </p:cNvPr>
          <p:cNvCxnSpPr>
            <a:cxnSpLocks/>
            <a:endCxn id="19" idx="3"/>
          </p:cNvCxnSpPr>
          <p:nvPr/>
        </p:nvCxnSpPr>
        <p:spPr>
          <a:xfrm flipH="1">
            <a:off x="3607350" y="4438065"/>
            <a:ext cx="409775" cy="837151"/>
          </a:xfrm>
          <a:prstGeom prst="straightConnector1">
            <a:avLst/>
          </a:prstGeom>
          <a:noFill/>
          <a:ln w="47625" cap="flat" cmpd="sng">
            <a:solidFill>
              <a:schemeClr val="accent1"/>
            </a:solidFill>
            <a:prstDash val="solid"/>
            <a:round/>
            <a:headEnd type="none" w="sm" len="sm"/>
            <a:tailEnd type="triangle" w="med" len="med"/>
          </a:ln>
        </p:spPr>
      </p:cxnSp>
      <p:cxnSp>
        <p:nvCxnSpPr>
          <p:cNvPr id="28" name="Google Shape;713;p48">
            <a:extLst>
              <a:ext uri="{FF2B5EF4-FFF2-40B4-BE49-F238E27FC236}">
                <a16:creationId xmlns:a16="http://schemas.microsoft.com/office/drawing/2014/main" id="{866AB212-306B-B547-90D5-47F555C6661E}"/>
              </a:ext>
            </a:extLst>
          </p:cNvPr>
          <p:cNvCxnSpPr>
            <a:cxnSpLocks/>
            <a:stCxn id="38" idx="2"/>
            <a:endCxn id="23" idx="0"/>
          </p:cNvCxnSpPr>
          <p:nvPr/>
        </p:nvCxnSpPr>
        <p:spPr>
          <a:xfrm>
            <a:off x="7045417" y="4390433"/>
            <a:ext cx="2600" cy="224447"/>
          </a:xfrm>
          <a:prstGeom prst="straightConnector1">
            <a:avLst/>
          </a:prstGeom>
          <a:noFill/>
          <a:ln w="47625" cap="flat" cmpd="sng">
            <a:solidFill>
              <a:schemeClr val="accent1"/>
            </a:solidFill>
            <a:prstDash val="solid"/>
            <a:round/>
            <a:headEnd type="none" w="sm" len="sm"/>
            <a:tailEnd type="triangle" w="med" len="med"/>
          </a:ln>
        </p:spPr>
      </p:cxnSp>
      <p:cxnSp>
        <p:nvCxnSpPr>
          <p:cNvPr id="29" name="Google Shape;714;p48">
            <a:extLst>
              <a:ext uri="{FF2B5EF4-FFF2-40B4-BE49-F238E27FC236}">
                <a16:creationId xmlns:a16="http://schemas.microsoft.com/office/drawing/2014/main" id="{D7B43B3E-5372-CF46-889B-7BA82F766561}"/>
              </a:ext>
            </a:extLst>
          </p:cNvPr>
          <p:cNvCxnSpPr>
            <a:cxnSpLocks/>
            <a:endCxn id="24" idx="1"/>
          </p:cNvCxnSpPr>
          <p:nvPr/>
        </p:nvCxnSpPr>
        <p:spPr>
          <a:xfrm>
            <a:off x="8165120" y="4265558"/>
            <a:ext cx="1111112" cy="818149"/>
          </a:xfrm>
          <a:prstGeom prst="straightConnector1">
            <a:avLst/>
          </a:prstGeom>
          <a:noFill/>
          <a:ln w="47625" cap="flat" cmpd="sng">
            <a:solidFill>
              <a:schemeClr val="accent1"/>
            </a:solidFill>
            <a:prstDash val="solid"/>
            <a:round/>
            <a:headEnd type="none" w="sm" len="sm"/>
            <a:tailEnd type="triangle" w="med" len="med"/>
          </a:ln>
        </p:spPr>
      </p:cxnSp>
      <p:cxnSp>
        <p:nvCxnSpPr>
          <p:cNvPr id="30" name="Google Shape;715;p48">
            <a:extLst>
              <a:ext uri="{FF2B5EF4-FFF2-40B4-BE49-F238E27FC236}">
                <a16:creationId xmlns:a16="http://schemas.microsoft.com/office/drawing/2014/main" id="{E6E9E24D-78F5-264F-94F3-4B4A232F2B00}"/>
              </a:ext>
            </a:extLst>
          </p:cNvPr>
          <p:cNvCxnSpPr>
            <a:cxnSpLocks/>
            <a:stCxn id="36" idx="3"/>
            <a:endCxn id="21" idx="1"/>
          </p:cNvCxnSpPr>
          <p:nvPr/>
        </p:nvCxnSpPr>
        <p:spPr>
          <a:xfrm flipV="1">
            <a:off x="8403980" y="2954011"/>
            <a:ext cx="1128265" cy="683269"/>
          </a:xfrm>
          <a:prstGeom prst="straightConnector1">
            <a:avLst/>
          </a:prstGeom>
          <a:noFill/>
          <a:ln w="47625" cap="flat" cmpd="sng">
            <a:solidFill>
              <a:schemeClr val="accent1"/>
            </a:solidFill>
            <a:prstDash val="solid"/>
            <a:round/>
            <a:headEnd type="none" w="sm" len="sm"/>
            <a:tailEnd type="triangle" w="med" len="med"/>
          </a:ln>
        </p:spPr>
      </p:cxnSp>
      <p:cxnSp>
        <p:nvCxnSpPr>
          <p:cNvPr id="31" name="Google Shape;716;p48">
            <a:extLst>
              <a:ext uri="{FF2B5EF4-FFF2-40B4-BE49-F238E27FC236}">
                <a16:creationId xmlns:a16="http://schemas.microsoft.com/office/drawing/2014/main" id="{7EA0B3D1-6721-3846-8743-FA1B92B5FEC9}"/>
              </a:ext>
            </a:extLst>
          </p:cNvPr>
          <p:cNvCxnSpPr>
            <a:cxnSpLocks/>
            <a:endCxn id="22" idx="1"/>
          </p:cNvCxnSpPr>
          <p:nvPr/>
        </p:nvCxnSpPr>
        <p:spPr>
          <a:xfrm flipV="1">
            <a:off x="4694555" y="2033605"/>
            <a:ext cx="541659" cy="850521"/>
          </a:xfrm>
          <a:prstGeom prst="straightConnector1">
            <a:avLst/>
          </a:prstGeom>
          <a:noFill/>
          <a:ln w="47625" cap="flat" cmpd="sng">
            <a:solidFill>
              <a:schemeClr val="accent1"/>
            </a:solidFill>
            <a:prstDash val="solid"/>
            <a:round/>
            <a:headEnd type="none" w="sm" len="sm"/>
            <a:tailEnd type="triangle" w="med" len="med"/>
          </a:ln>
        </p:spPr>
      </p:cxnSp>
      <p:sp>
        <p:nvSpPr>
          <p:cNvPr id="33" name="Google Shape;288;p31">
            <a:extLst>
              <a:ext uri="{FF2B5EF4-FFF2-40B4-BE49-F238E27FC236}">
                <a16:creationId xmlns:a16="http://schemas.microsoft.com/office/drawing/2014/main" id="{83D43B18-1667-A745-9B03-192FDCD12BE4}"/>
              </a:ext>
            </a:extLst>
          </p:cNvPr>
          <p:cNvSpPr/>
          <p:nvPr/>
        </p:nvSpPr>
        <p:spPr>
          <a:xfrm>
            <a:off x="3766890" y="2794951"/>
            <a:ext cx="4711700" cy="1691639"/>
          </a:xfrm>
          <a:custGeom>
            <a:avLst/>
            <a:gdLst/>
            <a:ahLst/>
            <a:cxnLst/>
            <a:rect l="l" t="t" r="r" b="b"/>
            <a:pathLst>
              <a:path w="4711700" h="1691639" extrusionOk="0">
                <a:moveTo>
                  <a:pt x="0" y="0"/>
                </a:moveTo>
                <a:lnTo>
                  <a:pt x="4711190" y="0"/>
                </a:lnTo>
                <a:lnTo>
                  <a:pt x="4711190" y="1691396"/>
                </a:lnTo>
                <a:lnTo>
                  <a:pt x="0" y="1691396"/>
                </a:lnTo>
                <a:lnTo>
                  <a:pt x="0" y="0"/>
                </a:lnTo>
                <a:close/>
              </a:path>
            </a:pathLst>
          </a:custGeom>
          <a:noFill/>
          <a:ln w="9525" cap="flat" cmpd="sng">
            <a:solidFill>
              <a:srgbClr val="424242"/>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4" name="Google Shape;289;p31">
            <a:extLst>
              <a:ext uri="{FF2B5EF4-FFF2-40B4-BE49-F238E27FC236}">
                <a16:creationId xmlns:a16="http://schemas.microsoft.com/office/drawing/2014/main" id="{E655E65F-9505-B347-B029-8C699D58342F}"/>
              </a:ext>
            </a:extLst>
          </p:cNvPr>
          <p:cNvSpPr txBox="1"/>
          <p:nvPr/>
        </p:nvSpPr>
        <p:spPr>
          <a:xfrm>
            <a:off x="3831590" y="2884126"/>
            <a:ext cx="4572000" cy="416559"/>
          </a:xfrm>
          <a:prstGeom prst="rect">
            <a:avLst/>
          </a:prstGeom>
          <a:solidFill>
            <a:srgbClr val="0068BB"/>
          </a:solidFill>
          <a:ln w="9525" cap="flat" cmpd="sng">
            <a:solidFill>
              <a:schemeClr val="bg1"/>
            </a:solidFill>
            <a:prstDash val="solid"/>
            <a:round/>
            <a:headEnd type="none" w="sm" len="sm"/>
            <a:tailEnd type="none" w="sm" len="sm"/>
          </a:ln>
        </p:spPr>
        <p:txBody>
          <a:bodyPr spcFirstLastPara="1" wrap="square" lIns="0" tIns="111125" rIns="0" bIns="0" anchor="t" anchorCtr="0">
            <a:noAutofit/>
          </a:bodyPr>
          <a:lstStyle/>
          <a:p>
            <a:pPr marL="0" marR="0" lvl="0" indent="0" algn="ctr" rtl="0">
              <a:lnSpc>
                <a:spcPct val="100000"/>
              </a:lnSpc>
              <a:spcBef>
                <a:spcPts val="0"/>
              </a:spcBef>
              <a:spcAft>
                <a:spcPts val="0"/>
              </a:spcAft>
              <a:buNone/>
            </a:pPr>
            <a:r>
              <a:rPr lang="en-US" sz="1200" b="1" i="0" u="none" strike="noStrike" cap="none">
                <a:solidFill>
                  <a:srgbClr val="000000"/>
                </a:solidFill>
                <a:latin typeface="Arial" panose="020B0604020202020204"/>
                <a:ea typeface="Arial" panose="020B0604020202020204"/>
                <a:cs typeface="Arial" panose="020B0604020202020204"/>
                <a:sym typeface="Arial" panose="020B0604020202020204"/>
              </a:rPr>
              <a:t>Service</a:t>
            </a:r>
            <a:endParaRPr sz="1200" b="1"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5" name="Google Shape;290;p31">
            <a:extLst>
              <a:ext uri="{FF2B5EF4-FFF2-40B4-BE49-F238E27FC236}">
                <a16:creationId xmlns:a16="http://schemas.microsoft.com/office/drawing/2014/main" id="{AF52AFA8-0D5E-EC44-982A-67F4EBE25E9F}"/>
              </a:ext>
            </a:extLst>
          </p:cNvPr>
          <p:cNvSpPr txBox="1"/>
          <p:nvPr/>
        </p:nvSpPr>
        <p:spPr>
          <a:xfrm>
            <a:off x="3831590" y="3429000"/>
            <a:ext cx="2264410" cy="416559"/>
          </a:xfrm>
          <a:prstGeom prst="rect">
            <a:avLst/>
          </a:prstGeom>
          <a:solidFill>
            <a:schemeClr val="accent2"/>
          </a:solidFill>
          <a:ln w="9525" cap="flat" cmpd="sng">
            <a:solidFill>
              <a:schemeClr val="bg1"/>
            </a:solidFill>
            <a:prstDash val="solid"/>
            <a:round/>
            <a:headEnd type="none" w="sm" len="sm"/>
            <a:tailEnd type="none" w="sm" len="sm"/>
          </a:ln>
        </p:spPr>
        <p:txBody>
          <a:bodyPr spcFirstLastPara="1" wrap="square" lIns="0" tIns="111125" rIns="0" bIns="0" anchor="t" anchorCtr="0">
            <a:noAutofit/>
          </a:bodyPr>
          <a:lstStyle/>
          <a:p>
            <a:pPr marL="0" marR="0" lvl="0" indent="0" algn="ctr" rtl="0">
              <a:lnSpc>
                <a:spcPct val="100000"/>
              </a:lnSpc>
              <a:spcBef>
                <a:spcPts val="0"/>
              </a:spcBef>
              <a:spcAft>
                <a:spcPts val="0"/>
              </a:spcAft>
              <a:buNone/>
            </a:pPr>
            <a:r>
              <a:rPr lang="en-US" sz="1200" b="1" i="0" u="none" strike="noStrike" cap="none">
                <a:solidFill>
                  <a:srgbClr val="000000"/>
                </a:solidFill>
                <a:latin typeface="Arial" panose="020B0604020202020204"/>
                <a:ea typeface="Arial" panose="020B0604020202020204"/>
                <a:cs typeface="Arial" panose="020B0604020202020204"/>
                <a:sym typeface="Arial" panose="020B0604020202020204"/>
              </a:rPr>
              <a:t>Client</a:t>
            </a:r>
            <a:endParaRPr sz="1200" b="1"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6" name="Google Shape;291;p31">
            <a:extLst>
              <a:ext uri="{FF2B5EF4-FFF2-40B4-BE49-F238E27FC236}">
                <a16:creationId xmlns:a16="http://schemas.microsoft.com/office/drawing/2014/main" id="{020B3F2A-CCFF-AF44-A7BA-13A6B15036D2}"/>
              </a:ext>
            </a:extLst>
          </p:cNvPr>
          <p:cNvSpPr txBox="1"/>
          <p:nvPr/>
        </p:nvSpPr>
        <p:spPr>
          <a:xfrm>
            <a:off x="6164335" y="3429000"/>
            <a:ext cx="2239645" cy="416559"/>
          </a:xfrm>
          <a:prstGeom prst="rect">
            <a:avLst/>
          </a:prstGeom>
          <a:solidFill>
            <a:schemeClr val="accent2"/>
          </a:solidFill>
          <a:ln w="9525" cap="flat" cmpd="sng">
            <a:solidFill>
              <a:schemeClr val="bg1"/>
            </a:solidFill>
            <a:prstDash val="solid"/>
            <a:round/>
            <a:headEnd type="none" w="sm" len="sm"/>
            <a:tailEnd type="none" w="sm" len="sm"/>
          </a:ln>
        </p:spPr>
        <p:txBody>
          <a:bodyPr spcFirstLastPara="1" wrap="square" lIns="0" tIns="111125" rIns="0" bIns="0" anchor="t" anchorCtr="0">
            <a:noAutofit/>
          </a:bodyPr>
          <a:lstStyle/>
          <a:p>
            <a:pPr marL="0" marR="0" lvl="0" indent="0" algn="ctr" rtl="0">
              <a:lnSpc>
                <a:spcPct val="100000"/>
              </a:lnSpc>
              <a:spcBef>
                <a:spcPts val="0"/>
              </a:spcBef>
              <a:spcAft>
                <a:spcPts val="0"/>
              </a:spcAft>
              <a:buNone/>
            </a:pPr>
            <a:r>
              <a:rPr lang="en-US" sz="1200" b="1" i="0" u="none" strike="noStrike" cap="none">
                <a:solidFill>
                  <a:srgbClr val="000000"/>
                </a:solidFill>
                <a:latin typeface="Arial" panose="020B0604020202020204"/>
                <a:ea typeface="Arial" panose="020B0604020202020204"/>
                <a:cs typeface="Arial" panose="020B0604020202020204"/>
                <a:sym typeface="Arial" panose="020B0604020202020204"/>
              </a:rPr>
              <a:t>Server</a:t>
            </a:r>
            <a:endParaRPr sz="1200" b="1"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7" name="Google Shape;292;p31">
            <a:extLst>
              <a:ext uri="{FF2B5EF4-FFF2-40B4-BE49-F238E27FC236}">
                <a16:creationId xmlns:a16="http://schemas.microsoft.com/office/drawing/2014/main" id="{54F637B3-0711-7947-8497-2DA93F1BA089}"/>
              </a:ext>
            </a:extLst>
          </p:cNvPr>
          <p:cNvSpPr txBox="1"/>
          <p:nvPr/>
        </p:nvSpPr>
        <p:spPr>
          <a:xfrm>
            <a:off x="7541382" y="3973849"/>
            <a:ext cx="862965" cy="416559"/>
          </a:xfrm>
          <a:prstGeom prst="rect">
            <a:avLst/>
          </a:prstGeom>
          <a:solidFill>
            <a:schemeClr val="accent6">
              <a:lumMod val="50000"/>
            </a:schemeClr>
          </a:solidFill>
          <a:ln w="28575" cap="flat" cmpd="sng">
            <a:solidFill>
              <a:schemeClr val="bg1"/>
            </a:solidFill>
            <a:prstDash val="solid"/>
            <a:round/>
            <a:headEnd type="none" w="sm" len="sm"/>
            <a:tailEnd type="none" w="sm" len="sm"/>
          </a:ln>
        </p:spPr>
        <p:txBody>
          <a:bodyPr spcFirstLastPara="1" wrap="square" lIns="0" tIns="111125" rIns="0" bIns="0" anchor="t" anchorCtr="0">
            <a:noAutofit/>
          </a:bodyPr>
          <a:lstStyle/>
          <a:p>
            <a:pPr marL="104775" marR="0" lvl="0" indent="0" algn="l" rtl="0">
              <a:lnSpc>
                <a:spcPct val="100000"/>
              </a:lnSpc>
              <a:spcBef>
                <a:spcPts val="0"/>
              </a:spcBef>
              <a:spcAft>
                <a:spcPts val="0"/>
              </a:spcAft>
              <a:buNone/>
            </a:pPr>
            <a:r>
              <a:rPr lang="en-US" sz="1200" b="0" i="0" u="none" strike="noStrike" cap="none">
                <a:solidFill>
                  <a:schemeClr val="bg1"/>
                </a:solidFill>
                <a:latin typeface="Arial" panose="020B0604020202020204"/>
                <a:ea typeface="Arial" panose="020B0604020202020204"/>
                <a:cs typeface="Arial" panose="020B0604020202020204"/>
                <a:sym typeface="Arial" panose="020B0604020202020204"/>
              </a:rPr>
              <a:t>Transport</a:t>
            </a:r>
            <a:endParaRPr sz="1200" b="0" i="0" u="none" strike="noStrike" cap="none">
              <a:solidFill>
                <a:schemeClr val="bg1"/>
              </a:solidFill>
              <a:latin typeface="Arial" panose="020B0604020202020204"/>
              <a:ea typeface="Arial" panose="020B0604020202020204"/>
              <a:cs typeface="Arial" panose="020B0604020202020204"/>
              <a:sym typeface="Arial" panose="020B0604020202020204"/>
            </a:endParaRPr>
          </a:p>
        </p:txBody>
      </p:sp>
      <p:sp>
        <p:nvSpPr>
          <p:cNvPr id="38" name="Google Shape;293;p31">
            <a:extLst>
              <a:ext uri="{FF2B5EF4-FFF2-40B4-BE49-F238E27FC236}">
                <a16:creationId xmlns:a16="http://schemas.microsoft.com/office/drawing/2014/main" id="{5D6F8404-81FB-154A-BF1C-8C3C31B3608D}"/>
              </a:ext>
            </a:extLst>
          </p:cNvPr>
          <p:cNvSpPr txBox="1"/>
          <p:nvPr/>
        </p:nvSpPr>
        <p:spPr>
          <a:xfrm>
            <a:off x="6613934" y="3973874"/>
            <a:ext cx="862965" cy="416559"/>
          </a:xfrm>
          <a:prstGeom prst="rect">
            <a:avLst/>
          </a:prstGeom>
          <a:solidFill>
            <a:schemeClr val="accent6">
              <a:lumMod val="50000"/>
            </a:schemeClr>
          </a:solidFill>
          <a:ln w="28575" cap="flat" cmpd="sng">
            <a:solidFill>
              <a:schemeClr val="bg1"/>
            </a:solidFill>
            <a:prstDash val="solid"/>
            <a:round/>
            <a:headEnd type="none" w="sm" len="sm"/>
            <a:tailEnd type="none" w="sm" len="sm"/>
          </a:ln>
        </p:spPr>
        <p:txBody>
          <a:bodyPr spcFirstLastPara="1" wrap="square" lIns="0" tIns="111125" rIns="0" bIns="0" anchor="t" anchorCtr="0">
            <a:noAutofit/>
          </a:bodyPr>
          <a:lstStyle/>
          <a:p>
            <a:pPr marL="151130" marR="0" lvl="0" indent="0" algn="l" rtl="0">
              <a:lnSpc>
                <a:spcPct val="100000"/>
              </a:lnSpc>
              <a:spcBef>
                <a:spcPts val="0"/>
              </a:spcBef>
              <a:spcAft>
                <a:spcPts val="0"/>
              </a:spcAft>
              <a:buNone/>
            </a:pPr>
            <a:r>
              <a:rPr lang="en-US" sz="1200" b="0" i="0" u="none" strike="noStrike" cap="none">
                <a:solidFill>
                  <a:schemeClr val="bg1"/>
                </a:solidFill>
                <a:latin typeface="Arial" panose="020B0604020202020204"/>
                <a:ea typeface="Arial" panose="020B0604020202020204"/>
                <a:cs typeface="Arial" panose="020B0604020202020204"/>
                <a:sym typeface="Arial" panose="020B0604020202020204"/>
              </a:rPr>
              <a:t>Selector</a:t>
            </a:r>
            <a:endParaRPr sz="1200" b="0" i="0" u="none" strike="noStrike" cap="none">
              <a:solidFill>
                <a:schemeClr val="bg1"/>
              </a:solidFill>
              <a:latin typeface="Arial" panose="020B0604020202020204"/>
              <a:ea typeface="Arial" panose="020B0604020202020204"/>
              <a:cs typeface="Arial" panose="020B0604020202020204"/>
              <a:sym typeface="Arial" panose="020B0604020202020204"/>
            </a:endParaRPr>
          </a:p>
        </p:txBody>
      </p:sp>
      <p:sp>
        <p:nvSpPr>
          <p:cNvPr id="39" name="Google Shape;294;p31">
            <a:extLst>
              <a:ext uri="{FF2B5EF4-FFF2-40B4-BE49-F238E27FC236}">
                <a16:creationId xmlns:a16="http://schemas.microsoft.com/office/drawing/2014/main" id="{D0432C4F-4B04-6E43-944B-726736185824}"/>
              </a:ext>
            </a:extLst>
          </p:cNvPr>
          <p:cNvSpPr txBox="1"/>
          <p:nvPr/>
        </p:nvSpPr>
        <p:spPr>
          <a:xfrm>
            <a:off x="5686486" y="3973874"/>
            <a:ext cx="862965" cy="416559"/>
          </a:xfrm>
          <a:prstGeom prst="rect">
            <a:avLst/>
          </a:prstGeom>
          <a:solidFill>
            <a:schemeClr val="accent6">
              <a:lumMod val="50000"/>
            </a:schemeClr>
          </a:solidFill>
          <a:ln w="28575" cap="flat" cmpd="sng">
            <a:solidFill>
              <a:schemeClr val="bg1"/>
            </a:solidFill>
            <a:prstDash val="solid"/>
            <a:round/>
            <a:headEnd type="none" w="sm" len="sm"/>
            <a:tailEnd type="none" w="sm" len="sm"/>
          </a:ln>
        </p:spPr>
        <p:txBody>
          <a:bodyPr spcFirstLastPara="1" wrap="square" lIns="0" tIns="111125" rIns="0" bIns="0" anchor="t" anchorCtr="0">
            <a:noAutofit/>
          </a:bodyPr>
          <a:lstStyle/>
          <a:p>
            <a:pPr marL="151765" marR="0" lvl="0" indent="0" algn="l" rtl="0">
              <a:lnSpc>
                <a:spcPct val="100000"/>
              </a:lnSpc>
              <a:spcBef>
                <a:spcPts val="0"/>
              </a:spcBef>
              <a:spcAft>
                <a:spcPts val="0"/>
              </a:spcAft>
              <a:buNone/>
            </a:pPr>
            <a:r>
              <a:rPr lang="en-US" sz="1200" b="0" i="0" u="none" strike="noStrike" cap="none" dirty="0">
                <a:solidFill>
                  <a:schemeClr val="bg1"/>
                </a:solidFill>
                <a:latin typeface="Arial" panose="020B0604020202020204"/>
                <a:ea typeface="Arial" panose="020B0604020202020204"/>
                <a:cs typeface="Arial" panose="020B0604020202020204"/>
                <a:sym typeface="Arial" panose="020B0604020202020204"/>
              </a:rPr>
              <a:t>Registry</a:t>
            </a:r>
            <a:endParaRPr sz="1200" b="0" i="0" u="none" strike="noStrike" cap="none" dirty="0">
              <a:solidFill>
                <a:schemeClr val="bg1"/>
              </a:solidFill>
              <a:latin typeface="Arial" panose="020B0604020202020204"/>
              <a:ea typeface="Arial" panose="020B0604020202020204"/>
              <a:cs typeface="Arial" panose="020B0604020202020204"/>
              <a:sym typeface="Arial" panose="020B0604020202020204"/>
            </a:endParaRPr>
          </a:p>
        </p:txBody>
      </p:sp>
      <p:sp>
        <p:nvSpPr>
          <p:cNvPr id="40" name="Google Shape;296;p31">
            <a:extLst>
              <a:ext uri="{FF2B5EF4-FFF2-40B4-BE49-F238E27FC236}">
                <a16:creationId xmlns:a16="http://schemas.microsoft.com/office/drawing/2014/main" id="{6008EA8C-5DF3-8844-B7E0-D1D4397CE89A}"/>
              </a:ext>
            </a:extLst>
          </p:cNvPr>
          <p:cNvSpPr txBox="1"/>
          <p:nvPr/>
        </p:nvSpPr>
        <p:spPr>
          <a:xfrm>
            <a:off x="3831590" y="3973874"/>
            <a:ext cx="862965" cy="416559"/>
          </a:xfrm>
          <a:prstGeom prst="rect">
            <a:avLst/>
          </a:prstGeom>
          <a:solidFill>
            <a:schemeClr val="accent6">
              <a:lumMod val="50000"/>
            </a:schemeClr>
          </a:solidFill>
          <a:ln w="28575" cap="flat" cmpd="sng">
            <a:solidFill>
              <a:schemeClr val="bg1"/>
            </a:solidFill>
            <a:prstDash val="solid"/>
            <a:round/>
            <a:headEnd type="none" w="sm" len="sm"/>
            <a:tailEnd type="none" w="sm" len="sm"/>
          </a:ln>
        </p:spPr>
        <p:txBody>
          <a:bodyPr spcFirstLastPara="1" wrap="square" lIns="0" tIns="111125" rIns="0" bIns="0" anchor="t" anchorCtr="0">
            <a:noAutofit/>
          </a:bodyPr>
          <a:lstStyle/>
          <a:p>
            <a:pPr marL="206375" marR="0" lvl="0" indent="0" algn="l" rtl="0">
              <a:lnSpc>
                <a:spcPct val="100000"/>
              </a:lnSpc>
              <a:spcBef>
                <a:spcPts val="0"/>
              </a:spcBef>
              <a:spcAft>
                <a:spcPts val="0"/>
              </a:spcAft>
              <a:buNone/>
            </a:pPr>
            <a:r>
              <a:rPr lang="en-US" sz="1200" b="0" i="0" u="none" strike="noStrike" cap="none" dirty="0">
                <a:solidFill>
                  <a:schemeClr val="bg1"/>
                </a:solidFill>
                <a:latin typeface="Arial" panose="020B0604020202020204"/>
                <a:ea typeface="Arial" panose="020B0604020202020204"/>
                <a:cs typeface="Arial" panose="020B0604020202020204"/>
                <a:sym typeface="Arial" panose="020B0604020202020204"/>
              </a:rPr>
              <a:t>Broker</a:t>
            </a:r>
            <a:endParaRPr sz="1200" b="0" i="0" u="none" strike="noStrike" cap="none" dirty="0">
              <a:solidFill>
                <a:schemeClr val="bg1"/>
              </a:solidFill>
              <a:latin typeface="Arial" panose="020B0604020202020204"/>
              <a:ea typeface="Arial" panose="020B0604020202020204"/>
              <a:cs typeface="Arial" panose="020B0604020202020204"/>
              <a:sym typeface="Arial" panose="020B0604020202020204"/>
            </a:endParaRPr>
          </a:p>
        </p:txBody>
      </p:sp>
      <p:sp>
        <p:nvSpPr>
          <p:cNvPr id="41" name="Google Shape;296;p31">
            <a:extLst>
              <a:ext uri="{FF2B5EF4-FFF2-40B4-BE49-F238E27FC236}">
                <a16:creationId xmlns:a16="http://schemas.microsoft.com/office/drawing/2014/main" id="{FF723081-9A9B-BB49-850B-824599717D5F}"/>
              </a:ext>
            </a:extLst>
          </p:cNvPr>
          <p:cNvSpPr txBox="1"/>
          <p:nvPr/>
        </p:nvSpPr>
        <p:spPr>
          <a:xfrm>
            <a:off x="4749278" y="3973849"/>
            <a:ext cx="862965" cy="416559"/>
          </a:xfrm>
          <a:prstGeom prst="rect">
            <a:avLst/>
          </a:prstGeom>
          <a:solidFill>
            <a:schemeClr val="accent6">
              <a:lumMod val="50000"/>
            </a:schemeClr>
          </a:solidFill>
          <a:ln w="28575" cap="flat" cmpd="sng">
            <a:solidFill>
              <a:schemeClr val="bg1"/>
            </a:solidFill>
            <a:prstDash val="solid"/>
            <a:round/>
            <a:headEnd type="none" w="sm" len="sm"/>
            <a:tailEnd type="none" w="sm" len="sm"/>
          </a:ln>
        </p:spPr>
        <p:txBody>
          <a:bodyPr spcFirstLastPara="1" wrap="square" lIns="0" tIns="111125" rIns="0" bIns="0" anchor="t" anchorCtr="0">
            <a:noAutofit/>
          </a:bodyPr>
          <a:lstStyle/>
          <a:p>
            <a:pPr marL="206375" marR="0" lvl="0" indent="0" algn="l" rtl="0">
              <a:lnSpc>
                <a:spcPct val="100000"/>
              </a:lnSpc>
              <a:spcBef>
                <a:spcPts val="0"/>
              </a:spcBef>
              <a:spcAft>
                <a:spcPts val="0"/>
              </a:spcAft>
              <a:buNone/>
            </a:pPr>
            <a:r>
              <a:rPr lang="en-US" sz="1200" b="0" i="0" u="none" strike="noStrike" cap="none" dirty="0">
                <a:solidFill>
                  <a:schemeClr val="bg1"/>
                </a:solidFill>
                <a:latin typeface="Arial" panose="020B0604020202020204"/>
                <a:ea typeface="Arial" panose="020B0604020202020204"/>
                <a:cs typeface="Arial" panose="020B0604020202020204"/>
                <a:sym typeface="Arial" panose="020B0604020202020204"/>
              </a:rPr>
              <a:t>Codec</a:t>
            </a:r>
            <a:endParaRPr sz="1200" b="0" i="0" u="none" strike="noStrike" cap="none" dirty="0">
              <a:solidFill>
                <a:schemeClr val="bg1"/>
              </a:solidFill>
              <a:latin typeface="Arial" panose="020B0604020202020204"/>
              <a:ea typeface="Arial" panose="020B0604020202020204"/>
              <a:cs typeface="Arial" panose="020B0604020202020204"/>
              <a:sym typeface="Arial" panose="020B0604020202020204"/>
            </a:endParaRPr>
          </a:p>
        </p:txBody>
      </p:sp>
    </p:spTree>
    <p:extLst>
      <p:ext uri="{BB962C8B-B14F-4D97-AF65-F5344CB8AC3E}">
        <p14:creationId xmlns:p14="http://schemas.microsoft.com/office/powerpoint/2010/main" val="184608954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61CDEA-B90B-5943-B49A-11E568586112}"/>
              </a:ext>
            </a:extLst>
          </p:cNvPr>
          <p:cNvSpPr>
            <a:spLocks noGrp="1"/>
          </p:cNvSpPr>
          <p:nvPr>
            <p:ph type="title"/>
          </p:nvPr>
        </p:nvSpPr>
        <p:spPr>
          <a:xfrm>
            <a:off x="285434" y="0"/>
            <a:ext cx="10749367" cy="1208868"/>
          </a:xfrm>
        </p:spPr>
        <p:txBody>
          <a:bodyPr/>
          <a:lstStyle/>
          <a:p>
            <a:r>
              <a:rPr kumimoji="1" lang="en-US" altLang="zh-CN" dirty="0"/>
              <a:t>Go-Micro</a:t>
            </a:r>
            <a:endParaRPr kumimoji="1" lang="zh-CN" altLang="en-US" dirty="0"/>
          </a:p>
        </p:txBody>
      </p:sp>
      <p:sp>
        <p:nvSpPr>
          <p:cNvPr id="4" name="内容占位符 2">
            <a:extLst>
              <a:ext uri="{FF2B5EF4-FFF2-40B4-BE49-F238E27FC236}">
                <a16:creationId xmlns:a16="http://schemas.microsoft.com/office/drawing/2014/main" id="{B4CBBB58-8055-9040-933D-43518F9D635C}"/>
              </a:ext>
            </a:extLst>
          </p:cNvPr>
          <p:cNvSpPr>
            <a:spLocks noGrp="1"/>
          </p:cNvSpPr>
          <p:nvPr>
            <p:ph idx="1"/>
          </p:nvPr>
        </p:nvSpPr>
        <p:spPr>
          <a:xfrm>
            <a:off x="453599" y="1208868"/>
            <a:ext cx="4799184" cy="2551135"/>
          </a:xfrm>
        </p:spPr>
        <p:txBody>
          <a:bodyPr vert="horz" lIns="0" tIns="0" rIns="0" bIns="0" rtlCol="0">
            <a:normAutofit/>
          </a:bodyPr>
          <a:lstStyle/>
          <a:p>
            <a:pPr marL="342900" indent="-342900">
              <a:buAutoNum type="arabicPeriod"/>
            </a:pPr>
            <a:endParaRPr kumimoji="1" lang="en-US" altLang="zh-CN" dirty="0">
              <a:solidFill>
                <a:schemeClr val="tx1"/>
              </a:solidFill>
              <a:sym typeface="Courier New" panose="02070309020205020404"/>
            </a:endParaRPr>
          </a:p>
          <a:p>
            <a:pPr marL="342900" indent="-342900">
              <a:buAutoNum type="arabicPeriod"/>
            </a:pPr>
            <a:r>
              <a:rPr kumimoji="1" lang="zh-CN" altLang="en-US" dirty="0">
                <a:solidFill>
                  <a:schemeClr val="tx1"/>
                </a:solidFill>
                <a:sym typeface="Courier New" panose="02070309020205020404"/>
              </a:rPr>
              <a:t>微服务</a:t>
            </a:r>
            <a:endParaRPr kumimoji="1" lang="en-US" altLang="zh-CN" dirty="0">
              <a:solidFill>
                <a:schemeClr val="tx1"/>
              </a:solidFill>
              <a:sym typeface="Courier New" panose="02070309020205020404"/>
            </a:endParaRPr>
          </a:p>
          <a:p>
            <a:pPr marL="342900" indent="-342900">
              <a:buFont typeface="Arial" panose="020B0604020202020204" pitchFamily="34" charset="0"/>
              <a:buAutoNum type="arabicPeriod"/>
            </a:pPr>
            <a:r>
              <a:rPr kumimoji="1" lang="en-US" altLang="zh-CN" dirty="0">
                <a:solidFill>
                  <a:schemeClr val="tx1"/>
                </a:solidFill>
                <a:sym typeface="Courier New" panose="02070309020205020404"/>
              </a:rPr>
              <a:t>Go-Micro</a:t>
            </a:r>
            <a:r>
              <a:rPr kumimoji="1" lang="zh-CN" altLang="en-US" dirty="0">
                <a:solidFill>
                  <a:schemeClr val="tx1"/>
                </a:solidFill>
                <a:sym typeface="Courier New" panose="02070309020205020404"/>
              </a:rPr>
              <a:t> 设计</a:t>
            </a:r>
            <a:endParaRPr kumimoji="1" lang="en-US" altLang="zh-CN" dirty="0">
              <a:solidFill>
                <a:schemeClr val="tx1"/>
              </a:solidFill>
              <a:sym typeface="Courier New" panose="02070309020205020404"/>
            </a:endParaRPr>
          </a:p>
          <a:p>
            <a:pPr marL="342900" indent="-342900">
              <a:buFont typeface="Arial" panose="020B0604020202020204" pitchFamily="34" charset="0"/>
              <a:buAutoNum type="arabicPeriod"/>
            </a:pPr>
            <a:r>
              <a:rPr kumimoji="1" lang="en-US" altLang="zh-CN" b="1" dirty="0">
                <a:solidFill>
                  <a:srgbClr val="0070C0"/>
                </a:solidFill>
                <a:sym typeface="Courier New" panose="02070309020205020404"/>
              </a:rPr>
              <a:t>Go-Micro</a:t>
            </a:r>
            <a:r>
              <a:rPr kumimoji="1" lang="zh-CN" altLang="en-US" b="1" dirty="0">
                <a:solidFill>
                  <a:srgbClr val="0070C0"/>
                </a:solidFill>
                <a:sym typeface="Courier New" panose="02070309020205020404"/>
              </a:rPr>
              <a:t> 实践</a:t>
            </a:r>
            <a:endParaRPr kumimoji="1" lang="en-US" altLang="zh-CN" b="1" dirty="0">
              <a:solidFill>
                <a:srgbClr val="0070C0"/>
              </a:solidFill>
              <a:sym typeface="Courier New" panose="02070309020205020404"/>
            </a:endParaRPr>
          </a:p>
          <a:p>
            <a:pPr marL="342900" indent="-342900">
              <a:buAutoNum type="arabicPeriod"/>
            </a:pPr>
            <a:endParaRPr kumimoji="1" lang="en-US" altLang="zh-CN" dirty="0">
              <a:solidFill>
                <a:schemeClr val="tx1"/>
              </a:solidFill>
              <a:sym typeface="Courier New" panose="02070309020205020404"/>
            </a:endParaRPr>
          </a:p>
        </p:txBody>
      </p:sp>
      <p:sp>
        <p:nvSpPr>
          <p:cNvPr id="5" name="内容占位符 2">
            <a:extLst>
              <a:ext uri="{FF2B5EF4-FFF2-40B4-BE49-F238E27FC236}">
                <a16:creationId xmlns:a16="http://schemas.microsoft.com/office/drawing/2014/main" id="{D66925F2-7283-334E-A125-3F8FA8EB9182}"/>
              </a:ext>
            </a:extLst>
          </p:cNvPr>
          <p:cNvSpPr txBox="1">
            <a:spLocks/>
          </p:cNvSpPr>
          <p:nvPr/>
        </p:nvSpPr>
        <p:spPr>
          <a:xfrm>
            <a:off x="7354957" y="1508895"/>
            <a:ext cx="5797315" cy="5649132"/>
          </a:xfrm>
          <a:prstGeom prst="rect">
            <a:avLst/>
          </a:prstGeom>
        </p:spPr>
        <p:txBody>
          <a:bodyPr vert="horz" lIns="0" tIns="0" rIns="0" bIns="0" rtlCol="0">
            <a:normAutofit/>
          </a:bodyPr>
          <a:lstStyle>
            <a:lvl1pPr marL="0" indent="0" algn="l" defTabSz="914400" rtl="0" eaLnBrk="1" latinLnBrk="0" hangingPunct="1">
              <a:lnSpc>
                <a:spcPct val="130000"/>
              </a:lnSpc>
              <a:spcBef>
                <a:spcPts val="500"/>
              </a:spcBef>
              <a:spcAft>
                <a:spcPts val="1000"/>
              </a:spcAft>
              <a:buFont typeface="Arial" panose="020B0604020202020204" pitchFamily="34" charset="0"/>
              <a:buNone/>
              <a:defRPr sz="16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1pPr>
            <a:lvl2pPr marL="685800" indent="-228600" algn="l" defTabSz="914400" rtl="0" eaLnBrk="1" latinLnBrk="0" hangingPunct="1">
              <a:lnSpc>
                <a:spcPct val="130000"/>
              </a:lnSpc>
              <a:spcBef>
                <a:spcPts val="500"/>
              </a:spcBef>
              <a:spcAft>
                <a:spcPts val="1000"/>
              </a:spcAft>
              <a:buFont typeface="Arial" panose="020B0604020202020204" pitchFamily="34" charset="0"/>
              <a:buChar char="•"/>
              <a:defRPr sz="14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2pPr>
            <a:lvl3pPr marL="1143000" indent="-228600" algn="l" defTabSz="914400" rtl="0" eaLnBrk="1" latinLnBrk="0" hangingPunct="1">
              <a:lnSpc>
                <a:spcPct val="130000"/>
              </a:lnSpc>
              <a:spcBef>
                <a:spcPct val="30000"/>
              </a:spcBef>
              <a:spcAft>
                <a:spcPts val="1000"/>
              </a:spcAft>
              <a:buFont typeface="Arial" panose="020B0604020202020204" pitchFamily="34" charset="0"/>
              <a:buChar char="•"/>
              <a:defRPr sz="12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3pPr>
            <a:lvl4pPr marL="1600200" indent="-228600" algn="l" defTabSz="914400" rtl="0" eaLnBrk="1" latinLnBrk="0" hangingPunct="1">
              <a:lnSpc>
                <a:spcPct val="130000"/>
              </a:lnSpc>
              <a:spcBef>
                <a:spcPct val="30000"/>
              </a:spcBef>
              <a:spcAft>
                <a:spcPts val="1000"/>
              </a:spcAft>
              <a:buFont typeface="Arial" panose="020B0604020202020204" pitchFamily="34" charset="0"/>
              <a:buChar char="•"/>
              <a:defRPr sz="11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4pPr>
            <a:lvl5pPr marL="2057400" indent="-228600" algn="l" defTabSz="914400" rtl="0" eaLnBrk="1" latinLnBrk="0" hangingPunct="1">
              <a:lnSpc>
                <a:spcPct val="130000"/>
              </a:lnSpc>
              <a:spcBef>
                <a:spcPct val="30000"/>
              </a:spcBef>
              <a:spcAft>
                <a:spcPts val="1000"/>
              </a:spcAft>
              <a:buFont typeface="Arial" panose="020B0604020202020204" pitchFamily="34" charset="0"/>
              <a:buChar char="•"/>
              <a:defRPr sz="11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12700">
              <a:lnSpc>
                <a:spcPct val="100000"/>
              </a:lnSpc>
              <a:spcBef>
                <a:spcPts val="100"/>
              </a:spcBef>
              <a:spcAft>
                <a:spcPts val="0"/>
              </a:spcAft>
              <a:buClr>
                <a:srgbClr val="000000"/>
              </a:buClr>
              <a:buSzPts val="1400"/>
            </a:pPr>
            <a:endParaRPr lang="en-US" altLang="zh-CN" sz="1200" dirty="0">
              <a:solidFill>
                <a:srgbClr val="424242"/>
              </a:solidFill>
              <a:latin typeface="Courier New" panose="02070309020205020404"/>
              <a:ea typeface="Courier New" panose="02070309020205020404"/>
              <a:cs typeface="Courier New" panose="02070309020205020404"/>
              <a:sym typeface="Courier New" panose="02070309020205020404"/>
            </a:endParaRPr>
          </a:p>
        </p:txBody>
      </p:sp>
    </p:spTree>
    <p:extLst>
      <p:ext uri="{BB962C8B-B14F-4D97-AF65-F5344CB8AC3E}">
        <p14:creationId xmlns:p14="http://schemas.microsoft.com/office/powerpoint/2010/main" val="52741316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CF0865F-6479-2147-993A-FA1B446EDB37}"/>
              </a:ext>
            </a:extLst>
          </p:cNvPr>
          <p:cNvSpPr>
            <a:spLocks noGrp="1"/>
          </p:cNvSpPr>
          <p:nvPr>
            <p:ph type="title"/>
          </p:nvPr>
        </p:nvSpPr>
        <p:spPr>
          <a:xfrm>
            <a:off x="373952" y="17377"/>
            <a:ext cx="6214055" cy="1208868"/>
          </a:xfrm>
        </p:spPr>
        <p:txBody>
          <a:bodyPr/>
          <a:lstStyle/>
          <a:p>
            <a:r>
              <a:rPr kumimoji="1" lang="en-US" altLang="zh-CN" dirty="0"/>
              <a:t>Go-Micro</a:t>
            </a:r>
            <a:endParaRPr kumimoji="1" lang="zh-CN" altLang="en-US" dirty="0"/>
          </a:p>
        </p:txBody>
      </p:sp>
      <p:sp>
        <p:nvSpPr>
          <p:cNvPr id="6" name="文本框 5">
            <a:extLst>
              <a:ext uri="{FF2B5EF4-FFF2-40B4-BE49-F238E27FC236}">
                <a16:creationId xmlns:a16="http://schemas.microsoft.com/office/drawing/2014/main" id="{B0B7FA97-6A21-1741-BEBD-9DC4AFD90F5B}"/>
              </a:ext>
            </a:extLst>
          </p:cNvPr>
          <p:cNvSpPr txBox="1"/>
          <p:nvPr/>
        </p:nvSpPr>
        <p:spPr>
          <a:xfrm>
            <a:off x="9693986" y="863958"/>
            <a:ext cx="2423619" cy="369332"/>
          </a:xfrm>
          <a:prstGeom prst="rect">
            <a:avLst/>
          </a:prstGeom>
          <a:noFill/>
        </p:spPr>
        <p:txBody>
          <a:bodyPr wrap="square" rtlCol="0">
            <a:spAutoFit/>
          </a:bodyPr>
          <a:lstStyle/>
          <a:p>
            <a:pPr marL="685800" lvl="1"/>
            <a:r>
              <a:rPr kumimoji="1" lang="en-US" altLang="zh-CN" b="1" dirty="0">
                <a:solidFill>
                  <a:schemeClr val="bg1"/>
                </a:solidFill>
              </a:rPr>
              <a:t>Go-Micro</a:t>
            </a:r>
            <a:r>
              <a:rPr kumimoji="1" lang="zh-CN" altLang="en-US" b="1" dirty="0">
                <a:solidFill>
                  <a:schemeClr val="bg1"/>
                </a:solidFill>
              </a:rPr>
              <a:t> 实践</a:t>
            </a:r>
            <a:endParaRPr kumimoji="1" lang="zh-CN" altLang="en-US" dirty="0">
              <a:solidFill>
                <a:schemeClr val="bg1"/>
              </a:solidFill>
            </a:endParaRPr>
          </a:p>
        </p:txBody>
      </p:sp>
      <p:sp>
        <p:nvSpPr>
          <p:cNvPr id="7" name="内容占位符 2">
            <a:extLst>
              <a:ext uri="{FF2B5EF4-FFF2-40B4-BE49-F238E27FC236}">
                <a16:creationId xmlns:a16="http://schemas.microsoft.com/office/drawing/2014/main" id="{2D904A55-1026-EC46-96F6-4DE87568BAC7}"/>
              </a:ext>
            </a:extLst>
          </p:cNvPr>
          <p:cNvSpPr txBox="1">
            <a:spLocks/>
          </p:cNvSpPr>
          <p:nvPr/>
        </p:nvSpPr>
        <p:spPr>
          <a:xfrm>
            <a:off x="373952" y="1461993"/>
            <a:ext cx="5837662" cy="3236131"/>
          </a:xfrm>
          <a:prstGeom prst="rect">
            <a:avLst/>
          </a:prstGeom>
        </p:spPr>
        <p:txBody>
          <a:bodyPr vert="horz" lIns="0" tIns="0" rIns="0" bIns="0" rtlCol="0">
            <a:normAutofit fontScale="85000" lnSpcReduction="20000"/>
          </a:bodyPr>
          <a:lstStyle>
            <a:lvl1pPr marL="0" indent="0" algn="l" defTabSz="914400" rtl="0" eaLnBrk="1" latinLnBrk="0" hangingPunct="1">
              <a:lnSpc>
                <a:spcPct val="130000"/>
              </a:lnSpc>
              <a:spcBef>
                <a:spcPts val="500"/>
              </a:spcBef>
              <a:spcAft>
                <a:spcPts val="1000"/>
              </a:spcAft>
              <a:buFont typeface="Arial" panose="020B0604020202020204" pitchFamily="34" charset="0"/>
              <a:buNone/>
              <a:defRPr sz="16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1pPr>
            <a:lvl2pPr marL="685800" indent="-228600" algn="l" defTabSz="914400" rtl="0" eaLnBrk="1" latinLnBrk="0" hangingPunct="1">
              <a:lnSpc>
                <a:spcPct val="130000"/>
              </a:lnSpc>
              <a:spcBef>
                <a:spcPts val="500"/>
              </a:spcBef>
              <a:spcAft>
                <a:spcPts val="1000"/>
              </a:spcAft>
              <a:buFont typeface="Arial" panose="020B0604020202020204" pitchFamily="34" charset="0"/>
              <a:buChar char="•"/>
              <a:defRPr sz="14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2pPr>
            <a:lvl3pPr marL="1143000" indent="-228600" algn="l" defTabSz="914400" rtl="0" eaLnBrk="1" latinLnBrk="0" hangingPunct="1">
              <a:lnSpc>
                <a:spcPct val="130000"/>
              </a:lnSpc>
              <a:spcBef>
                <a:spcPct val="30000"/>
              </a:spcBef>
              <a:spcAft>
                <a:spcPts val="1000"/>
              </a:spcAft>
              <a:buFont typeface="Arial" panose="020B0604020202020204" pitchFamily="34" charset="0"/>
              <a:buChar char="•"/>
              <a:defRPr sz="12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3pPr>
            <a:lvl4pPr marL="1600200" indent="-228600" algn="l" defTabSz="914400" rtl="0" eaLnBrk="1" latinLnBrk="0" hangingPunct="1">
              <a:lnSpc>
                <a:spcPct val="130000"/>
              </a:lnSpc>
              <a:spcBef>
                <a:spcPct val="30000"/>
              </a:spcBef>
              <a:spcAft>
                <a:spcPts val="1000"/>
              </a:spcAft>
              <a:buFont typeface="Arial" panose="020B0604020202020204" pitchFamily="34" charset="0"/>
              <a:buChar char="•"/>
              <a:defRPr sz="11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4pPr>
            <a:lvl5pPr marL="2057400" indent="-228600" algn="l" defTabSz="914400" rtl="0" eaLnBrk="1" latinLnBrk="0" hangingPunct="1">
              <a:lnSpc>
                <a:spcPct val="130000"/>
              </a:lnSpc>
              <a:spcBef>
                <a:spcPct val="30000"/>
              </a:spcBef>
              <a:spcAft>
                <a:spcPts val="1000"/>
              </a:spcAft>
              <a:buFont typeface="Arial" panose="020B0604020202020204" pitchFamily="34" charset="0"/>
              <a:buChar char="•"/>
              <a:defRPr sz="11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AutoNum type="arabicPeriod"/>
            </a:pPr>
            <a:endParaRPr kumimoji="1" lang="en-US" altLang="zh-CN" dirty="0">
              <a:solidFill>
                <a:schemeClr val="tx1"/>
              </a:solidFill>
              <a:sym typeface="Courier New" panose="02070309020205020404"/>
            </a:endParaRPr>
          </a:p>
          <a:p>
            <a:pPr marL="474121" indent="-457189">
              <a:buSzPts val="1400"/>
              <a:buFont typeface="Arial" panose="020B0604020202020204"/>
              <a:buAutoNum type="arabicPeriod"/>
            </a:pPr>
            <a:r>
              <a:rPr lang="zh-CN" altLang="en-US" dirty="0">
                <a:solidFill>
                  <a:srgbClr val="424242"/>
                </a:solidFill>
                <a:latin typeface="Courier New" panose="02070309020205020404"/>
                <a:ea typeface="Courier New" panose="02070309020205020404"/>
                <a:cs typeface="Courier New" panose="02070309020205020404"/>
                <a:sym typeface="Courier New" panose="02070309020205020404"/>
              </a:rPr>
              <a:t>使用</a:t>
            </a:r>
            <a:r>
              <a:rPr lang="en-US" altLang="zh-CN" dirty="0">
                <a:solidFill>
                  <a:srgbClr val="424242"/>
                </a:solidFill>
                <a:latin typeface="Courier New" panose="02070309020205020404"/>
                <a:ea typeface="Courier New" panose="02070309020205020404"/>
                <a:cs typeface="Courier New" panose="02070309020205020404"/>
                <a:sym typeface="Courier New" panose="02070309020205020404"/>
              </a:rPr>
              <a:t>Go-Micro</a:t>
            </a:r>
            <a:r>
              <a:rPr lang="zh-CN" altLang="en-US" dirty="0">
                <a:solidFill>
                  <a:srgbClr val="424242"/>
                </a:solidFill>
                <a:latin typeface="Courier New" panose="02070309020205020404"/>
                <a:ea typeface="Courier New" panose="02070309020205020404"/>
                <a:cs typeface="Courier New" panose="02070309020205020404"/>
                <a:sym typeface="Courier New" panose="02070309020205020404"/>
              </a:rPr>
              <a:t>编写微服务</a:t>
            </a:r>
            <a:endParaRPr lang="en-US" altLang="zh-CN" dirty="0">
              <a:solidFill>
                <a:srgbClr val="424242"/>
              </a:solidFill>
              <a:latin typeface="Courier New" panose="02070309020205020404"/>
              <a:ea typeface="Courier New" panose="02070309020205020404"/>
              <a:cs typeface="Courier New" panose="02070309020205020404"/>
              <a:sym typeface="Courier New" panose="02070309020205020404"/>
            </a:endParaRPr>
          </a:p>
          <a:p>
            <a:pPr marL="474121" indent="-457189">
              <a:buSzPts val="1400"/>
              <a:buFont typeface="Arial" panose="020B0604020202020204"/>
              <a:buAutoNum type="arabicPeriod"/>
            </a:pPr>
            <a:r>
              <a:rPr lang="zh-CN" altLang="en-US" dirty="0">
                <a:solidFill>
                  <a:srgbClr val="424242"/>
                </a:solidFill>
                <a:latin typeface="Courier New" panose="02070309020205020404"/>
                <a:ea typeface="Courier New" panose="02070309020205020404"/>
                <a:cs typeface="Courier New" panose="02070309020205020404"/>
                <a:sym typeface="Courier New" panose="02070309020205020404"/>
              </a:rPr>
              <a:t>示例架构，使用微服务进行两个数学计算并返回结果</a:t>
            </a:r>
            <a:endParaRPr lang="en-US" altLang="zh-CN" dirty="0">
              <a:solidFill>
                <a:srgbClr val="424242"/>
              </a:solidFill>
              <a:latin typeface="Courier New" panose="02070309020205020404"/>
              <a:ea typeface="Courier New" panose="02070309020205020404"/>
              <a:cs typeface="Courier New" panose="02070309020205020404"/>
              <a:sym typeface="Courier New" panose="02070309020205020404"/>
            </a:endParaRPr>
          </a:p>
          <a:p>
            <a:pPr marL="474121" indent="-457189">
              <a:buSzPts val="1400"/>
              <a:buFont typeface="Arial" panose="020B0604020202020204"/>
              <a:buAutoNum type="arabicPeriod"/>
            </a:pPr>
            <a:r>
              <a:rPr lang="en-US" altLang="zh-CN" dirty="0">
                <a:solidFill>
                  <a:srgbClr val="424242"/>
                </a:solidFill>
                <a:latin typeface="Courier New" panose="02070309020205020404"/>
                <a:ea typeface="Courier New" panose="02070309020205020404"/>
                <a:cs typeface="Courier New" panose="02070309020205020404"/>
                <a:sym typeface="Courier New" panose="02070309020205020404"/>
              </a:rPr>
              <a:t>Go-Micro</a:t>
            </a:r>
            <a:r>
              <a:rPr lang="zh-CN" altLang="en-US" dirty="0">
                <a:solidFill>
                  <a:srgbClr val="424242"/>
                </a:solidFill>
                <a:latin typeface="Courier New" panose="02070309020205020404"/>
                <a:ea typeface="Courier New" panose="02070309020205020404"/>
                <a:cs typeface="Courier New" panose="02070309020205020404"/>
                <a:sym typeface="Courier New" panose="02070309020205020404"/>
              </a:rPr>
              <a:t>中的服务类型：</a:t>
            </a:r>
            <a:r>
              <a:rPr lang="en-US" altLang="zh-CN" dirty="0" err="1">
                <a:solidFill>
                  <a:srgbClr val="424242"/>
                </a:solidFill>
                <a:latin typeface="Courier New" panose="02070309020205020404"/>
                <a:ea typeface="Courier New" panose="02070309020205020404"/>
                <a:cs typeface="Courier New" panose="02070309020205020404"/>
                <a:sym typeface="Courier New" panose="02070309020205020404"/>
              </a:rPr>
              <a:t>Srv</a:t>
            </a:r>
            <a:r>
              <a:rPr lang="zh-CN" altLang="en-US" dirty="0">
                <a:solidFill>
                  <a:srgbClr val="424242"/>
                </a:solidFill>
                <a:latin typeface="Courier New" panose="02070309020205020404"/>
                <a:ea typeface="Courier New" panose="02070309020205020404"/>
                <a:cs typeface="Courier New" panose="02070309020205020404"/>
                <a:sym typeface="Courier New" panose="02070309020205020404"/>
              </a:rPr>
              <a:t>、</a:t>
            </a:r>
            <a:r>
              <a:rPr lang="en-US" altLang="zh-CN" dirty="0">
                <a:solidFill>
                  <a:srgbClr val="424242"/>
                </a:solidFill>
                <a:latin typeface="Courier New" panose="02070309020205020404"/>
                <a:ea typeface="Courier New" panose="02070309020205020404"/>
                <a:cs typeface="Courier New" panose="02070309020205020404"/>
                <a:sym typeface="Courier New" panose="02070309020205020404"/>
              </a:rPr>
              <a:t>Web</a:t>
            </a:r>
            <a:r>
              <a:rPr lang="zh-CN" altLang="en-US" dirty="0">
                <a:solidFill>
                  <a:srgbClr val="424242"/>
                </a:solidFill>
                <a:latin typeface="Courier New" panose="02070309020205020404"/>
                <a:ea typeface="Courier New" panose="02070309020205020404"/>
                <a:cs typeface="Courier New" panose="02070309020205020404"/>
                <a:sym typeface="Courier New" panose="02070309020205020404"/>
              </a:rPr>
              <a:t>、</a:t>
            </a:r>
            <a:r>
              <a:rPr lang="en-US" altLang="zh-CN" dirty="0">
                <a:solidFill>
                  <a:srgbClr val="424242"/>
                </a:solidFill>
                <a:latin typeface="Courier New" panose="02070309020205020404"/>
                <a:ea typeface="Courier New" panose="02070309020205020404"/>
                <a:cs typeface="Courier New" panose="02070309020205020404"/>
                <a:sym typeface="Courier New" panose="02070309020205020404"/>
              </a:rPr>
              <a:t>API</a:t>
            </a:r>
          </a:p>
          <a:p>
            <a:pPr marL="474121" indent="-457189">
              <a:buSzPts val="1400"/>
              <a:buFont typeface="Arial" panose="020B0604020202020204"/>
              <a:buAutoNum type="arabicPeriod"/>
            </a:pPr>
            <a:r>
              <a:rPr lang="en-US" altLang="zh-CN" dirty="0">
                <a:solidFill>
                  <a:srgbClr val="424242"/>
                </a:solidFill>
                <a:latin typeface="Courier New" panose="02070309020205020404"/>
                <a:ea typeface="Courier New" panose="02070309020205020404"/>
                <a:cs typeface="Courier New" panose="02070309020205020404"/>
                <a:sym typeface="Courier New" panose="02070309020205020404"/>
              </a:rPr>
              <a:t>Broker</a:t>
            </a:r>
            <a:r>
              <a:rPr lang="zh-CN" altLang="en-US" dirty="0">
                <a:solidFill>
                  <a:srgbClr val="424242"/>
                </a:solidFill>
                <a:latin typeface="Courier New" panose="02070309020205020404"/>
                <a:ea typeface="Courier New" panose="02070309020205020404"/>
                <a:cs typeface="Courier New" panose="02070309020205020404"/>
                <a:sym typeface="Courier New" panose="02070309020205020404"/>
              </a:rPr>
              <a:t>与异步消息</a:t>
            </a:r>
            <a:endParaRPr lang="en-US" altLang="zh-CN" dirty="0">
              <a:solidFill>
                <a:srgbClr val="424242"/>
              </a:solidFill>
              <a:latin typeface="Courier New" panose="02070309020205020404"/>
              <a:ea typeface="Courier New" panose="02070309020205020404"/>
              <a:cs typeface="Courier New" panose="02070309020205020404"/>
              <a:sym typeface="Courier New" panose="02070309020205020404"/>
            </a:endParaRPr>
          </a:p>
          <a:p>
            <a:pPr marL="474121" indent="-457189">
              <a:buSzPts val="1400"/>
              <a:buFont typeface="Arial" panose="020B0604020202020204"/>
              <a:buAutoNum type="arabicPeriod"/>
            </a:pPr>
            <a:r>
              <a:rPr lang="en-US" altLang="zh-CN" dirty="0">
                <a:solidFill>
                  <a:srgbClr val="424242"/>
                </a:solidFill>
                <a:latin typeface="Courier New" panose="02070309020205020404"/>
                <a:ea typeface="Courier New" panose="02070309020205020404"/>
                <a:cs typeface="Courier New" panose="02070309020205020404"/>
                <a:sym typeface="Courier New" panose="02070309020205020404"/>
              </a:rPr>
              <a:t>Wrapper</a:t>
            </a:r>
            <a:r>
              <a:rPr lang="zh-CN" altLang="en-US" dirty="0">
                <a:solidFill>
                  <a:srgbClr val="424242"/>
                </a:solidFill>
                <a:latin typeface="Courier New" panose="02070309020205020404"/>
                <a:ea typeface="Courier New" panose="02070309020205020404"/>
                <a:cs typeface="Courier New" panose="02070309020205020404"/>
                <a:sym typeface="Courier New" panose="02070309020205020404"/>
              </a:rPr>
              <a:t>与日志、限流</a:t>
            </a:r>
            <a:endParaRPr lang="en-US" altLang="zh-CN" dirty="0">
              <a:solidFill>
                <a:srgbClr val="424242"/>
              </a:solidFill>
              <a:latin typeface="Courier New" panose="02070309020205020404"/>
              <a:ea typeface="Courier New" panose="02070309020205020404"/>
              <a:cs typeface="Courier New" panose="02070309020205020404"/>
              <a:sym typeface="Courier New" panose="02070309020205020404"/>
            </a:endParaRPr>
          </a:p>
          <a:p>
            <a:pPr marL="474121" indent="-457189">
              <a:buSzPts val="1400"/>
              <a:buFont typeface="Arial" panose="020B0604020202020204"/>
              <a:buAutoNum type="arabicPeriod"/>
            </a:pPr>
            <a:r>
              <a:rPr lang="zh-CN" altLang="en-US" dirty="0">
                <a:solidFill>
                  <a:srgbClr val="424242"/>
                </a:solidFill>
                <a:latin typeface="Courier New" panose="02070309020205020404"/>
                <a:ea typeface="Courier New" panose="02070309020205020404"/>
                <a:cs typeface="Courier New" panose="02070309020205020404"/>
                <a:sym typeface="Courier New" panose="02070309020205020404"/>
              </a:rPr>
              <a:t>如何使用插件：示例使用</a:t>
            </a:r>
            <a:r>
              <a:rPr lang="en-US" altLang="zh-CN" dirty="0">
                <a:solidFill>
                  <a:srgbClr val="424242"/>
                </a:solidFill>
                <a:latin typeface="Courier New" panose="02070309020205020404"/>
                <a:ea typeface="Courier New" panose="02070309020205020404"/>
                <a:cs typeface="Courier New" panose="02070309020205020404"/>
                <a:sym typeface="Courier New" panose="02070309020205020404"/>
              </a:rPr>
              <a:t>MQ</a:t>
            </a:r>
            <a:r>
              <a:rPr lang="zh-CN" altLang="en-US" dirty="0">
                <a:solidFill>
                  <a:srgbClr val="424242"/>
                </a:solidFill>
                <a:latin typeface="Courier New" panose="02070309020205020404"/>
                <a:ea typeface="Courier New" panose="02070309020205020404"/>
                <a:cs typeface="Courier New" panose="02070309020205020404"/>
                <a:sym typeface="Courier New" panose="02070309020205020404"/>
              </a:rPr>
              <a:t>插件</a:t>
            </a:r>
            <a:endParaRPr lang="en-US" altLang="zh-CN" dirty="0">
              <a:solidFill>
                <a:srgbClr val="424242"/>
              </a:solidFill>
              <a:latin typeface="Courier New" panose="02070309020205020404"/>
              <a:ea typeface="Courier New" panose="02070309020205020404"/>
              <a:cs typeface="Courier New" panose="02070309020205020404"/>
              <a:sym typeface="Courier New" panose="02070309020205020404"/>
            </a:endParaRPr>
          </a:p>
          <a:p>
            <a:pPr marL="474121" indent="-457189">
              <a:buSzPts val="1400"/>
              <a:buFont typeface="Arial" panose="020B0604020202020204"/>
              <a:buAutoNum type="arabicPeriod"/>
            </a:pPr>
            <a:r>
              <a:rPr lang="zh-CN" altLang="en-US" dirty="0">
                <a:solidFill>
                  <a:srgbClr val="424242"/>
                </a:solidFill>
                <a:latin typeface="Courier New" panose="02070309020205020404"/>
                <a:ea typeface="Courier New" panose="02070309020205020404"/>
                <a:cs typeface="Courier New" panose="02070309020205020404"/>
                <a:sym typeface="Courier New" panose="02070309020205020404"/>
              </a:rPr>
              <a:t>对外暴露接口</a:t>
            </a:r>
            <a:endParaRPr lang="en-US" altLang="zh-CN" dirty="0">
              <a:solidFill>
                <a:srgbClr val="424242"/>
              </a:solidFill>
              <a:latin typeface="Courier New" panose="02070309020205020404"/>
              <a:ea typeface="Courier New" panose="02070309020205020404"/>
              <a:cs typeface="Courier New" panose="02070309020205020404"/>
              <a:sym typeface="Courier New" panose="02070309020205020404"/>
            </a:endParaRPr>
          </a:p>
        </p:txBody>
      </p:sp>
    </p:spTree>
    <p:extLst>
      <p:ext uri="{BB962C8B-B14F-4D97-AF65-F5344CB8AC3E}">
        <p14:creationId xmlns:p14="http://schemas.microsoft.com/office/powerpoint/2010/main" val="303336388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CF0865F-6479-2147-993A-FA1B446EDB37}"/>
              </a:ext>
            </a:extLst>
          </p:cNvPr>
          <p:cNvSpPr>
            <a:spLocks noGrp="1"/>
          </p:cNvSpPr>
          <p:nvPr>
            <p:ph type="title"/>
          </p:nvPr>
        </p:nvSpPr>
        <p:spPr>
          <a:xfrm>
            <a:off x="373952" y="17377"/>
            <a:ext cx="6214055" cy="1208868"/>
          </a:xfrm>
        </p:spPr>
        <p:txBody>
          <a:bodyPr/>
          <a:lstStyle/>
          <a:p>
            <a:r>
              <a:rPr kumimoji="1" lang="en-US" altLang="zh-CN" dirty="0"/>
              <a:t>Go-Micro</a:t>
            </a:r>
            <a:endParaRPr kumimoji="1" lang="zh-CN" altLang="en-US" dirty="0"/>
          </a:p>
        </p:txBody>
      </p:sp>
      <p:sp>
        <p:nvSpPr>
          <p:cNvPr id="6" name="文本框 5">
            <a:extLst>
              <a:ext uri="{FF2B5EF4-FFF2-40B4-BE49-F238E27FC236}">
                <a16:creationId xmlns:a16="http://schemas.microsoft.com/office/drawing/2014/main" id="{B0B7FA97-6A21-1741-BEBD-9DC4AFD90F5B}"/>
              </a:ext>
            </a:extLst>
          </p:cNvPr>
          <p:cNvSpPr txBox="1"/>
          <p:nvPr/>
        </p:nvSpPr>
        <p:spPr>
          <a:xfrm>
            <a:off x="9693986" y="863958"/>
            <a:ext cx="2423619" cy="369332"/>
          </a:xfrm>
          <a:prstGeom prst="rect">
            <a:avLst/>
          </a:prstGeom>
          <a:noFill/>
        </p:spPr>
        <p:txBody>
          <a:bodyPr wrap="square" rtlCol="0">
            <a:spAutoFit/>
          </a:bodyPr>
          <a:lstStyle/>
          <a:p>
            <a:pPr marL="685800" lvl="1"/>
            <a:r>
              <a:rPr kumimoji="1" lang="en-US" altLang="zh-CN" b="1" dirty="0">
                <a:solidFill>
                  <a:schemeClr val="bg1"/>
                </a:solidFill>
              </a:rPr>
              <a:t>Go-Micro</a:t>
            </a:r>
            <a:r>
              <a:rPr kumimoji="1" lang="zh-CN" altLang="en-US" b="1" dirty="0">
                <a:solidFill>
                  <a:schemeClr val="bg1"/>
                </a:solidFill>
              </a:rPr>
              <a:t> 实践</a:t>
            </a:r>
            <a:endParaRPr kumimoji="1" lang="zh-CN" altLang="en-US" dirty="0">
              <a:solidFill>
                <a:schemeClr val="bg1"/>
              </a:solidFill>
            </a:endParaRPr>
          </a:p>
        </p:txBody>
      </p:sp>
      <p:sp>
        <p:nvSpPr>
          <p:cNvPr id="7" name="内容占位符 2">
            <a:extLst>
              <a:ext uri="{FF2B5EF4-FFF2-40B4-BE49-F238E27FC236}">
                <a16:creationId xmlns:a16="http://schemas.microsoft.com/office/drawing/2014/main" id="{2D904A55-1026-EC46-96F6-4DE87568BAC7}"/>
              </a:ext>
            </a:extLst>
          </p:cNvPr>
          <p:cNvSpPr txBox="1">
            <a:spLocks/>
          </p:cNvSpPr>
          <p:nvPr/>
        </p:nvSpPr>
        <p:spPr>
          <a:xfrm>
            <a:off x="373952" y="1524000"/>
            <a:ext cx="5837662" cy="409903"/>
          </a:xfrm>
          <a:prstGeom prst="rect">
            <a:avLst/>
          </a:prstGeom>
        </p:spPr>
        <p:txBody>
          <a:bodyPr vert="horz" lIns="0" tIns="0" rIns="0" bIns="0" rtlCol="0">
            <a:normAutofit/>
          </a:bodyPr>
          <a:lstStyle>
            <a:lvl1pPr marL="0" indent="0" algn="l" defTabSz="914400" rtl="0" eaLnBrk="1" latinLnBrk="0" hangingPunct="1">
              <a:lnSpc>
                <a:spcPct val="130000"/>
              </a:lnSpc>
              <a:spcBef>
                <a:spcPts val="500"/>
              </a:spcBef>
              <a:spcAft>
                <a:spcPts val="1000"/>
              </a:spcAft>
              <a:buFont typeface="Arial" panose="020B0604020202020204" pitchFamily="34" charset="0"/>
              <a:buNone/>
              <a:defRPr sz="16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1pPr>
            <a:lvl2pPr marL="685800" indent="-228600" algn="l" defTabSz="914400" rtl="0" eaLnBrk="1" latinLnBrk="0" hangingPunct="1">
              <a:lnSpc>
                <a:spcPct val="130000"/>
              </a:lnSpc>
              <a:spcBef>
                <a:spcPts val="500"/>
              </a:spcBef>
              <a:spcAft>
                <a:spcPts val="1000"/>
              </a:spcAft>
              <a:buFont typeface="Arial" panose="020B0604020202020204" pitchFamily="34" charset="0"/>
              <a:buChar char="•"/>
              <a:defRPr sz="14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2pPr>
            <a:lvl3pPr marL="1143000" indent="-228600" algn="l" defTabSz="914400" rtl="0" eaLnBrk="1" latinLnBrk="0" hangingPunct="1">
              <a:lnSpc>
                <a:spcPct val="130000"/>
              </a:lnSpc>
              <a:spcBef>
                <a:spcPct val="30000"/>
              </a:spcBef>
              <a:spcAft>
                <a:spcPts val="1000"/>
              </a:spcAft>
              <a:buFont typeface="Arial" panose="020B0604020202020204" pitchFamily="34" charset="0"/>
              <a:buChar char="•"/>
              <a:defRPr sz="12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3pPr>
            <a:lvl4pPr marL="1600200" indent="-228600" algn="l" defTabSz="914400" rtl="0" eaLnBrk="1" latinLnBrk="0" hangingPunct="1">
              <a:lnSpc>
                <a:spcPct val="130000"/>
              </a:lnSpc>
              <a:spcBef>
                <a:spcPct val="30000"/>
              </a:spcBef>
              <a:spcAft>
                <a:spcPts val="1000"/>
              </a:spcAft>
              <a:buFont typeface="Arial" panose="020B0604020202020204" pitchFamily="34" charset="0"/>
              <a:buChar char="•"/>
              <a:defRPr sz="11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4pPr>
            <a:lvl5pPr marL="2057400" indent="-228600" algn="l" defTabSz="914400" rtl="0" eaLnBrk="1" latinLnBrk="0" hangingPunct="1">
              <a:lnSpc>
                <a:spcPct val="130000"/>
              </a:lnSpc>
              <a:spcBef>
                <a:spcPct val="30000"/>
              </a:spcBef>
              <a:spcAft>
                <a:spcPts val="1000"/>
              </a:spcAft>
              <a:buFont typeface="Arial" panose="020B0604020202020204" pitchFamily="34" charset="0"/>
              <a:buChar char="•"/>
              <a:defRPr sz="11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16932">
              <a:buSzPts val="1400"/>
            </a:pPr>
            <a:r>
              <a:rPr lang="zh-CN" altLang="en-US" dirty="0"/>
              <a:t>微服务提供服务能力的三种方式：</a:t>
            </a:r>
            <a:r>
              <a:rPr lang="en-US" altLang="zh-CN" dirty="0"/>
              <a:t>RPC</a:t>
            </a:r>
            <a:r>
              <a:rPr lang="zh-CN" altLang="en-US" dirty="0">
                <a:ea typeface="宋体" panose="02010600030101010101" pitchFamily="2" charset="-122"/>
              </a:rPr>
              <a:t>、</a:t>
            </a:r>
            <a:r>
              <a:rPr lang="en-US" altLang="zh-CN" dirty="0">
                <a:ea typeface="宋体" panose="02010600030101010101" pitchFamily="2" charset="-122"/>
              </a:rPr>
              <a:t>API</a:t>
            </a:r>
            <a:r>
              <a:rPr lang="zh-CN" altLang="en-US" dirty="0">
                <a:ea typeface="宋体" panose="02010600030101010101" pitchFamily="2" charset="-122"/>
              </a:rPr>
              <a:t>、</a:t>
            </a:r>
            <a:r>
              <a:rPr lang="en-US" altLang="zh-CN" dirty="0">
                <a:ea typeface="宋体" panose="02010600030101010101" pitchFamily="2" charset="-122"/>
              </a:rPr>
              <a:t>HTTP</a:t>
            </a:r>
          </a:p>
        </p:txBody>
      </p:sp>
      <p:sp>
        <p:nvSpPr>
          <p:cNvPr id="9" name="内容占位符 2">
            <a:extLst>
              <a:ext uri="{FF2B5EF4-FFF2-40B4-BE49-F238E27FC236}">
                <a16:creationId xmlns:a16="http://schemas.microsoft.com/office/drawing/2014/main" id="{469752A6-6CEF-4243-81EA-E74A6CE9361C}"/>
              </a:ext>
            </a:extLst>
          </p:cNvPr>
          <p:cNvSpPr txBox="1">
            <a:spLocks/>
          </p:cNvSpPr>
          <p:nvPr/>
        </p:nvSpPr>
        <p:spPr>
          <a:xfrm>
            <a:off x="373952" y="2231658"/>
            <a:ext cx="2821193" cy="2014521"/>
          </a:xfrm>
          <a:prstGeom prst="rect">
            <a:avLst/>
          </a:prstGeom>
        </p:spPr>
        <p:txBody>
          <a:bodyPr vert="horz" lIns="0" tIns="0" rIns="0" bIns="0" rtlCol="0">
            <a:normAutofit/>
          </a:bodyPr>
          <a:lstStyle>
            <a:lvl1pPr marL="0" indent="0" algn="l" defTabSz="914400" rtl="0" eaLnBrk="1" latinLnBrk="0" hangingPunct="1">
              <a:lnSpc>
                <a:spcPct val="130000"/>
              </a:lnSpc>
              <a:spcBef>
                <a:spcPts val="500"/>
              </a:spcBef>
              <a:spcAft>
                <a:spcPts val="1000"/>
              </a:spcAft>
              <a:buFont typeface="Arial" panose="020B0604020202020204" pitchFamily="34" charset="0"/>
              <a:buNone/>
              <a:defRPr sz="16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1pPr>
            <a:lvl2pPr marL="685800" indent="-228600" algn="l" defTabSz="914400" rtl="0" eaLnBrk="1" latinLnBrk="0" hangingPunct="1">
              <a:lnSpc>
                <a:spcPct val="130000"/>
              </a:lnSpc>
              <a:spcBef>
                <a:spcPts val="500"/>
              </a:spcBef>
              <a:spcAft>
                <a:spcPts val="1000"/>
              </a:spcAft>
              <a:buFont typeface="Arial" panose="020B0604020202020204" pitchFamily="34" charset="0"/>
              <a:buChar char="•"/>
              <a:defRPr sz="14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2pPr>
            <a:lvl3pPr marL="1143000" indent="-228600" algn="l" defTabSz="914400" rtl="0" eaLnBrk="1" latinLnBrk="0" hangingPunct="1">
              <a:lnSpc>
                <a:spcPct val="130000"/>
              </a:lnSpc>
              <a:spcBef>
                <a:spcPct val="30000"/>
              </a:spcBef>
              <a:spcAft>
                <a:spcPts val="1000"/>
              </a:spcAft>
              <a:buFont typeface="Arial" panose="020B0604020202020204" pitchFamily="34" charset="0"/>
              <a:buChar char="•"/>
              <a:defRPr sz="12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3pPr>
            <a:lvl4pPr marL="1600200" indent="-228600" algn="l" defTabSz="914400" rtl="0" eaLnBrk="1" latinLnBrk="0" hangingPunct="1">
              <a:lnSpc>
                <a:spcPct val="130000"/>
              </a:lnSpc>
              <a:spcBef>
                <a:spcPct val="30000"/>
              </a:spcBef>
              <a:spcAft>
                <a:spcPts val="1000"/>
              </a:spcAft>
              <a:buFont typeface="Arial" panose="020B0604020202020204" pitchFamily="34" charset="0"/>
              <a:buChar char="•"/>
              <a:defRPr sz="11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4pPr>
            <a:lvl5pPr marL="2057400" indent="-228600" algn="l" defTabSz="914400" rtl="0" eaLnBrk="1" latinLnBrk="0" hangingPunct="1">
              <a:lnSpc>
                <a:spcPct val="130000"/>
              </a:lnSpc>
              <a:spcBef>
                <a:spcPct val="30000"/>
              </a:spcBef>
              <a:spcAft>
                <a:spcPts val="1000"/>
              </a:spcAft>
              <a:buFont typeface="Arial" panose="020B0604020202020204" pitchFamily="34" charset="0"/>
              <a:buChar char="•"/>
              <a:defRPr sz="11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CN" dirty="0">
                <a:solidFill>
                  <a:schemeClr val="tx1"/>
                </a:solidFill>
                <a:sym typeface="Courier New" panose="02070309020205020404"/>
              </a:rPr>
              <a:t>Go-Micro</a:t>
            </a:r>
            <a:r>
              <a:rPr kumimoji="1" lang="zh-CN" altLang="en-US" dirty="0">
                <a:solidFill>
                  <a:schemeClr val="tx1"/>
                </a:solidFill>
                <a:sym typeface="Courier New" panose="02070309020205020404"/>
              </a:rPr>
              <a:t>的解决方案</a:t>
            </a:r>
            <a:endParaRPr kumimoji="1" lang="en-US" altLang="zh-CN" dirty="0">
              <a:solidFill>
                <a:schemeClr val="tx1"/>
              </a:solidFill>
              <a:sym typeface="Courier New" panose="02070309020205020404"/>
            </a:endParaRPr>
          </a:p>
          <a:p>
            <a:pPr marL="342900" indent="-342900">
              <a:buAutoNum type="arabicPeriod"/>
            </a:pPr>
            <a:r>
              <a:rPr lang="en-US" altLang="zh-CN" dirty="0"/>
              <a:t>SRV</a:t>
            </a:r>
            <a:r>
              <a:rPr lang="zh-CN" altLang="en-US" dirty="0"/>
              <a:t>：内部</a:t>
            </a:r>
            <a:r>
              <a:rPr lang="en-US" altLang="zh-CN" dirty="0"/>
              <a:t>RPC</a:t>
            </a:r>
            <a:r>
              <a:rPr lang="zh-CN" altLang="en-US" dirty="0"/>
              <a:t>服务</a:t>
            </a:r>
            <a:endParaRPr lang="en-US" altLang="zh-CN" dirty="0"/>
          </a:p>
          <a:p>
            <a:pPr marL="342900" indent="-342900">
              <a:buAutoNum type="arabicPeriod"/>
            </a:pPr>
            <a:r>
              <a:rPr lang="en-US" altLang="zh-CN" dirty="0"/>
              <a:t>API</a:t>
            </a:r>
            <a:r>
              <a:rPr lang="zh-CN" altLang="en-US" dirty="0"/>
              <a:t>：对外</a:t>
            </a:r>
            <a:r>
              <a:rPr lang="en-US" altLang="zh-CN" dirty="0"/>
              <a:t>API</a:t>
            </a:r>
            <a:r>
              <a:rPr lang="zh-CN" altLang="en-US" dirty="0"/>
              <a:t>服务</a:t>
            </a:r>
            <a:endParaRPr lang="en-US" altLang="zh-CN" dirty="0"/>
          </a:p>
          <a:p>
            <a:pPr marL="342900" indent="-342900">
              <a:buAutoNum type="arabicPeriod"/>
            </a:pPr>
            <a:r>
              <a:rPr lang="en-US" altLang="zh-CN" dirty="0"/>
              <a:t>Web</a:t>
            </a:r>
            <a:r>
              <a:rPr lang="zh-CN" altLang="en-US" dirty="0"/>
              <a:t>：对外</a:t>
            </a:r>
            <a:r>
              <a:rPr lang="en-US" altLang="zh-CN" dirty="0"/>
              <a:t>HTTP</a:t>
            </a:r>
            <a:r>
              <a:rPr lang="zh-CN" altLang="en-US" dirty="0"/>
              <a:t>服务</a:t>
            </a:r>
          </a:p>
        </p:txBody>
      </p:sp>
    </p:spTree>
    <p:extLst>
      <p:ext uri="{BB962C8B-B14F-4D97-AF65-F5344CB8AC3E}">
        <p14:creationId xmlns:p14="http://schemas.microsoft.com/office/powerpoint/2010/main" val="417093541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CF0865F-6479-2147-993A-FA1B446EDB37}"/>
              </a:ext>
            </a:extLst>
          </p:cNvPr>
          <p:cNvSpPr>
            <a:spLocks noGrp="1"/>
          </p:cNvSpPr>
          <p:nvPr>
            <p:ph type="title"/>
          </p:nvPr>
        </p:nvSpPr>
        <p:spPr>
          <a:xfrm>
            <a:off x="373952" y="17377"/>
            <a:ext cx="6214055" cy="1208868"/>
          </a:xfrm>
        </p:spPr>
        <p:txBody>
          <a:bodyPr/>
          <a:lstStyle/>
          <a:p>
            <a:r>
              <a:rPr kumimoji="1" lang="en-US" altLang="zh-CN" dirty="0"/>
              <a:t>Go-Micro</a:t>
            </a:r>
            <a:endParaRPr kumimoji="1" lang="zh-CN" altLang="en-US" dirty="0"/>
          </a:p>
        </p:txBody>
      </p:sp>
      <p:sp>
        <p:nvSpPr>
          <p:cNvPr id="6" name="文本框 5">
            <a:extLst>
              <a:ext uri="{FF2B5EF4-FFF2-40B4-BE49-F238E27FC236}">
                <a16:creationId xmlns:a16="http://schemas.microsoft.com/office/drawing/2014/main" id="{B0B7FA97-6A21-1741-BEBD-9DC4AFD90F5B}"/>
              </a:ext>
            </a:extLst>
          </p:cNvPr>
          <p:cNvSpPr txBox="1"/>
          <p:nvPr/>
        </p:nvSpPr>
        <p:spPr>
          <a:xfrm>
            <a:off x="9693986" y="863958"/>
            <a:ext cx="2423619" cy="369332"/>
          </a:xfrm>
          <a:prstGeom prst="rect">
            <a:avLst/>
          </a:prstGeom>
          <a:noFill/>
        </p:spPr>
        <p:txBody>
          <a:bodyPr wrap="square" rtlCol="0">
            <a:spAutoFit/>
          </a:bodyPr>
          <a:lstStyle/>
          <a:p>
            <a:pPr marL="685800" lvl="1"/>
            <a:r>
              <a:rPr kumimoji="1" lang="en-US" altLang="zh-CN" b="1" dirty="0">
                <a:solidFill>
                  <a:schemeClr val="bg1"/>
                </a:solidFill>
              </a:rPr>
              <a:t>Go-Micro</a:t>
            </a:r>
            <a:r>
              <a:rPr kumimoji="1" lang="zh-CN" altLang="en-US" b="1" dirty="0">
                <a:solidFill>
                  <a:schemeClr val="bg1"/>
                </a:solidFill>
              </a:rPr>
              <a:t> 实践</a:t>
            </a:r>
            <a:endParaRPr kumimoji="1" lang="zh-CN" altLang="en-US" dirty="0">
              <a:solidFill>
                <a:schemeClr val="bg1"/>
              </a:solidFill>
            </a:endParaRPr>
          </a:p>
        </p:txBody>
      </p:sp>
      <p:sp>
        <p:nvSpPr>
          <p:cNvPr id="2" name="矩形 1">
            <a:extLst>
              <a:ext uri="{FF2B5EF4-FFF2-40B4-BE49-F238E27FC236}">
                <a16:creationId xmlns:a16="http://schemas.microsoft.com/office/drawing/2014/main" id="{33A6D11E-EB38-C148-90EF-ADD10CD5DF9E}"/>
              </a:ext>
            </a:extLst>
          </p:cNvPr>
          <p:cNvSpPr/>
          <p:nvPr/>
        </p:nvSpPr>
        <p:spPr>
          <a:xfrm>
            <a:off x="473579" y="1605816"/>
            <a:ext cx="1125308" cy="369332"/>
          </a:xfrm>
          <a:prstGeom prst="rect">
            <a:avLst/>
          </a:prstGeom>
        </p:spPr>
        <p:txBody>
          <a:bodyPr wrap="none">
            <a:spAutoFit/>
          </a:bodyPr>
          <a:lstStyle/>
          <a:p>
            <a:pPr marL="16932">
              <a:buSzPts val="1400"/>
            </a:pPr>
            <a:r>
              <a:rPr lang="zh-CN" altLang="en-US" dirty="0">
                <a:solidFill>
                  <a:srgbClr val="424242"/>
                </a:solidFill>
                <a:latin typeface="Courier New" panose="02070309020205020404"/>
                <a:ea typeface="Courier New" panose="02070309020205020404"/>
                <a:cs typeface="Courier New" panose="02070309020205020404"/>
                <a:sym typeface="Courier New" panose="02070309020205020404"/>
              </a:rPr>
              <a:t>示例架构</a:t>
            </a:r>
            <a:endParaRPr lang="en-US" altLang="zh-CN" dirty="0">
              <a:solidFill>
                <a:srgbClr val="424242"/>
              </a:solidFill>
              <a:latin typeface="Courier New" panose="02070309020205020404"/>
              <a:ea typeface="Courier New" panose="02070309020205020404"/>
              <a:cs typeface="Courier New" panose="02070309020205020404"/>
              <a:sym typeface="Courier New" panose="02070309020205020404"/>
            </a:endParaRPr>
          </a:p>
        </p:txBody>
      </p:sp>
      <p:sp>
        <p:nvSpPr>
          <p:cNvPr id="10" name="内容占位符 2">
            <a:extLst>
              <a:ext uri="{FF2B5EF4-FFF2-40B4-BE49-F238E27FC236}">
                <a16:creationId xmlns:a16="http://schemas.microsoft.com/office/drawing/2014/main" id="{832BB1F8-09D3-0F43-9297-D42D91D15710}"/>
              </a:ext>
            </a:extLst>
          </p:cNvPr>
          <p:cNvSpPr txBox="1">
            <a:spLocks/>
          </p:cNvSpPr>
          <p:nvPr/>
        </p:nvSpPr>
        <p:spPr>
          <a:xfrm>
            <a:off x="8831121" y="1919387"/>
            <a:ext cx="2215250" cy="1509613"/>
          </a:xfrm>
          <a:prstGeom prst="rect">
            <a:avLst/>
          </a:prstGeom>
        </p:spPr>
        <p:txBody>
          <a:bodyPr vert="horz" lIns="0" tIns="0" rIns="0" bIns="0" rtlCol="0">
            <a:normAutofit fontScale="85000" lnSpcReduction="20000"/>
          </a:bodyPr>
          <a:lstStyle>
            <a:lvl1pPr marL="0" indent="0" algn="l" defTabSz="914400" rtl="0" eaLnBrk="1" latinLnBrk="0" hangingPunct="1">
              <a:lnSpc>
                <a:spcPct val="130000"/>
              </a:lnSpc>
              <a:spcBef>
                <a:spcPts val="500"/>
              </a:spcBef>
              <a:spcAft>
                <a:spcPts val="1000"/>
              </a:spcAft>
              <a:buFont typeface="Arial" panose="020B0604020202020204" pitchFamily="34" charset="0"/>
              <a:buNone/>
              <a:defRPr sz="16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1pPr>
            <a:lvl2pPr marL="685800" indent="-228600" algn="l" defTabSz="914400" rtl="0" eaLnBrk="1" latinLnBrk="0" hangingPunct="1">
              <a:lnSpc>
                <a:spcPct val="130000"/>
              </a:lnSpc>
              <a:spcBef>
                <a:spcPts val="500"/>
              </a:spcBef>
              <a:spcAft>
                <a:spcPts val="1000"/>
              </a:spcAft>
              <a:buFont typeface="Arial" panose="020B0604020202020204" pitchFamily="34" charset="0"/>
              <a:buChar char="•"/>
              <a:defRPr sz="14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2pPr>
            <a:lvl3pPr marL="1143000" indent="-228600" algn="l" defTabSz="914400" rtl="0" eaLnBrk="1" latinLnBrk="0" hangingPunct="1">
              <a:lnSpc>
                <a:spcPct val="130000"/>
              </a:lnSpc>
              <a:spcBef>
                <a:spcPct val="30000"/>
              </a:spcBef>
              <a:spcAft>
                <a:spcPts val="1000"/>
              </a:spcAft>
              <a:buFont typeface="Arial" panose="020B0604020202020204" pitchFamily="34" charset="0"/>
              <a:buChar char="•"/>
              <a:defRPr sz="12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3pPr>
            <a:lvl4pPr marL="1600200" indent="-228600" algn="l" defTabSz="914400" rtl="0" eaLnBrk="1" latinLnBrk="0" hangingPunct="1">
              <a:lnSpc>
                <a:spcPct val="130000"/>
              </a:lnSpc>
              <a:spcBef>
                <a:spcPct val="30000"/>
              </a:spcBef>
              <a:spcAft>
                <a:spcPts val="1000"/>
              </a:spcAft>
              <a:buFont typeface="Arial" panose="020B0604020202020204" pitchFamily="34" charset="0"/>
              <a:buChar char="•"/>
              <a:defRPr sz="11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4pPr>
            <a:lvl5pPr marL="2057400" indent="-228600" algn="l" defTabSz="914400" rtl="0" eaLnBrk="1" latinLnBrk="0" hangingPunct="1">
              <a:lnSpc>
                <a:spcPct val="130000"/>
              </a:lnSpc>
              <a:spcBef>
                <a:spcPct val="30000"/>
              </a:spcBef>
              <a:spcAft>
                <a:spcPts val="1000"/>
              </a:spcAft>
              <a:buFont typeface="Arial" panose="020B0604020202020204" pitchFamily="34" charset="0"/>
              <a:buChar char="•"/>
              <a:defRPr sz="11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AutoNum type="arabicPeriod"/>
            </a:pPr>
            <a:endParaRPr kumimoji="1" lang="en-US" altLang="zh-CN" dirty="0">
              <a:solidFill>
                <a:schemeClr val="tx1"/>
              </a:solidFill>
              <a:sym typeface="Courier New" panose="02070309020205020404"/>
            </a:endParaRPr>
          </a:p>
          <a:p>
            <a:pPr marL="359832" indent="-342900">
              <a:buSzPts val="1400"/>
              <a:buAutoNum type="arabicPeriod"/>
            </a:pPr>
            <a:r>
              <a:rPr lang="zh-CN" altLang="en-US" dirty="0"/>
              <a:t>服务的注册与发现</a:t>
            </a:r>
            <a:endParaRPr lang="en-US" altLang="zh-CN" dirty="0"/>
          </a:p>
          <a:p>
            <a:pPr marL="359832" indent="-342900">
              <a:buSzPts val="1400"/>
              <a:buAutoNum type="arabicPeriod"/>
            </a:pPr>
            <a:r>
              <a:rPr lang="zh-CN" altLang="en-US" dirty="0"/>
              <a:t>服务之间通信</a:t>
            </a:r>
            <a:endParaRPr lang="en-US" altLang="zh-CN" dirty="0"/>
          </a:p>
          <a:p>
            <a:pPr marL="359832" indent="-342900">
              <a:buSzPts val="1400"/>
              <a:buAutoNum type="arabicPeriod"/>
            </a:pPr>
            <a:r>
              <a:rPr lang="zh-CN" altLang="en-US" dirty="0">
                <a:solidFill>
                  <a:srgbClr val="424242"/>
                </a:solidFill>
                <a:latin typeface="Courier New" panose="02070309020205020404"/>
                <a:ea typeface="Courier New" panose="02070309020205020404"/>
                <a:cs typeface="Courier New" panose="02070309020205020404"/>
                <a:sym typeface="Courier New" panose="02070309020205020404"/>
              </a:rPr>
              <a:t>服务的可靠性</a:t>
            </a:r>
          </a:p>
        </p:txBody>
      </p:sp>
      <p:sp>
        <p:nvSpPr>
          <p:cNvPr id="11" name="矩形 10">
            <a:extLst>
              <a:ext uri="{FF2B5EF4-FFF2-40B4-BE49-F238E27FC236}">
                <a16:creationId xmlns:a16="http://schemas.microsoft.com/office/drawing/2014/main" id="{0BA2FE8D-7713-8044-8FA4-03105ACB8C7C}"/>
              </a:ext>
            </a:extLst>
          </p:cNvPr>
          <p:cNvSpPr/>
          <p:nvPr/>
        </p:nvSpPr>
        <p:spPr>
          <a:xfrm>
            <a:off x="8411805" y="1790482"/>
            <a:ext cx="1817805" cy="369332"/>
          </a:xfrm>
          <a:prstGeom prst="rect">
            <a:avLst/>
          </a:prstGeom>
        </p:spPr>
        <p:txBody>
          <a:bodyPr wrap="none">
            <a:spAutoFit/>
          </a:bodyPr>
          <a:lstStyle/>
          <a:p>
            <a:pPr marL="16932">
              <a:buSzPts val="1400"/>
            </a:pPr>
            <a:r>
              <a:rPr lang="zh-CN" altLang="en-US" dirty="0">
                <a:solidFill>
                  <a:srgbClr val="424242"/>
                </a:solidFill>
                <a:latin typeface="Courier New" panose="02070309020205020404"/>
                <a:ea typeface="Courier New" panose="02070309020205020404"/>
                <a:cs typeface="Courier New" panose="02070309020205020404"/>
                <a:sym typeface="Courier New" panose="02070309020205020404"/>
              </a:rPr>
              <a:t>要解决的问题：</a:t>
            </a:r>
            <a:endParaRPr lang="en-US" altLang="zh-CN" dirty="0">
              <a:solidFill>
                <a:srgbClr val="424242"/>
              </a:solidFill>
              <a:latin typeface="Courier New" panose="02070309020205020404"/>
              <a:ea typeface="Courier New" panose="02070309020205020404"/>
              <a:cs typeface="Courier New" panose="02070309020205020404"/>
              <a:sym typeface="Courier New" panose="02070309020205020404"/>
            </a:endParaRPr>
          </a:p>
        </p:txBody>
      </p:sp>
      <p:pic>
        <p:nvPicPr>
          <p:cNvPr id="4" name="图片 3">
            <a:extLst>
              <a:ext uri="{FF2B5EF4-FFF2-40B4-BE49-F238E27FC236}">
                <a16:creationId xmlns:a16="http://schemas.microsoft.com/office/drawing/2014/main" id="{7784C356-DEFD-B448-A3AF-0C5C753E7B80}"/>
              </a:ext>
            </a:extLst>
          </p:cNvPr>
          <p:cNvPicPr>
            <a:picLocks noChangeAspect="1"/>
          </p:cNvPicPr>
          <p:nvPr/>
        </p:nvPicPr>
        <p:blipFill>
          <a:blip r:embed="rId2"/>
          <a:stretch>
            <a:fillRect/>
          </a:stretch>
        </p:blipFill>
        <p:spPr>
          <a:xfrm>
            <a:off x="515620" y="2234761"/>
            <a:ext cx="6810090" cy="3860097"/>
          </a:xfrm>
          <a:prstGeom prst="rect">
            <a:avLst/>
          </a:prstGeom>
        </p:spPr>
      </p:pic>
    </p:spTree>
    <p:extLst>
      <p:ext uri="{BB962C8B-B14F-4D97-AF65-F5344CB8AC3E}">
        <p14:creationId xmlns:p14="http://schemas.microsoft.com/office/powerpoint/2010/main" val="40881430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CF65384D-8157-4840-A632-978BEDA85BCE}"/>
              </a:ext>
            </a:extLst>
          </p:cNvPr>
          <p:cNvSpPr>
            <a:spLocks noGrp="1"/>
          </p:cNvSpPr>
          <p:nvPr>
            <p:ph idx="1"/>
          </p:nvPr>
        </p:nvSpPr>
        <p:spPr>
          <a:xfrm>
            <a:off x="838201" y="1825625"/>
            <a:ext cx="9924534" cy="4351338"/>
          </a:xfrm>
        </p:spPr>
        <p:txBody>
          <a:bodyPr/>
          <a:lstStyle/>
          <a:p>
            <a:pPr marL="342900" indent="-342900">
              <a:buFont typeface="+mj-lt"/>
              <a:buAutoNum type="arabicPeriod" startAt="2"/>
            </a:pPr>
            <a:r>
              <a:rPr kumimoji="1" lang="zh-CN" altLang="en-US" dirty="0"/>
              <a:t>跨平台交叉编译：可以在主流环境编译其它运行环境的程序包，比如</a:t>
            </a:r>
            <a:r>
              <a:rPr kumimoji="1" lang="en-US" altLang="zh-CN" dirty="0"/>
              <a:t>Mac-&gt;Windows/Linux</a:t>
            </a:r>
          </a:p>
          <a:p>
            <a:r>
              <a:rPr lang="zh-CN" altLang="en-US" dirty="0"/>
              <a:t>比如，我们在</a:t>
            </a:r>
            <a:r>
              <a:rPr lang="en" altLang="zh-CN" dirty="0"/>
              <a:t>Mac</a:t>
            </a:r>
            <a:r>
              <a:rPr lang="zh-CN" altLang="en-US" dirty="0"/>
              <a:t>或者</a:t>
            </a:r>
            <a:r>
              <a:rPr lang="en" altLang="zh-CN" dirty="0"/>
              <a:t>Windows</a:t>
            </a:r>
            <a:r>
              <a:rPr lang="zh-CN" altLang="en-US" dirty="0"/>
              <a:t>上为</a:t>
            </a:r>
            <a:r>
              <a:rPr lang="en" altLang="zh-CN" dirty="0"/>
              <a:t>Linux</a:t>
            </a:r>
            <a:r>
              <a:rPr lang="zh-CN" altLang="en-US" dirty="0"/>
              <a:t>编译应用：</a:t>
            </a:r>
            <a:br>
              <a:rPr lang="en" altLang="zh-CN" dirty="0"/>
            </a:br>
            <a:r>
              <a:rPr lang="en" altLang="zh-CN" dirty="0"/>
              <a:t>GOOS=</a:t>
            </a:r>
            <a:r>
              <a:rPr lang="en" altLang="zh-CN" dirty="0" err="1"/>
              <a:t>linux</a:t>
            </a:r>
            <a:r>
              <a:rPr lang="en" altLang="zh-CN" dirty="0"/>
              <a:t> GOARCH=amd64 go build </a:t>
            </a:r>
            <a:r>
              <a:rPr lang="en" altLang="zh-CN" dirty="0" err="1"/>
              <a:t>main.go</a:t>
            </a:r>
            <a:br>
              <a:rPr lang="en" altLang="zh-CN" dirty="0"/>
            </a:br>
            <a:r>
              <a:rPr lang="zh-CN" altLang="en-US" dirty="0"/>
              <a:t>只需要声明目标系统（</a:t>
            </a:r>
            <a:r>
              <a:rPr lang="en" altLang="zh-CN" dirty="0"/>
              <a:t>GOOS</a:t>
            </a:r>
            <a:r>
              <a:rPr lang="zh-CN" altLang="en" dirty="0"/>
              <a:t>）</a:t>
            </a:r>
            <a:r>
              <a:rPr lang="zh-CN" altLang="en-US" dirty="0"/>
              <a:t>与</a:t>
            </a:r>
            <a:r>
              <a:rPr lang="en" altLang="zh-CN" dirty="0"/>
              <a:t>CPU</a:t>
            </a:r>
            <a:r>
              <a:rPr lang="zh-CN" altLang="en-US" dirty="0"/>
              <a:t>架构（</a:t>
            </a:r>
            <a:r>
              <a:rPr lang="en" altLang="zh-CN" dirty="0"/>
              <a:t>GOARCH</a:t>
            </a:r>
            <a:r>
              <a:rPr lang="zh-CN" altLang="en" dirty="0"/>
              <a:t>）</a:t>
            </a:r>
            <a:r>
              <a:rPr lang="zh-CN" altLang="en-US" dirty="0"/>
              <a:t>即可。</a:t>
            </a:r>
            <a:endParaRPr kumimoji="1" lang="en-US" altLang="zh-CN" dirty="0"/>
          </a:p>
        </p:txBody>
      </p:sp>
      <p:sp>
        <p:nvSpPr>
          <p:cNvPr id="4" name="标题 1">
            <a:extLst>
              <a:ext uri="{FF2B5EF4-FFF2-40B4-BE49-F238E27FC236}">
                <a16:creationId xmlns:a16="http://schemas.microsoft.com/office/drawing/2014/main" id="{EC31CCD4-4FB6-814F-B629-556B02DEA54E}"/>
              </a:ext>
            </a:extLst>
          </p:cNvPr>
          <p:cNvSpPr>
            <a:spLocks noGrp="1"/>
          </p:cNvSpPr>
          <p:nvPr>
            <p:ph type="title"/>
          </p:nvPr>
        </p:nvSpPr>
        <p:spPr>
          <a:xfrm>
            <a:off x="604434" y="0"/>
            <a:ext cx="4894323" cy="1208868"/>
          </a:xfrm>
        </p:spPr>
        <p:txBody>
          <a:bodyPr/>
          <a:lstStyle/>
          <a:p>
            <a:r>
              <a:rPr kumimoji="1" lang="en-US" altLang="zh-CN" dirty="0"/>
              <a:t>Go</a:t>
            </a:r>
            <a:r>
              <a:rPr kumimoji="1" lang="zh-CN" altLang="en-US" dirty="0"/>
              <a:t> 简要入门</a:t>
            </a:r>
          </a:p>
        </p:txBody>
      </p:sp>
      <p:sp>
        <p:nvSpPr>
          <p:cNvPr id="5" name="文本框 4">
            <a:extLst>
              <a:ext uri="{FF2B5EF4-FFF2-40B4-BE49-F238E27FC236}">
                <a16:creationId xmlns:a16="http://schemas.microsoft.com/office/drawing/2014/main" id="{8CE28C50-8EB7-B943-BE4C-624B58511C64}"/>
              </a:ext>
            </a:extLst>
          </p:cNvPr>
          <p:cNvSpPr txBox="1"/>
          <p:nvPr/>
        </p:nvSpPr>
        <p:spPr>
          <a:xfrm>
            <a:off x="10416746" y="839536"/>
            <a:ext cx="1620957" cy="369332"/>
          </a:xfrm>
          <a:prstGeom prst="rect">
            <a:avLst/>
          </a:prstGeom>
          <a:noFill/>
        </p:spPr>
        <p:txBody>
          <a:bodyPr wrap="none" rtlCol="0">
            <a:spAutoFit/>
          </a:bodyPr>
          <a:lstStyle/>
          <a:p>
            <a:r>
              <a:rPr kumimoji="1" lang="en-US" altLang="zh-CN" dirty="0">
                <a:solidFill>
                  <a:schemeClr val="bg1"/>
                </a:solidFill>
              </a:rPr>
              <a:t>Golang</a:t>
            </a:r>
            <a:r>
              <a:rPr kumimoji="1" lang="zh-CN" altLang="en-US" dirty="0">
                <a:solidFill>
                  <a:schemeClr val="bg1"/>
                </a:solidFill>
              </a:rPr>
              <a:t>的特点</a:t>
            </a:r>
          </a:p>
        </p:txBody>
      </p:sp>
    </p:spTree>
    <p:extLst>
      <p:ext uri="{BB962C8B-B14F-4D97-AF65-F5344CB8AC3E}">
        <p14:creationId xmlns:p14="http://schemas.microsoft.com/office/powerpoint/2010/main" val="218883678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CF0865F-6479-2147-993A-FA1B446EDB37}"/>
              </a:ext>
            </a:extLst>
          </p:cNvPr>
          <p:cNvSpPr>
            <a:spLocks noGrp="1"/>
          </p:cNvSpPr>
          <p:nvPr>
            <p:ph type="title"/>
          </p:nvPr>
        </p:nvSpPr>
        <p:spPr>
          <a:xfrm>
            <a:off x="373952" y="17377"/>
            <a:ext cx="6214055" cy="1208868"/>
          </a:xfrm>
        </p:spPr>
        <p:txBody>
          <a:bodyPr/>
          <a:lstStyle/>
          <a:p>
            <a:r>
              <a:rPr kumimoji="1" lang="en-US" altLang="zh-CN" dirty="0"/>
              <a:t>Go-Micro</a:t>
            </a:r>
            <a:endParaRPr kumimoji="1" lang="zh-CN" altLang="en-US" dirty="0"/>
          </a:p>
        </p:txBody>
      </p:sp>
      <p:sp>
        <p:nvSpPr>
          <p:cNvPr id="6" name="文本框 5">
            <a:extLst>
              <a:ext uri="{FF2B5EF4-FFF2-40B4-BE49-F238E27FC236}">
                <a16:creationId xmlns:a16="http://schemas.microsoft.com/office/drawing/2014/main" id="{B0B7FA97-6A21-1741-BEBD-9DC4AFD90F5B}"/>
              </a:ext>
            </a:extLst>
          </p:cNvPr>
          <p:cNvSpPr txBox="1"/>
          <p:nvPr/>
        </p:nvSpPr>
        <p:spPr>
          <a:xfrm>
            <a:off x="9693986" y="863958"/>
            <a:ext cx="2423619" cy="369332"/>
          </a:xfrm>
          <a:prstGeom prst="rect">
            <a:avLst/>
          </a:prstGeom>
          <a:noFill/>
        </p:spPr>
        <p:txBody>
          <a:bodyPr wrap="square" rtlCol="0">
            <a:spAutoFit/>
          </a:bodyPr>
          <a:lstStyle/>
          <a:p>
            <a:pPr marL="685800" lvl="1"/>
            <a:r>
              <a:rPr kumimoji="1" lang="en-US" altLang="zh-CN" b="1" dirty="0">
                <a:solidFill>
                  <a:schemeClr val="bg1"/>
                </a:solidFill>
              </a:rPr>
              <a:t>Go-Micro</a:t>
            </a:r>
            <a:r>
              <a:rPr kumimoji="1" lang="zh-CN" altLang="en-US" b="1" dirty="0">
                <a:solidFill>
                  <a:schemeClr val="bg1"/>
                </a:solidFill>
              </a:rPr>
              <a:t> 实践</a:t>
            </a:r>
            <a:endParaRPr kumimoji="1" lang="zh-CN" altLang="en-US" dirty="0">
              <a:solidFill>
                <a:schemeClr val="bg1"/>
              </a:solidFill>
            </a:endParaRPr>
          </a:p>
        </p:txBody>
      </p:sp>
      <p:sp>
        <p:nvSpPr>
          <p:cNvPr id="9" name="文本占位符 2">
            <a:extLst>
              <a:ext uri="{FF2B5EF4-FFF2-40B4-BE49-F238E27FC236}">
                <a16:creationId xmlns:a16="http://schemas.microsoft.com/office/drawing/2014/main" id="{2744E954-1065-424D-ABBC-F049E4F18E19}"/>
              </a:ext>
            </a:extLst>
          </p:cNvPr>
          <p:cNvSpPr txBox="1">
            <a:spLocks/>
          </p:cNvSpPr>
          <p:nvPr/>
        </p:nvSpPr>
        <p:spPr>
          <a:xfrm>
            <a:off x="373952" y="1751496"/>
            <a:ext cx="11360800" cy="1601305"/>
          </a:xfrm>
          <a:prstGeom prst="rect">
            <a:avLst/>
          </a:prstGeom>
        </p:spPr>
        <p:txBody>
          <a:bodyPr vert="horz" lIns="0" tIns="0" rIns="0" bIns="0" rtlCol="0">
            <a:normAutofit/>
          </a:bodyPr>
          <a:lstStyle>
            <a:lvl1pPr marL="0" indent="0" algn="l" defTabSz="914400" rtl="0" eaLnBrk="1" latinLnBrk="0" hangingPunct="1">
              <a:lnSpc>
                <a:spcPct val="130000"/>
              </a:lnSpc>
              <a:spcBef>
                <a:spcPts val="500"/>
              </a:spcBef>
              <a:spcAft>
                <a:spcPts val="1000"/>
              </a:spcAft>
              <a:buFont typeface="Arial" panose="020B0604020202020204" pitchFamily="34" charset="0"/>
              <a:buNone/>
              <a:defRPr sz="16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1pPr>
            <a:lvl2pPr marL="685800" indent="-228600" algn="l" defTabSz="914400" rtl="0" eaLnBrk="1" latinLnBrk="0" hangingPunct="1">
              <a:lnSpc>
                <a:spcPct val="130000"/>
              </a:lnSpc>
              <a:spcBef>
                <a:spcPts val="500"/>
              </a:spcBef>
              <a:spcAft>
                <a:spcPts val="1000"/>
              </a:spcAft>
              <a:buFont typeface="Arial" panose="020B0604020202020204" pitchFamily="34" charset="0"/>
              <a:buChar char="•"/>
              <a:defRPr sz="14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2pPr>
            <a:lvl3pPr marL="1143000" indent="-228600" algn="l" defTabSz="914400" rtl="0" eaLnBrk="1" latinLnBrk="0" hangingPunct="1">
              <a:lnSpc>
                <a:spcPct val="130000"/>
              </a:lnSpc>
              <a:spcBef>
                <a:spcPct val="30000"/>
              </a:spcBef>
              <a:spcAft>
                <a:spcPts val="1000"/>
              </a:spcAft>
              <a:buFont typeface="Arial" panose="020B0604020202020204" pitchFamily="34" charset="0"/>
              <a:buChar char="•"/>
              <a:defRPr sz="12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3pPr>
            <a:lvl4pPr marL="1600200" indent="-228600" algn="l" defTabSz="914400" rtl="0" eaLnBrk="1" latinLnBrk="0" hangingPunct="1">
              <a:lnSpc>
                <a:spcPct val="130000"/>
              </a:lnSpc>
              <a:spcBef>
                <a:spcPct val="30000"/>
              </a:spcBef>
              <a:spcAft>
                <a:spcPts val="1000"/>
              </a:spcAft>
              <a:buFont typeface="Arial" panose="020B0604020202020204" pitchFamily="34" charset="0"/>
              <a:buChar char="•"/>
              <a:defRPr sz="11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4pPr>
            <a:lvl5pPr marL="2057400" indent="-228600" algn="l" defTabSz="914400" rtl="0" eaLnBrk="1" latinLnBrk="0" hangingPunct="1">
              <a:lnSpc>
                <a:spcPct val="130000"/>
              </a:lnSpc>
              <a:spcBef>
                <a:spcPct val="30000"/>
              </a:spcBef>
              <a:spcAft>
                <a:spcPts val="1000"/>
              </a:spcAft>
              <a:buFont typeface="Arial" panose="020B0604020202020204" pitchFamily="34" charset="0"/>
              <a:buChar char="•"/>
              <a:defRPr sz="11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r>
              <a:rPr lang="zh-CN" altLang="en-US" sz="2000" dirty="0">
                <a:ea typeface="宋体" panose="02010600030101010101" pitchFamily="2" charset="-122"/>
                <a:sym typeface="+mn-ea"/>
              </a:rPr>
              <a:t>服务的注册与发现</a:t>
            </a:r>
            <a:r>
              <a:rPr lang="zh-CN" altLang="en-US" sz="2000" dirty="0">
                <a:sym typeface="+mn-ea"/>
              </a:rPr>
              <a:t>：支持</a:t>
            </a:r>
            <a:r>
              <a:rPr lang="en-US" altLang="zh-CN" sz="2000" dirty="0" err="1">
                <a:sym typeface="+mn-ea"/>
              </a:rPr>
              <a:t>Etcd</a:t>
            </a:r>
            <a:r>
              <a:rPr lang="zh-CN" altLang="en-US" sz="2000" dirty="0">
                <a:ea typeface="宋体" panose="02010600030101010101" pitchFamily="2" charset="-122"/>
                <a:sym typeface="+mn-ea"/>
              </a:rPr>
              <a:t>、</a:t>
            </a:r>
            <a:r>
              <a:rPr lang="en-US" altLang="zh-CN" sz="2000" dirty="0">
                <a:ea typeface="宋体" panose="02010600030101010101" pitchFamily="2" charset="-122"/>
                <a:sym typeface="+mn-ea"/>
              </a:rPr>
              <a:t>MSDN</a:t>
            </a:r>
            <a:r>
              <a:rPr lang="zh-CN" altLang="en-US" sz="2000" dirty="0">
                <a:ea typeface="宋体" panose="02010600030101010101" pitchFamily="2" charset="-122"/>
                <a:sym typeface="+mn-ea"/>
              </a:rPr>
              <a:t>、</a:t>
            </a:r>
            <a:r>
              <a:rPr lang="en-US" altLang="zh-CN" sz="2000" dirty="0">
                <a:ea typeface="宋体" panose="02010600030101010101" pitchFamily="2" charset="-122"/>
                <a:sym typeface="+mn-ea"/>
              </a:rPr>
              <a:t>Consul</a:t>
            </a:r>
            <a:r>
              <a:rPr lang="zh-CN" altLang="en-US" sz="2000" dirty="0">
                <a:ea typeface="宋体" panose="02010600030101010101" pitchFamily="2" charset="-122"/>
                <a:sym typeface="+mn-ea"/>
              </a:rPr>
              <a:t>、</a:t>
            </a:r>
            <a:r>
              <a:rPr lang="en-US" altLang="zh-CN" sz="2000" dirty="0">
                <a:ea typeface="宋体" panose="02010600030101010101" pitchFamily="2" charset="-122"/>
                <a:sym typeface="+mn-ea"/>
              </a:rPr>
              <a:t>ZK</a:t>
            </a:r>
            <a:r>
              <a:rPr lang="zh-CN" altLang="en-US" sz="2000" dirty="0">
                <a:ea typeface="宋体" panose="02010600030101010101" pitchFamily="2" charset="-122"/>
                <a:sym typeface="+mn-ea"/>
              </a:rPr>
              <a:t>、</a:t>
            </a:r>
            <a:r>
              <a:rPr lang="en-US" altLang="zh-CN" sz="2000" dirty="0">
                <a:ea typeface="宋体" panose="02010600030101010101" pitchFamily="2" charset="-122"/>
                <a:sym typeface="+mn-ea"/>
              </a:rPr>
              <a:t>Eureka...</a:t>
            </a:r>
          </a:p>
          <a:p>
            <a:r>
              <a:rPr lang="zh-CN" altLang="en-US" sz="2000" dirty="0">
                <a:ea typeface="宋体" panose="02010600030101010101" pitchFamily="2" charset="-122"/>
                <a:sym typeface="+mn-ea"/>
              </a:rPr>
              <a:t>服务间通信：</a:t>
            </a:r>
            <a:r>
              <a:rPr lang="en-US" altLang="zh-CN" sz="2000" dirty="0">
                <a:ea typeface="宋体" panose="02010600030101010101" pitchFamily="2" charset="-122"/>
                <a:sym typeface="+mn-ea"/>
              </a:rPr>
              <a:t>HTTP</a:t>
            </a:r>
            <a:r>
              <a:rPr lang="zh-CN" altLang="en-US" sz="2000" dirty="0">
                <a:ea typeface="宋体" panose="02010600030101010101" pitchFamily="2" charset="-122"/>
                <a:sym typeface="+mn-ea"/>
              </a:rPr>
              <a:t>、</a:t>
            </a:r>
            <a:r>
              <a:rPr lang="en-US" altLang="zh-CN" sz="2000" dirty="0">
                <a:ea typeface="宋体" panose="02010600030101010101" pitchFamily="2" charset="-122"/>
                <a:sym typeface="+mn-ea"/>
              </a:rPr>
              <a:t>TCP</a:t>
            </a:r>
            <a:r>
              <a:rPr lang="zh-CN" altLang="en-US" sz="2000" dirty="0">
                <a:ea typeface="宋体" panose="02010600030101010101" pitchFamily="2" charset="-122"/>
                <a:sym typeface="+mn-ea"/>
              </a:rPr>
              <a:t>、</a:t>
            </a:r>
            <a:r>
              <a:rPr lang="en-US" altLang="zh-CN" sz="2000" dirty="0">
                <a:ea typeface="宋体" panose="02010600030101010101" pitchFamily="2" charset="-122"/>
                <a:sym typeface="+mn-ea"/>
              </a:rPr>
              <a:t>UDP</a:t>
            </a:r>
            <a:r>
              <a:rPr lang="zh-CN" altLang="en-US" sz="2000" dirty="0">
                <a:ea typeface="宋体" panose="02010600030101010101" pitchFamily="2" charset="-122"/>
                <a:sym typeface="+mn-ea"/>
              </a:rPr>
              <a:t>、</a:t>
            </a:r>
            <a:r>
              <a:rPr lang="en-US" altLang="zh-CN" sz="2000" dirty="0">
                <a:ea typeface="宋体" panose="02010600030101010101" pitchFamily="2" charset="-122"/>
                <a:sym typeface="+mn-ea"/>
              </a:rPr>
              <a:t>MQ</a:t>
            </a:r>
            <a:r>
              <a:rPr lang="zh-CN" altLang="en-US" sz="2000" dirty="0">
                <a:ea typeface="宋体" panose="02010600030101010101" pitchFamily="2" charset="-122"/>
                <a:sym typeface="+mn-ea"/>
              </a:rPr>
              <a:t>（同步、异步），</a:t>
            </a:r>
            <a:r>
              <a:rPr lang="en-US" altLang="zh-CN" sz="2000" dirty="0">
                <a:ea typeface="宋体" panose="02010600030101010101" pitchFamily="2" charset="-122"/>
                <a:sym typeface="+mn-ea"/>
              </a:rPr>
              <a:t>HTTP</a:t>
            </a:r>
          </a:p>
          <a:p>
            <a:r>
              <a:rPr lang="zh-CN" altLang="en-US" sz="2000" dirty="0">
                <a:ea typeface="宋体" panose="02010600030101010101" pitchFamily="2" charset="-122"/>
                <a:sym typeface="+mn-ea"/>
              </a:rPr>
              <a:t>服务可靠性：</a:t>
            </a:r>
            <a:r>
              <a:rPr lang="en-US" altLang="zh-CN" sz="2000" dirty="0">
                <a:ea typeface="宋体" panose="02010600030101010101" pitchFamily="2" charset="-122"/>
                <a:sym typeface="+mn-ea"/>
              </a:rPr>
              <a:t>TTL/Interval</a:t>
            </a:r>
            <a:r>
              <a:rPr lang="zh-CN" altLang="en-US" sz="2000" dirty="0">
                <a:ea typeface="宋体" panose="02010600030101010101" pitchFamily="2" charset="-122"/>
                <a:sym typeface="+mn-ea"/>
              </a:rPr>
              <a:t>、基于</a:t>
            </a:r>
            <a:r>
              <a:rPr lang="en-US" altLang="zh-CN" sz="2000" dirty="0">
                <a:ea typeface="宋体" panose="02010600030101010101" pitchFamily="2" charset="-122"/>
                <a:sym typeface="+mn-ea"/>
              </a:rPr>
              <a:t>Wrapper</a:t>
            </a:r>
            <a:r>
              <a:rPr lang="zh-CN" altLang="en-US" sz="2000" dirty="0">
                <a:ea typeface="宋体" panose="02010600030101010101" pitchFamily="2" charset="-122"/>
                <a:sym typeface="+mn-ea"/>
              </a:rPr>
              <a:t>的限流、熔断等特性</a:t>
            </a:r>
          </a:p>
        </p:txBody>
      </p:sp>
    </p:spTree>
    <p:extLst>
      <p:ext uri="{BB962C8B-B14F-4D97-AF65-F5344CB8AC3E}">
        <p14:creationId xmlns:p14="http://schemas.microsoft.com/office/powerpoint/2010/main" val="266547687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CF0865F-6479-2147-993A-FA1B446EDB37}"/>
              </a:ext>
            </a:extLst>
          </p:cNvPr>
          <p:cNvSpPr>
            <a:spLocks noGrp="1"/>
          </p:cNvSpPr>
          <p:nvPr>
            <p:ph type="title"/>
          </p:nvPr>
        </p:nvSpPr>
        <p:spPr>
          <a:xfrm>
            <a:off x="373952" y="17377"/>
            <a:ext cx="6214055" cy="1208868"/>
          </a:xfrm>
        </p:spPr>
        <p:txBody>
          <a:bodyPr/>
          <a:lstStyle/>
          <a:p>
            <a:r>
              <a:rPr kumimoji="1" lang="en-US" altLang="zh-CN" dirty="0"/>
              <a:t>Go-Micro</a:t>
            </a:r>
            <a:endParaRPr kumimoji="1" lang="zh-CN" altLang="en-US" dirty="0"/>
          </a:p>
        </p:txBody>
      </p:sp>
      <p:sp>
        <p:nvSpPr>
          <p:cNvPr id="6" name="文本框 5">
            <a:extLst>
              <a:ext uri="{FF2B5EF4-FFF2-40B4-BE49-F238E27FC236}">
                <a16:creationId xmlns:a16="http://schemas.microsoft.com/office/drawing/2014/main" id="{B0B7FA97-6A21-1741-BEBD-9DC4AFD90F5B}"/>
              </a:ext>
            </a:extLst>
          </p:cNvPr>
          <p:cNvSpPr txBox="1"/>
          <p:nvPr/>
        </p:nvSpPr>
        <p:spPr>
          <a:xfrm>
            <a:off x="9693986" y="863958"/>
            <a:ext cx="2423619" cy="369332"/>
          </a:xfrm>
          <a:prstGeom prst="rect">
            <a:avLst/>
          </a:prstGeom>
          <a:noFill/>
        </p:spPr>
        <p:txBody>
          <a:bodyPr wrap="square" rtlCol="0">
            <a:spAutoFit/>
          </a:bodyPr>
          <a:lstStyle/>
          <a:p>
            <a:pPr marL="685800" lvl="1"/>
            <a:r>
              <a:rPr kumimoji="1" lang="en-US" altLang="zh-CN" b="1" dirty="0">
                <a:solidFill>
                  <a:schemeClr val="bg1"/>
                </a:solidFill>
              </a:rPr>
              <a:t>Go-Micro</a:t>
            </a:r>
            <a:r>
              <a:rPr kumimoji="1" lang="zh-CN" altLang="en-US" b="1" dirty="0">
                <a:solidFill>
                  <a:schemeClr val="bg1"/>
                </a:solidFill>
              </a:rPr>
              <a:t> 实践</a:t>
            </a:r>
            <a:endParaRPr kumimoji="1" lang="zh-CN" altLang="en-US" dirty="0">
              <a:solidFill>
                <a:schemeClr val="bg1"/>
              </a:solidFill>
            </a:endParaRPr>
          </a:p>
        </p:txBody>
      </p:sp>
      <p:sp>
        <p:nvSpPr>
          <p:cNvPr id="9" name="内容占位符 2">
            <a:extLst>
              <a:ext uri="{FF2B5EF4-FFF2-40B4-BE49-F238E27FC236}">
                <a16:creationId xmlns:a16="http://schemas.microsoft.com/office/drawing/2014/main" id="{469752A6-6CEF-4243-81EA-E74A6CE9361C}"/>
              </a:ext>
            </a:extLst>
          </p:cNvPr>
          <p:cNvSpPr txBox="1">
            <a:spLocks/>
          </p:cNvSpPr>
          <p:nvPr/>
        </p:nvSpPr>
        <p:spPr>
          <a:xfrm>
            <a:off x="373952" y="1664099"/>
            <a:ext cx="2821193" cy="422491"/>
          </a:xfrm>
          <a:prstGeom prst="rect">
            <a:avLst/>
          </a:prstGeom>
        </p:spPr>
        <p:txBody>
          <a:bodyPr vert="horz" lIns="0" tIns="0" rIns="0" bIns="0" rtlCol="0">
            <a:normAutofit fontScale="92500"/>
          </a:bodyPr>
          <a:lstStyle>
            <a:lvl1pPr marL="0" indent="0" algn="l" defTabSz="914400" rtl="0" eaLnBrk="1" latinLnBrk="0" hangingPunct="1">
              <a:lnSpc>
                <a:spcPct val="130000"/>
              </a:lnSpc>
              <a:spcBef>
                <a:spcPts val="500"/>
              </a:spcBef>
              <a:spcAft>
                <a:spcPts val="1000"/>
              </a:spcAft>
              <a:buFont typeface="Arial" panose="020B0604020202020204" pitchFamily="34" charset="0"/>
              <a:buNone/>
              <a:defRPr sz="16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1pPr>
            <a:lvl2pPr marL="685800" indent="-228600" algn="l" defTabSz="914400" rtl="0" eaLnBrk="1" latinLnBrk="0" hangingPunct="1">
              <a:lnSpc>
                <a:spcPct val="130000"/>
              </a:lnSpc>
              <a:spcBef>
                <a:spcPts val="500"/>
              </a:spcBef>
              <a:spcAft>
                <a:spcPts val="1000"/>
              </a:spcAft>
              <a:buFont typeface="Arial" panose="020B0604020202020204" pitchFamily="34" charset="0"/>
              <a:buChar char="•"/>
              <a:defRPr sz="14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2pPr>
            <a:lvl3pPr marL="1143000" indent="-228600" algn="l" defTabSz="914400" rtl="0" eaLnBrk="1" latinLnBrk="0" hangingPunct="1">
              <a:lnSpc>
                <a:spcPct val="130000"/>
              </a:lnSpc>
              <a:spcBef>
                <a:spcPct val="30000"/>
              </a:spcBef>
              <a:spcAft>
                <a:spcPts val="1000"/>
              </a:spcAft>
              <a:buFont typeface="Arial" panose="020B0604020202020204" pitchFamily="34" charset="0"/>
              <a:buChar char="•"/>
              <a:defRPr sz="12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3pPr>
            <a:lvl4pPr marL="1600200" indent="-228600" algn="l" defTabSz="914400" rtl="0" eaLnBrk="1" latinLnBrk="0" hangingPunct="1">
              <a:lnSpc>
                <a:spcPct val="130000"/>
              </a:lnSpc>
              <a:spcBef>
                <a:spcPct val="30000"/>
              </a:spcBef>
              <a:spcAft>
                <a:spcPts val="1000"/>
              </a:spcAft>
              <a:buFont typeface="Arial" panose="020B0604020202020204" pitchFamily="34" charset="0"/>
              <a:buChar char="•"/>
              <a:defRPr sz="11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4pPr>
            <a:lvl5pPr marL="2057400" indent="-228600" algn="l" defTabSz="914400" rtl="0" eaLnBrk="1" latinLnBrk="0" hangingPunct="1">
              <a:lnSpc>
                <a:spcPct val="130000"/>
              </a:lnSpc>
              <a:spcBef>
                <a:spcPct val="30000"/>
              </a:spcBef>
              <a:spcAft>
                <a:spcPts val="1000"/>
              </a:spcAft>
              <a:buFont typeface="Arial" panose="020B0604020202020204" pitchFamily="34" charset="0"/>
              <a:buChar char="•"/>
              <a:defRPr sz="11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dirty="0">
                <a:solidFill>
                  <a:schemeClr val="tx1"/>
                </a:solidFill>
                <a:sym typeface="Courier New" panose="02070309020205020404"/>
              </a:rPr>
              <a:t>编写</a:t>
            </a:r>
            <a:r>
              <a:rPr kumimoji="1" lang="en-US" altLang="zh-CN" dirty="0">
                <a:solidFill>
                  <a:schemeClr val="tx1"/>
                </a:solidFill>
                <a:sym typeface="Courier New" panose="02070309020205020404"/>
              </a:rPr>
              <a:t>Go-Micro</a:t>
            </a:r>
            <a:r>
              <a:rPr kumimoji="1" lang="zh-CN" altLang="en-US" dirty="0">
                <a:solidFill>
                  <a:schemeClr val="tx1"/>
                </a:solidFill>
                <a:sym typeface="Courier New" panose="02070309020205020404"/>
              </a:rPr>
              <a:t>微服务的主要流程</a:t>
            </a:r>
          </a:p>
        </p:txBody>
      </p:sp>
      <p:sp>
        <p:nvSpPr>
          <p:cNvPr id="12" name="内容占位符 2">
            <a:extLst>
              <a:ext uri="{FF2B5EF4-FFF2-40B4-BE49-F238E27FC236}">
                <a16:creationId xmlns:a16="http://schemas.microsoft.com/office/drawing/2014/main" id="{E5F8F585-23B4-1345-87D5-87A4F858E68F}"/>
              </a:ext>
            </a:extLst>
          </p:cNvPr>
          <p:cNvSpPr txBox="1">
            <a:spLocks/>
          </p:cNvSpPr>
          <p:nvPr/>
        </p:nvSpPr>
        <p:spPr>
          <a:xfrm>
            <a:off x="373952" y="1994531"/>
            <a:ext cx="10041800" cy="4737345"/>
          </a:xfrm>
          <a:prstGeom prst="rect">
            <a:avLst/>
          </a:prstGeom>
        </p:spPr>
        <p:txBody>
          <a:bodyPr vert="horz" lIns="0" tIns="0" rIns="0" bIns="0" rtlCol="0">
            <a:normAutofit/>
          </a:bodyPr>
          <a:lstStyle>
            <a:lvl1pPr marL="0" indent="0" algn="l" defTabSz="914400" rtl="0" eaLnBrk="1" latinLnBrk="0" hangingPunct="1">
              <a:lnSpc>
                <a:spcPct val="130000"/>
              </a:lnSpc>
              <a:spcBef>
                <a:spcPts val="500"/>
              </a:spcBef>
              <a:spcAft>
                <a:spcPts val="1000"/>
              </a:spcAft>
              <a:buFont typeface="Arial" panose="020B0604020202020204" pitchFamily="34" charset="0"/>
              <a:buNone/>
              <a:defRPr sz="16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1pPr>
            <a:lvl2pPr marL="685800" indent="-228600" algn="l" defTabSz="914400" rtl="0" eaLnBrk="1" latinLnBrk="0" hangingPunct="1">
              <a:lnSpc>
                <a:spcPct val="130000"/>
              </a:lnSpc>
              <a:spcBef>
                <a:spcPts val="500"/>
              </a:spcBef>
              <a:spcAft>
                <a:spcPts val="1000"/>
              </a:spcAft>
              <a:buFont typeface="Arial" panose="020B0604020202020204" pitchFamily="34" charset="0"/>
              <a:buChar char="•"/>
              <a:defRPr sz="14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2pPr>
            <a:lvl3pPr marL="1143000" indent="-228600" algn="l" defTabSz="914400" rtl="0" eaLnBrk="1" latinLnBrk="0" hangingPunct="1">
              <a:lnSpc>
                <a:spcPct val="130000"/>
              </a:lnSpc>
              <a:spcBef>
                <a:spcPct val="30000"/>
              </a:spcBef>
              <a:spcAft>
                <a:spcPts val="1000"/>
              </a:spcAft>
              <a:buFont typeface="Arial" panose="020B0604020202020204" pitchFamily="34" charset="0"/>
              <a:buChar char="•"/>
              <a:defRPr sz="12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3pPr>
            <a:lvl4pPr marL="1600200" indent="-228600" algn="l" defTabSz="914400" rtl="0" eaLnBrk="1" latinLnBrk="0" hangingPunct="1">
              <a:lnSpc>
                <a:spcPct val="130000"/>
              </a:lnSpc>
              <a:spcBef>
                <a:spcPct val="30000"/>
              </a:spcBef>
              <a:spcAft>
                <a:spcPts val="1000"/>
              </a:spcAft>
              <a:buFont typeface="Arial" panose="020B0604020202020204" pitchFamily="34" charset="0"/>
              <a:buChar char="•"/>
              <a:defRPr sz="11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4pPr>
            <a:lvl5pPr marL="2057400" indent="-228600" algn="l" defTabSz="914400" rtl="0" eaLnBrk="1" latinLnBrk="0" hangingPunct="1">
              <a:lnSpc>
                <a:spcPct val="130000"/>
              </a:lnSpc>
              <a:spcBef>
                <a:spcPct val="30000"/>
              </a:spcBef>
              <a:spcAft>
                <a:spcPts val="1000"/>
              </a:spcAft>
              <a:buFont typeface="Arial" panose="020B0604020202020204" pitchFamily="34" charset="0"/>
              <a:buChar char="•"/>
              <a:defRPr sz="11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342900" indent="-342900">
              <a:lnSpc>
                <a:spcPct val="100000"/>
              </a:lnSpc>
              <a:buAutoNum type="arabicPeriod"/>
            </a:pPr>
            <a:r>
              <a:rPr kumimoji="1" lang="zh-CN" altLang="en-US" dirty="0"/>
              <a:t>定义接口</a:t>
            </a:r>
            <a:endParaRPr kumimoji="1" lang="en-US" altLang="zh-CN" dirty="0"/>
          </a:p>
          <a:p>
            <a:pPr marL="1028700" lvl="1" indent="-342900">
              <a:lnSpc>
                <a:spcPct val="100000"/>
              </a:lnSpc>
              <a:buAutoNum type="arabicPeriod"/>
            </a:pPr>
            <a:r>
              <a:rPr kumimoji="1" lang="zh-CN" altLang="en-US" dirty="0"/>
              <a:t>基于</a:t>
            </a:r>
            <a:r>
              <a:rPr kumimoji="1" lang="en-US" altLang="zh-CN" dirty="0"/>
              <a:t>Proto</a:t>
            </a:r>
            <a:r>
              <a:rPr kumimoji="1" lang="zh-CN" altLang="en-US" dirty="0"/>
              <a:t>协议</a:t>
            </a:r>
            <a:r>
              <a:rPr kumimoji="1" lang="en-US" altLang="zh-CN" dirty="0"/>
              <a:t>(</a:t>
            </a:r>
            <a:r>
              <a:rPr kumimoji="1" lang="en-US" altLang="zh-CN" dirty="0" err="1"/>
              <a:t>srv</a:t>
            </a:r>
            <a:r>
              <a:rPr kumimoji="1" lang="en-US" altLang="zh-CN" dirty="0"/>
              <a:t>)</a:t>
            </a:r>
          </a:p>
          <a:p>
            <a:pPr marL="1028700" lvl="1" indent="-342900">
              <a:lnSpc>
                <a:spcPct val="100000"/>
              </a:lnSpc>
              <a:buAutoNum type="arabicPeriod"/>
            </a:pPr>
            <a:r>
              <a:rPr kumimoji="1" lang="zh-CN" altLang="en-US" dirty="0"/>
              <a:t>使用</a:t>
            </a:r>
            <a:r>
              <a:rPr lang="en-US" altLang="zh-CN" dirty="0">
                <a:hlinkClick r:id="rId2"/>
              </a:rPr>
              <a:t>protoc-gen-micro</a:t>
            </a:r>
            <a:r>
              <a:rPr lang="zh-CN" altLang="en-US" dirty="0"/>
              <a:t>插件生成</a:t>
            </a:r>
            <a:r>
              <a:rPr lang="en-US" altLang="zh-CN" dirty="0"/>
              <a:t>Micro</a:t>
            </a:r>
            <a:r>
              <a:rPr lang="zh-CN" altLang="en-US" dirty="0"/>
              <a:t>代码</a:t>
            </a:r>
            <a:r>
              <a:rPr kumimoji="1" lang="en-US" altLang="zh-CN" dirty="0">
                <a:sym typeface="+mn-ea"/>
              </a:rPr>
              <a:t>(</a:t>
            </a:r>
            <a:r>
              <a:rPr kumimoji="1" lang="en-US" altLang="zh-CN" dirty="0" err="1">
                <a:sym typeface="+mn-ea"/>
              </a:rPr>
              <a:t>srv</a:t>
            </a:r>
            <a:r>
              <a:rPr kumimoji="1" lang="en-US" altLang="zh-CN" dirty="0">
                <a:sym typeface="+mn-ea"/>
              </a:rPr>
              <a:t>)</a:t>
            </a:r>
            <a:endParaRPr kumimoji="1" lang="en-US" altLang="zh-CN" dirty="0"/>
          </a:p>
          <a:p>
            <a:pPr marL="342900" indent="-342900">
              <a:lnSpc>
                <a:spcPct val="100000"/>
              </a:lnSpc>
              <a:buAutoNum type="arabicPeriod" startAt="2"/>
            </a:pPr>
            <a:r>
              <a:rPr kumimoji="1" lang="zh-CN" altLang="en-US" dirty="0"/>
              <a:t>实现接口</a:t>
            </a:r>
            <a:endParaRPr kumimoji="1" lang="en-US" altLang="zh-CN" dirty="0"/>
          </a:p>
          <a:p>
            <a:pPr marL="1028700" lvl="1" indent="-342900">
              <a:lnSpc>
                <a:spcPct val="100000"/>
              </a:lnSpc>
              <a:buFont typeface="+mj-lt"/>
              <a:buAutoNum type="arabicPeriod"/>
            </a:pPr>
            <a:r>
              <a:rPr kumimoji="1" lang="zh-CN" altLang="en-US" dirty="0"/>
              <a:t>定义</a:t>
            </a:r>
            <a:r>
              <a:rPr kumimoji="1" lang="en-US" altLang="zh-CN" dirty="0" err="1"/>
              <a:t>Hanlder</a:t>
            </a:r>
            <a:endParaRPr kumimoji="1" lang="en-US" altLang="zh-CN" dirty="0"/>
          </a:p>
          <a:p>
            <a:pPr marL="342900" indent="-342900">
              <a:lnSpc>
                <a:spcPct val="100000"/>
              </a:lnSpc>
              <a:buAutoNum type="arabicPeriod" startAt="3"/>
            </a:pPr>
            <a:r>
              <a:rPr kumimoji="1" lang="zh-CN" altLang="en-US" dirty="0"/>
              <a:t>创建服务</a:t>
            </a:r>
            <a:endParaRPr kumimoji="1" lang="en-US" altLang="zh-CN" dirty="0"/>
          </a:p>
          <a:p>
            <a:pPr marL="1028700" lvl="1" indent="-342900">
              <a:lnSpc>
                <a:spcPct val="100000"/>
              </a:lnSpc>
              <a:buFont typeface="+mj-lt"/>
              <a:buAutoNum type="arabicPeriod"/>
            </a:pPr>
            <a:r>
              <a:rPr kumimoji="1" lang="en-US" altLang="zh-CN" dirty="0" err="1"/>
              <a:t>NewService</a:t>
            </a:r>
            <a:r>
              <a:rPr kumimoji="1" lang="zh-CN" altLang="en-US" dirty="0"/>
              <a:t> 服务</a:t>
            </a:r>
            <a:endParaRPr kumimoji="1" lang="en-US" altLang="zh-CN" dirty="0"/>
          </a:p>
          <a:p>
            <a:pPr marL="1028700" lvl="1" indent="-342900">
              <a:lnSpc>
                <a:spcPct val="100000"/>
              </a:lnSpc>
              <a:buAutoNum type="arabicPeriod"/>
            </a:pPr>
            <a:r>
              <a:rPr kumimoji="1" lang="en-US" altLang="zh-CN" dirty="0"/>
              <a:t>Init</a:t>
            </a:r>
            <a:r>
              <a:rPr kumimoji="1" lang="zh-CN" altLang="en-US" dirty="0"/>
              <a:t> 初始化</a:t>
            </a:r>
            <a:endParaRPr kumimoji="1" lang="en-US" altLang="zh-CN" dirty="0"/>
          </a:p>
          <a:p>
            <a:pPr marL="1028700" lvl="1" indent="-342900">
              <a:lnSpc>
                <a:spcPct val="100000"/>
              </a:lnSpc>
              <a:buAutoNum type="arabicPeriod"/>
            </a:pPr>
            <a:r>
              <a:rPr kumimoji="1" lang="zh-CN" altLang="en-US" dirty="0"/>
              <a:t>挂载接口</a:t>
            </a:r>
            <a:endParaRPr kumimoji="1" lang="en-US" altLang="zh-CN" dirty="0"/>
          </a:p>
          <a:p>
            <a:pPr marL="1028700" lvl="1" indent="-342900">
              <a:lnSpc>
                <a:spcPct val="100000"/>
              </a:lnSpc>
              <a:buAutoNum type="arabicPeriod"/>
            </a:pPr>
            <a:r>
              <a:rPr kumimoji="1" lang="zh-CN" altLang="en-US" dirty="0"/>
              <a:t>运行</a:t>
            </a:r>
            <a:endParaRPr kumimoji="1" lang="en-US" altLang="zh-CN" dirty="0"/>
          </a:p>
          <a:p>
            <a:pPr>
              <a:lnSpc>
                <a:spcPct val="100000"/>
              </a:lnSpc>
            </a:pPr>
            <a:endParaRPr kumimoji="1" lang="en-US" altLang="zh-CN" dirty="0"/>
          </a:p>
        </p:txBody>
      </p:sp>
    </p:spTree>
    <p:extLst>
      <p:ext uri="{BB962C8B-B14F-4D97-AF65-F5344CB8AC3E}">
        <p14:creationId xmlns:p14="http://schemas.microsoft.com/office/powerpoint/2010/main" val="23359228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CF0865F-6479-2147-993A-FA1B446EDB37}"/>
              </a:ext>
            </a:extLst>
          </p:cNvPr>
          <p:cNvSpPr>
            <a:spLocks noGrp="1"/>
          </p:cNvSpPr>
          <p:nvPr>
            <p:ph type="title"/>
          </p:nvPr>
        </p:nvSpPr>
        <p:spPr>
          <a:xfrm>
            <a:off x="373952" y="17377"/>
            <a:ext cx="6214055" cy="1208868"/>
          </a:xfrm>
        </p:spPr>
        <p:txBody>
          <a:bodyPr/>
          <a:lstStyle/>
          <a:p>
            <a:r>
              <a:rPr kumimoji="1" lang="en-US" altLang="zh-CN" dirty="0"/>
              <a:t>Go-Micro</a:t>
            </a:r>
            <a:endParaRPr kumimoji="1" lang="zh-CN" altLang="en-US" dirty="0"/>
          </a:p>
        </p:txBody>
      </p:sp>
      <p:sp>
        <p:nvSpPr>
          <p:cNvPr id="6" name="文本框 5">
            <a:extLst>
              <a:ext uri="{FF2B5EF4-FFF2-40B4-BE49-F238E27FC236}">
                <a16:creationId xmlns:a16="http://schemas.microsoft.com/office/drawing/2014/main" id="{B0B7FA97-6A21-1741-BEBD-9DC4AFD90F5B}"/>
              </a:ext>
            </a:extLst>
          </p:cNvPr>
          <p:cNvSpPr txBox="1"/>
          <p:nvPr/>
        </p:nvSpPr>
        <p:spPr>
          <a:xfrm>
            <a:off x="9693986" y="863958"/>
            <a:ext cx="2423619" cy="369332"/>
          </a:xfrm>
          <a:prstGeom prst="rect">
            <a:avLst/>
          </a:prstGeom>
          <a:noFill/>
        </p:spPr>
        <p:txBody>
          <a:bodyPr wrap="square" rtlCol="0">
            <a:spAutoFit/>
          </a:bodyPr>
          <a:lstStyle/>
          <a:p>
            <a:pPr marL="685800" lvl="1"/>
            <a:r>
              <a:rPr kumimoji="1" lang="en-US" altLang="zh-CN" b="1" dirty="0">
                <a:solidFill>
                  <a:schemeClr val="bg1"/>
                </a:solidFill>
              </a:rPr>
              <a:t>Go-Micro</a:t>
            </a:r>
            <a:r>
              <a:rPr kumimoji="1" lang="zh-CN" altLang="en-US" b="1" dirty="0">
                <a:solidFill>
                  <a:schemeClr val="bg1"/>
                </a:solidFill>
              </a:rPr>
              <a:t> 实践</a:t>
            </a:r>
            <a:endParaRPr kumimoji="1" lang="zh-CN" altLang="en-US" dirty="0">
              <a:solidFill>
                <a:schemeClr val="bg1"/>
              </a:solidFill>
            </a:endParaRPr>
          </a:p>
        </p:txBody>
      </p:sp>
      <p:sp>
        <p:nvSpPr>
          <p:cNvPr id="2" name="矩形 1">
            <a:extLst>
              <a:ext uri="{FF2B5EF4-FFF2-40B4-BE49-F238E27FC236}">
                <a16:creationId xmlns:a16="http://schemas.microsoft.com/office/drawing/2014/main" id="{33A6D11E-EB38-C148-90EF-ADD10CD5DF9E}"/>
              </a:ext>
            </a:extLst>
          </p:cNvPr>
          <p:cNvSpPr/>
          <p:nvPr/>
        </p:nvSpPr>
        <p:spPr>
          <a:xfrm>
            <a:off x="473579" y="1605816"/>
            <a:ext cx="1133965" cy="369332"/>
          </a:xfrm>
          <a:prstGeom prst="rect">
            <a:avLst/>
          </a:prstGeom>
        </p:spPr>
        <p:txBody>
          <a:bodyPr wrap="none">
            <a:spAutoFit/>
          </a:bodyPr>
          <a:lstStyle/>
          <a:p>
            <a:pPr marL="16932">
              <a:buSzPts val="1400"/>
            </a:pPr>
            <a:r>
              <a:rPr lang="en-US" altLang="zh-CN" dirty="0"/>
              <a:t>SRV</a:t>
            </a:r>
            <a:r>
              <a:rPr lang="zh-CN" altLang="en-US" dirty="0"/>
              <a:t>服务</a:t>
            </a:r>
            <a:endParaRPr lang="en-US" altLang="zh-CN" dirty="0">
              <a:solidFill>
                <a:srgbClr val="424242"/>
              </a:solidFill>
              <a:latin typeface="Courier New" panose="02070309020205020404"/>
              <a:ea typeface="Courier New" panose="02070309020205020404"/>
              <a:cs typeface="Courier New" panose="02070309020205020404"/>
              <a:sym typeface="Courier New" panose="02070309020205020404"/>
            </a:endParaRPr>
          </a:p>
        </p:txBody>
      </p:sp>
      <p:pic>
        <p:nvPicPr>
          <p:cNvPr id="8" name="图片 7">
            <a:extLst>
              <a:ext uri="{FF2B5EF4-FFF2-40B4-BE49-F238E27FC236}">
                <a16:creationId xmlns:a16="http://schemas.microsoft.com/office/drawing/2014/main" id="{65BACE86-4238-B14C-ACAE-AE6B45443480}"/>
              </a:ext>
            </a:extLst>
          </p:cNvPr>
          <p:cNvPicPr>
            <a:picLocks noChangeAspect="1"/>
          </p:cNvPicPr>
          <p:nvPr/>
        </p:nvPicPr>
        <p:blipFill>
          <a:blip r:embed="rId2"/>
          <a:stretch>
            <a:fillRect/>
          </a:stretch>
        </p:blipFill>
        <p:spPr>
          <a:xfrm>
            <a:off x="473578" y="2354719"/>
            <a:ext cx="6305593" cy="3744105"/>
          </a:xfrm>
          <a:prstGeom prst="rect">
            <a:avLst/>
          </a:prstGeom>
        </p:spPr>
      </p:pic>
      <p:sp>
        <p:nvSpPr>
          <p:cNvPr id="9" name="TextBox 5">
            <a:extLst>
              <a:ext uri="{FF2B5EF4-FFF2-40B4-BE49-F238E27FC236}">
                <a16:creationId xmlns:a16="http://schemas.microsoft.com/office/drawing/2014/main" id="{CD4ED95A-B31A-184A-A677-3A35FE12ED28}"/>
              </a:ext>
            </a:extLst>
          </p:cNvPr>
          <p:cNvSpPr txBox="1"/>
          <p:nvPr/>
        </p:nvSpPr>
        <p:spPr>
          <a:xfrm>
            <a:off x="7205877" y="2275817"/>
            <a:ext cx="1139337" cy="369332"/>
          </a:xfrm>
          <a:prstGeom prst="rect">
            <a:avLst/>
          </a:prstGeom>
        </p:spPr>
        <p:txBody>
          <a:bodyPr vert="horz" lIns="0" tIns="0" rIns="0" bIns="0" rtlCol="0">
            <a:normAutofit/>
          </a:bodyPr>
          <a:lstStyle>
            <a:defPPr rtl="0">
              <a:defRPr lang="zh-cn"/>
            </a:defPPr>
            <a:lvl1pPr indent="0">
              <a:lnSpc>
                <a:spcPct val="130000"/>
              </a:lnSpc>
              <a:spcBef>
                <a:spcPts val="500"/>
              </a:spcBef>
              <a:spcAft>
                <a:spcPts val="1000"/>
              </a:spcAft>
              <a:buFont typeface="Arial" panose="020B0604020202020204" pitchFamily="34" charset="0"/>
              <a:buNone/>
              <a:defRPr sz="2000" baseline="0">
                <a:solidFill>
                  <a:schemeClr val="tx1">
                    <a:lumMod val="65000"/>
                    <a:lumOff val="35000"/>
                  </a:schemeClr>
                </a:solidFill>
                <a:latin typeface="Microsoft YaHei UI" panose="020B0503020204020204" pitchFamily="34" charset="-122"/>
                <a:ea typeface="宋体" panose="02010600030101010101" pitchFamily="2" charset="-122"/>
              </a:defRPr>
            </a:lvl1pPr>
            <a:lvl2pPr marL="685800" indent="-228600">
              <a:lnSpc>
                <a:spcPct val="130000"/>
              </a:lnSpc>
              <a:spcBef>
                <a:spcPts val="500"/>
              </a:spcBef>
              <a:spcAft>
                <a:spcPts val="1000"/>
              </a:spcAft>
              <a:buFont typeface="Arial" panose="020B0604020202020204" pitchFamily="34" charset="0"/>
              <a:buChar char="•"/>
              <a:defRPr sz="1400" baseline="0">
                <a:solidFill>
                  <a:schemeClr val="tx1">
                    <a:lumMod val="65000"/>
                    <a:lumOff val="35000"/>
                  </a:schemeClr>
                </a:solidFill>
                <a:latin typeface="Microsoft YaHei UI" panose="020B0503020204020204" pitchFamily="34" charset="-122"/>
                <a:ea typeface="Microsoft YaHei UI" panose="020B0503020204020204" pitchFamily="34" charset="-122"/>
              </a:defRPr>
            </a:lvl2pPr>
            <a:lvl3pPr marL="1143000" indent="-228600">
              <a:lnSpc>
                <a:spcPct val="130000"/>
              </a:lnSpc>
              <a:spcBef>
                <a:spcPct val="30000"/>
              </a:spcBef>
              <a:spcAft>
                <a:spcPts val="1000"/>
              </a:spcAft>
              <a:buFont typeface="Arial" panose="020B0604020202020204" pitchFamily="34" charset="0"/>
              <a:buChar char="•"/>
              <a:defRPr sz="1200" baseline="0">
                <a:solidFill>
                  <a:schemeClr val="tx1">
                    <a:lumMod val="65000"/>
                    <a:lumOff val="35000"/>
                  </a:schemeClr>
                </a:solidFill>
                <a:latin typeface="Microsoft YaHei UI" panose="020B0503020204020204" pitchFamily="34" charset="-122"/>
                <a:ea typeface="Microsoft YaHei UI" panose="020B0503020204020204" pitchFamily="34" charset="-122"/>
              </a:defRPr>
            </a:lvl3pPr>
            <a:lvl4pPr marL="1600200" indent="-228600">
              <a:lnSpc>
                <a:spcPct val="130000"/>
              </a:lnSpc>
              <a:spcBef>
                <a:spcPct val="30000"/>
              </a:spcBef>
              <a:spcAft>
                <a:spcPts val="1000"/>
              </a:spcAft>
              <a:buFont typeface="Arial" panose="020B0604020202020204" pitchFamily="34" charset="0"/>
              <a:buChar char="•"/>
              <a:defRPr sz="1100" baseline="0">
                <a:solidFill>
                  <a:schemeClr val="tx1">
                    <a:lumMod val="65000"/>
                    <a:lumOff val="35000"/>
                  </a:schemeClr>
                </a:solidFill>
                <a:latin typeface="Microsoft YaHei UI" panose="020B0503020204020204" pitchFamily="34" charset="-122"/>
                <a:ea typeface="Microsoft YaHei UI" panose="020B0503020204020204" pitchFamily="34" charset="-122"/>
              </a:defRPr>
            </a:lvl4pPr>
            <a:lvl5pPr marL="2057400" indent="-228600">
              <a:lnSpc>
                <a:spcPct val="130000"/>
              </a:lnSpc>
              <a:spcBef>
                <a:spcPct val="30000"/>
              </a:spcBef>
              <a:spcAft>
                <a:spcPts val="1000"/>
              </a:spcAft>
              <a:buFont typeface="Arial" panose="020B0604020202020204" pitchFamily="34" charset="0"/>
              <a:buChar char="•"/>
              <a:defRPr sz="1100" baseline="0">
                <a:solidFill>
                  <a:schemeClr val="tx1">
                    <a:lumMod val="65000"/>
                    <a:lumOff val="35000"/>
                  </a:schemeClr>
                </a:solidFill>
                <a:latin typeface="Microsoft YaHei UI" panose="020B0503020204020204" pitchFamily="34" charset="-122"/>
                <a:ea typeface="Microsoft YaHei UI" panose="020B0503020204020204" pitchFamily="34" charset="-122"/>
              </a:defRPr>
            </a:lvl5pPr>
            <a:lvl6pPr marL="2514600" indent="-228600">
              <a:lnSpc>
                <a:spcPct val="90000"/>
              </a:lnSpc>
              <a:spcBef>
                <a:spcPct val="30000"/>
              </a:spcBef>
              <a:buFont typeface="Arial" panose="020B0604020202020204" pitchFamily="34" charset="0"/>
              <a:buChar char="•"/>
            </a:lvl6pPr>
            <a:lvl7pPr marL="2971800" indent="-228600">
              <a:lnSpc>
                <a:spcPct val="90000"/>
              </a:lnSpc>
              <a:spcBef>
                <a:spcPct val="30000"/>
              </a:spcBef>
              <a:buFont typeface="Arial" panose="020B0604020202020204" pitchFamily="34" charset="0"/>
              <a:buChar char="•"/>
            </a:lvl7pPr>
            <a:lvl8pPr marL="3429000" indent="-228600">
              <a:lnSpc>
                <a:spcPct val="90000"/>
              </a:lnSpc>
              <a:spcBef>
                <a:spcPct val="30000"/>
              </a:spcBef>
              <a:buFont typeface="Arial" panose="020B0604020202020204" pitchFamily="34" charset="0"/>
              <a:buChar char="•"/>
            </a:lvl8pPr>
            <a:lvl9pPr marL="3886200" indent="-228600">
              <a:lnSpc>
                <a:spcPct val="90000"/>
              </a:lnSpc>
              <a:spcBef>
                <a:spcPct val="30000"/>
              </a:spcBef>
              <a:buFont typeface="Arial" panose="020B0604020202020204" pitchFamily="34" charset="0"/>
              <a:buChar char="•"/>
            </a:lvl9pPr>
          </a:lstStyle>
          <a:p>
            <a:r>
              <a:rPr lang="zh-CN" altLang="en-US" dirty="0"/>
              <a:t>两个服务</a:t>
            </a:r>
            <a:endParaRPr lang="en-US" altLang="zh-CN" dirty="0"/>
          </a:p>
        </p:txBody>
      </p:sp>
      <p:sp>
        <p:nvSpPr>
          <p:cNvPr id="3" name="矩形 2">
            <a:extLst>
              <a:ext uri="{FF2B5EF4-FFF2-40B4-BE49-F238E27FC236}">
                <a16:creationId xmlns:a16="http://schemas.microsoft.com/office/drawing/2014/main" id="{D8018916-9982-EA49-8D8A-953DB7295506}"/>
              </a:ext>
            </a:extLst>
          </p:cNvPr>
          <p:cNvSpPr/>
          <p:nvPr/>
        </p:nvSpPr>
        <p:spPr>
          <a:xfrm>
            <a:off x="7132305" y="2641623"/>
            <a:ext cx="4683395" cy="646331"/>
          </a:xfrm>
          <a:prstGeom prst="rect">
            <a:avLst/>
          </a:prstGeom>
        </p:spPr>
        <p:txBody>
          <a:bodyPr wrap="square">
            <a:spAutoFit/>
          </a:bodyPr>
          <a:lstStyle/>
          <a:p>
            <a:r>
              <a:rPr lang="en-US" altLang="zh-CN" dirty="0">
                <a:solidFill>
                  <a:srgbClr val="C2544B"/>
                </a:solidFill>
                <a:sym typeface="PT Sans Narrow" panose="020B0506020203020204"/>
              </a:rPr>
              <a:t>Sum</a:t>
            </a:r>
            <a:r>
              <a:rPr lang="zh-CN" altLang="en-US" dirty="0">
                <a:solidFill>
                  <a:srgbClr val="C2544B"/>
                </a:solidFill>
                <a:sym typeface="PT Sans Narrow" panose="020B0506020203020204"/>
              </a:rPr>
              <a:t>服务</a:t>
            </a:r>
            <a:r>
              <a:rPr lang="zh-CN" altLang="en-US" dirty="0">
                <a:sym typeface="PT Sans Narrow" panose="020B0506020203020204"/>
              </a:rPr>
              <a:t>：所有小于输入数字的自然数累加</a:t>
            </a:r>
            <a:endParaRPr lang="en-US" altLang="zh-CN" dirty="0">
              <a:sym typeface="PT Sans Narrow" panose="020B0506020203020204"/>
            </a:endParaRPr>
          </a:p>
          <a:p>
            <a:r>
              <a:rPr lang="en-US" altLang="zh-CN" dirty="0">
                <a:solidFill>
                  <a:srgbClr val="7536A4"/>
                </a:solidFill>
              </a:rPr>
              <a:t>Prime</a:t>
            </a:r>
            <a:r>
              <a:rPr lang="zh-CN" altLang="en-US" dirty="0">
                <a:solidFill>
                  <a:srgbClr val="7536A4"/>
                </a:solidFill>
              </a:rPr>
              <a:t>服务</a:t>
            </a:r>
            <a:r>
              <a:rPr lang="zh-CN" altLang="en-US" dirty="0"/>
              <a:t>：查出小于输入的所有素数</a:t>
            </a:r>
            <a:endParaRPr lang="en-US" altLang="zh-CN" dirty="0"/>
          </a:p>
        </p:txBody>
      </p:sp>
      <p:sp>
        <p:nvSpPr>
          <p:cNvPr id="7" name="文本框 6">
            <a:extLst>
              <a:ext uri="{FF2B5EF4-FFF2-40B4-BE49-F238E27FC236}">
                <a16:creationId xmlns:a16="http://schemas.microsoft.com/office/drawing/2014/main" id="{47217428-2D2C-944F-A4AD-2E5341D81C71}"/>
              </a:ext>
            </a:extLst>
          </p:cNvPr>
          <p:cNvSpPr txBox="1"/>
          <p:nvPr/>
        </p:nvSpPr>
        <p:spPr>
          <a:xfrm>
            <a:off x="473578" y="1985387"/>
            <a:ext cx="2547429" cy="307777"/>
          </a:xfrm>
          <a:prstGeom prst="rect">
            <a:avLst/>
          </a:prstGeom>
          <a:noFill/>
        </p:spPr>
        <p:txBody>
          <a:bodyPr wrap="none" rtlCol="0">
            <a:spAutoFit/>
          </a:bodyPr>
          <a:lstStyle/>
          <a:p>
            <a:r>
              <a:rPr kumimoji="1" lang="en-US" altLang="zh-CN" sz="1400" dirty="0">
                <a:solidFill>
                  <a:schemeClr val="bg2">
                    <a:lumMod val="50000"/>
                  </a:schemeClr>
                </a:solidFill>
              </a:rPr>
              <a:t>SRV</a:t>
            </a:r>
            <a:r>
              <a:rPr kumimoji="1" lang="zh-CN" altLang="en-US" sz="1400" dirty="0">
                <a:solidFill>
                  <a:schemeClr val="bg2">
                    <a:lumMod val="50000"/>
                  </a:schemeClr>
                </a:solidFill>
              </a:rPr>
              <a:t>服务即是常说的</a:t>
            </a:r>
            <a:r>
              <a:rPr kumimoji="1" lang="en-US" altLang="zh-CN" sz="1400" dirty="0">
                <a:solidFill>
                  <a:schemeClr val="bg2">
                    <a:lumMod val="50000"/>
                  </a:schemeClr>
                </a:solidFill>
              </a:rPr>
              <a:t>RPC</a:t>
            </a:r>
            <a:r>
              <a:rPr kumimoji="1" lang="zh-CN" altLang="en-US" sz="1400" dirty="0">
                <a:solidFill>
                  <a:schemeClr val="bg2">
                    <a:lumMod val="50000"/>
                  </a:schemeClr>
                </a:solidFill>
              </a:rPr>
              <a:t>服务</a:t>
            </a:r>
          </a:p>
        </p:txBody>
      </p:sp>
    </p:spTree>
    <p:extLst>
      <p:ext uri="{BB962C8B-B14F-4D97-AF65-F5344CB8AC3E}">
        <p14:creationId xmlns:p14="http://schemas.microsoft.com/office/powerpoint/2010/main" val="183600004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CF0865F-6479-2147-993A-FA1B446EDB37}"/>
              </a:ext>
            </a:extLst>
          </p:cNvPr>
          <p:cNvSpPr>
            <a:spLocks noGrp="1"/>
          </p:cNvSpPr>
          <p:nvPr>
            <p:ph type="title"/>
          </p:nvPr>
        </p:nvSpPr>
        <p:spPr>
          <a:xfrm>
            <a:off x="373952" y="17377"/>
            <a:ext cx="6214055" cy="1208868"/>
          </a:xfrm>
        </p:spPr>
        <p:txBody>
          <a:bodyPr/>
          <a:lstStyle/>
          <a:p>
            <a:r>
              <a:rPr kumimoji="1" lang="en-US" altLang="zh-CN" dirty="0"/>
              <a:t>Go-Micro</a:t>
            </a:r>
            <a:endParaRPr kumimoji="1" lang="zh-CN" altLang="en-US" dirty="0"/>
          </a:p>
        </p:txBody>
      </p:sp>
      <p:sp>
        <p:nvSpPr>
          <p:cNvPr id="6" name="文本框 5">
            <a:extLst>
              <a:ext uri="{FF2B5EF4-FFF2-40B4-BE49-F238E27FC236}">
                <a16:creationId xmlns:a16="http://schemas.microsoft.com/office/drawing/2014/main" id="{B0B7FA97-6A21-1741-BEBD-9DC4AFD90F5B}"/>
              </a:ext>
            </a:extLst>
          </p:cNvPr>
          <p:cNvSpPr txBox="1"/>
          <p:nvPr/>
        </p:nvSpPr>
        <p:spPr>
          <a:xfrm>
            <a:off x="9693986" y="863958"/>
            <a:ext cx="2423619" cy="369332"/>
          </a:xfrm>
          <a:prstGeom prst="rect">
            <a:avLst/>
          </a:prstGeom>
          <a:noFill/>
        </p:spPr>
        <p:txBody>
          <a:bodyPr wrap="square" rtlCol="0">
            <a:spAutoFit/>
          </a:bodyPr>
          <a:lstStyle/>
          <a:p>
            <a:pPr marL="685800" lvl="1"/>
            <a:r>
              <a:rPr kumimoji="1" lang="en-US" altLang="zh-CN" b="1" dirty="0">
                <a:solidFill>
                  <a:schemeClr val="bg1"/>
                </a:solidFill>
              </a:rPr>
              <a:t>Go-Micro</a:t>
            </a:r>
            <a:r>
              <a:rPr kumimoji="1" lang="zh-CN" altLang="en-US" b="1" dirty="0">
                <a:solidFill>
                  <a:schemeClr val="bg1"/>
                </a:solidFill>
              </a:rPr>
              <a:t> 实践</a:t>
            </a:r>
            <a:endParaRPr kumimoji="1" lang="zh-CN" altLang="en-US" dirty="0">
              <a:solidFill>
                <a:schemeClr val="bg1"/>
              </a:solidFill>
            </a:endParaRPr>
          </a:p>
        </p:txBody>
      </p:sp>
      <p:sp>
        <p:nvSpPr>
          <p:cNvPr id="9" name="内容占位符 2">
            <a:extLst>
              <a:ext uri="{FF2B5EF4-FFF2-40B4-BE49-F238E27FC236}">
                <a16:creationId xmlns:a16="http://schemas.microsoft.com/office/drawing/2014/main" id="{469752A6-6CEF-4243-81EA-E74A6CE9361C}"/>
              </a:ext>
            </a:extLst>
          </p:cNvPr>
          <p:cNvSpPr txBox="1">
            <a:spLocks/>
          </p:cNvSpPr>
          <p:nvPr/>
        </p:nvSpPr>
        <p:spPr>
          <a:xfrm>
            <a:off x="373952" y="1664099"/>
            <a:ext cx="2821193" cy="422491"/>
          </a:xfrm>
          <a:prstGeom prst="rect">
            <a:avLst/>
          </a:prstGeom>
        </p:spPr>
        <p:txBody>
          <a:bodyPr vert="horz" lIns="0" tIns="0" rIns="0" bIns="0" rtlCol="0">
            <a:normAutofit/>
          </a:bodyPr>
          <a:lstStyle>
            <a:lvl1pPr marL="0" indent="0" algn="l" defTabSz="914400" rtl="0" eaLnBrk="1" latinLnBrk="0" hangingPunct="1">
              <a:lnSpc>
                <a:spcPct val="130000"/>
              </a:lnSpc>
              <a:spcBef>
                <a:spcPts val="500"/>
              </a:spcBef>
              <a:spcAft>
                <a:spcPts val="1000"/>
              </a:spcAft>
              <a:buFont typeface="Arial" panose="020B0604020202020204" pitchFamily="34" charset="0"/>
              <a:buNone/>
              <a:defRPr sz="16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1pPr>
            <a:lvl2pPr marL="685800" indent="-228600" algn="l" defTabSz="914400" rtl="0" eaLnBrk="1" latinLnBrk="0" hangingPunct="1">
              <a:lnSpc>
                <a:spcPct val="130000"/>
              </a:lnSpc>
              <a:spcBef>
                <a:spcPts val="500"/>
              </a:spcBef>
              <a:spcAft>
                <a:spcPts val="1000"/>
              </a:spcAft>
              <a:buFont typeface="Arial" panose="020B0604020202020204" pitchFamily="34" charset="0"/>
              <a:buChar char="•"/>
              <a:defRPr sz="14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2pPr>
            <a:lvl3pPr marL="1143000" indent="-228600" algn="l" defTabSz="914400" rtl="0" eaLnBrk="1" latinLnBrk="0" hangingPunct="1">
              <a:lnSpc>
                <a:spcPct val="130000"/>
              </a:lnSpc>
              <a:spcBef>
                <a:spcPct val="30000"/>
              </a:spcBef>
              <a:spcAft>
                <a:spcPts val="1000"/>
              </a:spcAft>
              <a:buFont typeface="Arial" panose="020B0604020202020204" pitchFamily="34" charset="0"/>
              <a:buChar char="•"/>
              <a:defRPr sz="12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3pPr>
            <a:lvl4pPr marL="1600200" indent="-228600" algn="l" defTabSz="914400" rtl="0" eaLnBrk="1" latinLnBrk="0" hangingPunct="1">
              <a:lnSpc>
                <a:spcPct val="130000"/>
              </a:lnSpc>
              <a:spcBef>
                <a:spcPct val="30000"/>
              </a:spcBef>
              <a:spcAft>
                <a:spcPts val="1000"/>
              </a:spcAft>
              <a:buFont typeface="Arial" panose="020B0604020202020204" pitchFamily="34" charset="0"/>
              <a:buChar char="•"/>
              <a:defRPr sz="11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4pPr>
            <a:lvl5pPr marL="2057400" indent="-228600" algn="l" defTabSz="914400" rtl="0" eaLnBrk="1" latinLnBrk="0" hangingPunct="1">
              <a:lnSpc>
                <a:spcPct val="130000"/>
              </a:lnSpc>
              <a:spcBef>
                <a:spcPct val="30000"/>
              </a:spcBef>
              <a:spcAft>
                <a:spcPts val="1000"/>
              </a:spcAft>
              <a:buFont typeface="Arial" panose="020B0604020202020204" pitchFamily="34" charset="0"/>
              <a:buChar char="•"/>
              <a:defRPr sz="11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dirty="0">
                <a:solidFill>
                  <a:schemeClr val="tx1"/>
                </a:solidFill>
                <a:sym typeface="Courier New" panose="02070309020205020404"/>
              </a:rPr>
              <a:t>服务的参数</a:t>
            </a:r>
          </a:p>
        </p:txBody>
      </p:sp>
      <p:sp>
        <p:nvSpPr>
          <p:cNvPr id="12" name="内容占位符 2">
            <a:extLst>
              <a:ext uri="{FF2B5EF4-FFF2-40B4-BE49-F238E27FC236}">
                <a16:creationId xmlns:a16="http://schemas.microsoft.com/office/drawing/2014/main" id="{E5F8F585-23B4-1345-87D5-87A4F858E68F}"/>
              </a:ext>
            </a:extLst>
          </p:cNvPr>
          <p:cNvSpPr txBox="1">
            <a:spLocks/>
          </p:cNvSpPr>
          <p:nvPr/>
        </p:nvSpPr>
        <p:spPr>
          <a:xfrm>
            <a:off x="373952" y="2547255"/>
            <a:ext cx="3178545" cy="2503897"/>
          </a:xfrm>
          <a:prstGeom prst="rect">
            <a:avLst/>
          </a:prstGeom>
        </p:spPr>
        <p:txBody>
          <a:bodyPr vert="horz" lIns="0" tIns="0" rIns="0" bIns="0" rtlCol="0">
            <a:normAutofit/>
          </a:bodyPr>
          <a:lstStyle>
            <a:lvl1pPr marL="0" indent="0" algn="l" defTabSz="914400" rtl="0" eaLnBrk="1" latinLnBrk="0" hangingPunct="1">
              <a:lnSpc>
                <a:spcPct val="130000"/>
              </a:lnSpc>
              <a:spcBef>
                <a:spcPts val="500"/>
              </a:spcBef>
              <a:spcAft>
                <a:spcPts val="1000"/>
              </a:spcAft>
              <a:buFont typeface="Arial" panose="020B0604020202020204" pitchFamily="34" charset="0"/>
              <a:buNone/>
              <a:defRPr sz="16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1pPr>
            <a:lvl2pPr marL="685800" indent="-228600" algn="l" defTabSz="914400" rtl="0" eaLnBrk="1" latinLnBrk="0" hangingPunct="1">
              <a:lnSpc>
                <a:spcPct val="130000"/>
              </a:lnSpc>
              <a:spcBef>
                <a:spcPts val="500"/>
              </a:spcBef>
              <a:spcAft>
                <a:spcPts val="1000"/>
              </a:spcAft>
              <a:buFont typeface="Arial" panose="020B0604020202020204" pitchFamily="34" charset="0"/>
              <a:buChar char="•"/>
              <a:defRPr sz="14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2pPr>
            <a:lvl3pPr marL="1143000" indent="-228600" algn="l" defTabSz="914400" rtl="0" eaLnBrk="1" latinLnBrk="0" hangingPunct="1">
              <a:lnSpc>
                <a:spcPct val="130000"/>
              </a:lnSpc>
              <a:spcBef>
                <a:spcPct val="30000"/>
              </a:spcBef>
              <a:spcAft>
                <a:spcPts val="1000"/>
              </a:spcAft>
              <a:buFont typeface="Arial" panose="020B0604020202020204" pitchFamily="34" charset="0"/>
              <a:buChar char="•"/>
              <a:defRPr sz="12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3pPr>
            <a:lvl4pPr marL="1600200" indent="-228600" algn="l" defTabSz="914400" rtl="0" eaLnBrk="1" latinLnBrk="0" hangingPunct="1">
              <a:lnSpc>
                <a:spcPct val="130000"/>
              </a:lnSpc>
              <a:spcBef>
                <a:spcPct val="30000"/>
              </a:spcBef>
              <a:spcAft>
                <a:spcPts val="1000"/>
              </a:spcAft>
              <a:buFont typeface="Arial" panose="020B0604020202020204" pitchFamily="34" charset="0"/>
              <a:buChar char="•"/>
              <a:defRPr sz="11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4pPr>
            <a:lvl5pPr marL="2057400" indent="-228600" algn="l" defTabSz="914400" rtl="0" eaLnBrk="1" latinLnBrk="0" hangingPunct="1">
              <a:lnSpc>
                <a:spcPct val="130000"/>
              </a:lnSpc>
              <a:spcBef>
                <a:spcPct val="30000"/>
              </a:spcBef>
              <a:spcAft>
                <a:spcPts val="1000"/>
              </a:spcAft>
              <a:buFont typeface="Arial" panose="020B0604020202020204" pitchFamily="34" charset="0"/>
              <a:buChar char="•"/>
              <a:defRPr sz="11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CN" sz="1400" dirty="0"/>
              <a:t>1.</a:t>
            </a:r>
            <a:r>
              <a:rPr kumimoji="1" lang="zh-CN" altLang="en-US" sz="1400" dirty="0"/>
              <a:t> 框架</a:t>
            </a:r>
            <a:r>
              <a:rPr kumimoji="1" lang="en-US" altLang="zh-CN" sz="1400" dirty="0"/>
              <a:t>API</a:t>
            </a:r>
          </a:p>
          <a:p>
            <a:r>
              <a:rPr kumimoji="1" lang="en-US" altLang="zh-CN" sz="1400" dirty="0"/>
              <a:t>2.</a:t>
            </a:r>
            <a:r>
              <a:rPr kumimoji="1" lang="zh-CN" altLang="en-US" sz="1400" dirty="0"/>
              <a:t> </a:t>
            </a:r>
            <a:r>
              <a:rPr kumimoji="1" lang="en-US" altLang="zh-CN" sz="1400" dirty="0"/>
              <a:t>ENV</a:t>
            </a:r>
            <a:r>
              <a:rPr kumimoji="1" lang="zh-CN" altLang="en-US" sz="1400" dirty="0"/>
              <a:t> 环境变量</a:t>
            </a:r>
            <a:endParaRPr kumimoji="1" lang="en-US" altLang="zh-CN" sz="1400" dirty="0"/>
          </a:p>
          <a:p>
            <a:r>
              <a:rPr kumimoji="1" lang="en-US" altLang="zh-CN" sz="1400" dirty="0"/>
              <a:t>3.</a:t>
            </a:r>
            <a:r>
              <a:rPr kumimoji="1" lang="zh-CN" altLang="en-US" sz="1400" dirty="0"/>
              <a:t> 命令行 </a:t>
            </a:r>
            <a:r>
              <a:rPr kumimoji="1" lang="en-US" altLang="zh-CN" sz="1400" dirty="0"/>
              <a:t>CLI</a:t>
            </a:r>
            <a:r>
              <a:rPr kumimoji="1" lang="zh-CN" altLang="en-US" sz="1400" dirty="0"/>
              <a:t> 命令行参数</a:t>
            </a:r>
            <a:endParaRPr kumimoji="1" lang="en-US" altLang="zh-CN" sz="1400" dirty="0"/>
          </a:p>
          <a:p>
            <a:r>
              <a:rPr kumimoji="1" lang="zh-CN" altLang="en-US" sz="1400" dirty="0"/>
              <a:t>同时声明：</a:t>
            </a:r>
            <a:r>
              <a:rPr kumimoji="1" lang="en-US" altLang="zh-CN" sz="1400" dirty="0"/>
              <a:t>1&lt;2&lt;3</a:t>
            </a:r>
          </a:p>
          <a:p>
            <a:r>
              <a:rPr kumimoji="1" lang="zh-CN" altLang="en-US" sz="1400" dirty="0"/>
              <a:t>如何查找参数与变量名（</a:t>
            </a:r>
            <a:r>
              <a:rPr kumimoji="1" lang="en-US" altLang="zh-CN" sz="1400" dirty="0"/>
              <a:t>--help</a:t>
            </a:r>
            <a:r>
              <a:rPr kumimoji="1" lang="zh-CN" altLang="en-US" sz="1400" dirty="0"/>
              <a:t>）</a:t>
            </a:r>
          </a:p>
          <a:p>
            <a:endParaRPr kumimoji="1" lang="en-US" altLang="zh-CN" dirty="0"/>
          </a:p>
        </p:txBody>
      </p:sp>
      <p:sp>
        <p:nvSpPr>
          <p:cNvPr id="7" name="内容占位符 2">
            <a:extLst>
              <a:ext uri="{FF2B5EF4-FFF2-40B4-BE49-F238E27FC236}">
                <a16:creationId xmlns:a16="http://schemas.microsoft.com/office/drawing/2014/main" id="{336357A8-7D8F-C040-9728-E6B98A834BBC}"/>
              </a:ext>
            </a:extLst>
          </p:cNvPr>
          <p:cNvSpPr txBox="1">
            <a:spLocks/>
          </p:cNvSpPr>
          <p:nvPr/>
        </p:nvSpPr>
        <p:spPr>
          <a:xfrm>
            <a:off x="373952" y="2177051"/>
            <a:ext cx="1192089" cy="261349"/>
          </a:xfrm>
          <a:prstGeom prst="rect">
            <a:avLst/>
          </a:prstGeom>
        </p:spPr>
        <p:txBody>
          <a:bodyPr vert="horz" lIns="0" tIns="0" rIns="0" bIns="0" rtlCol="0">
            <a:normAutofit/>
          </a:bodyPr>
          <a:lstStyle>
            <a:lvl1pPr marL="0" indent="0" algn="l" defTabSz="914400" rtl="0" eaLnBrk="1" latinLnBrk="0" hangingPunct="1">
              <a:lnSpc>
                <a:spcPct val="130000"/>
              </a:lnSpc>
              <a:spcBef>
                <a:spcPts val="500"/>
              </a:spcBef>
              <a:spcAft>
                <a:spcPts val="1000"/>
              </a:spcAft>
              <a:buFont typeface="Arial" panose="020B0604020202020204" pitchFamily="34" charset="0"/>
              <a:buNone/>
              <a:defRPr sz="16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1pPr>
            <a:lvl2pPr marL="685800" indent="-228600" algn="l" defTabSz="914400" rtl="0" eaLnBrk="1" latinLnBrk="0" hangingPunct="1">
              <a:lnSpc>
                <a:spcPct val="130000"/>
              </a:lnSpc>
              <a:spcBef>
                <a:spcPts val="500"/>
              </a:spcBef>
              <a:spcAft>
                <a:spcPts val="1000"/>
              </a:spcAft>
              <a:buFont typeface="Arial" panose="020B0604020202020204" pitchFamily="34" charset="0"/>
              <a:buChar char="•"/>
              <a:defRPr sz="14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2pPr>
            <a:lvl3pPr marL="1143000" indent="-228600" algn="l" defTabSz="914400" rtl="0" eaLnBrk="1" latinLnBrk="0" hangingPunct="1">
              <a:lnSpc>
                <a:spcPct val="130000"/>
              </a:lnSpc>
              <a:spcBef>
                <a:spcPct val="30000"/>
              </a:spcBef>
              <a:spcAft>
                <a:spcPts val="1000"/>
              </a:spcAft>
              <a:buFont typeface="Arial" panose="020B0604020202020204" pitchFamily="34" charset="0"/>
              <a:buChar char="•"/>
              <a:defRPr sz="12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3pPr>
            <a:lvl4pPr marL="1600200" indent="-228600" algn="l" defTabSz="914400" rtl="0" eaLnBrk="1" latinLnBrk="0" hangingPunct="1">
              <a:lnSpc>
                <a:spcPct val="130000"/>
              </a:lnSpc>
              <a:spcBef>
                <a:spcPct val="30000"/>
              </a:spcBef>
              <a:spcAft>
                <a:spcPts val="1000"/>
              </a:spcAft>
              <a:buFont typeface="Arial" panose="020B0604020202020204" pitchFamily="34" charset="0"/>
              <a:buChar char="•"/>
              <a:defRPr sz="11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4pPr>
            <a:lvl5pPr marL="2057400" indent="-228600" algn="l" defTabSz="914400" rtl="0" eaLnBrk="1" latinLnBrk="0" hangingPunct="1">
              <a:lnSpc>
                <a:spcPct val="130000"/>
              </a:lnSpc>
              <a:spcBef>
                <a:spcPct val="30000"/>
              </a:spcBef>
              <a:spcAft>
                <a:spcPts val="1000"/>
              </a:spcAft>
              <a:buFont typeface="Arial" panose="020B0604020202020204" pitchFamily="34" charset="0"/>
              <a:buChar char="•"/>
              <a:defRPr sz="11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sz="1400" dirty="0">
                <a:solidFill>
                  <a:schemeClr val="tx1"/>
                </a:solidFill>
                <a:sym typeface="Courier New" panose="02070309020205020404"/>
              </a:rPr>
              <a:t>框架自带参数</a:t>
            </a:r>
          </a:p>
        </p:txBody>
      </p:sp>
      <p:sp>
        <p:nvSpPr>
          <p:cNvPr id="8" name="内容占位符 2">
            <a:extLst>
              <a:ext uri="{FF2B5EF4-FFF2-40B4-BE49-F238E27FC236}">
                <a16:creationId xmlns:a16="http://schemas.microsoft.com/office/drawing/2014/main" id="{41AE10DD-EE74-3F4B-93A1-6C617E3ADD37}"/>
              </a:ext>
            </a:extLst>
          </p:cNvPr>
          <p:cNvSpPr txBox="1">
            <a:spLocks/>
          </p:cNvSpPr>
          <p:nvPr/>
        </p:nvSpPr>
        <p:spPr>
          <a:xfrm>
            <a:off x="4998734" y="2547256"/>
            <a:ext cx="3178545" cy="963200"/>
          </a:xfrm>
          <a:prstGeom prst="rect">
            <a:avLst/>
          </a:prstGeom>
        </p:spPr>
        <p:txBody>
          <a:bodyPr vert="horz" lIns="0" tIns="0" rIns="0" bIns="0" rtlCol="0">
            <a:normAutofit/>
          </a:bodyPr>
          <a:lstStyle>
            <a:lvl1pPr marL="0" indent="0" algn="l" defTabSz="914400" rtl="0" eaLnBrk="1" latinLnBrk="0" hangingPunct="1">
              <a:lnSpc>
                <a:spcPct val="130000"/>
              </a:lnSpc>
              <a:spcBef>
                <a:spcPts val="500"/>
              </a:spcBef>
              <a:spcAft>
                <a:spcPts val="1000"/>
              </a:spcAft>
              <a:buFont typeface="Arial" panose="020B0604020202020204" pitchFamily="34" charset="0"/>
              <a:buNone/>
              <a:defRPr sz="16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1pPr>
            <a:lvl2pPr marL="685800" indent="-228600" algn="l" defTabSz="914400" rtl="0" eaLnBrk="1" latinLnBrk="0" hangingPunct="1">
              <a:lnSpc>
                <a:spcPct val="130000"/>
              </a:lnSpc>
              <a:spcBef>
                <a:spcPts val="500"/>
              </a:spcBef>
              <a:spcAft>
                <a:spcPts val="1000"/>
              </a:spcAft>
              <a:buFont typeface="Arial" panose="020B0604020202020204" pitchFamily="34" charset="0"/>
              <a:buChar char="•"/>
              <a:defRPr sz="14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2pPr>
            <a:lvl3pPr marL="1143000" indent="-228600" algn="l" defTabSz="914400" rtl="0" eaLnBrk="1" latinLnBrk="0" hangingPunct="1">
              <a:lnSpc>
                <a:spcPct val="130000"/>
              </a:lnSpc>
              <a:spcBef>
                <a:spcPct val="30000"/>
              </a:spcBef>
              <a:spcAft>
                <a:spcPts val="1000"/>
              </a:spcAft>
              <a:buFont typeface="Arial" panose="020B0604020202020204" pitchFamily="34" charset="0"/>
              <a:buChar char="•"/>
              <a:defRPr sz="12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3pPr>
            <a:lvl4pPr marL="1600200" indent="-228600" algn="l" defTabSz="914400" rtl="0" eaLnBrk="1" latinLnBrk="0" hangingPunct="1">
              <a:lnSpc>
                <a:spcPct val="130000"/>
              </a:lnSpc>
              <a:spcBef>
                <a:spcPct val="30000"/>
              </a:spcBef>
              <a:spcAft>
                <a:spcPts val="1000"/>
              </a:spcAft>
              <a:buFont typeface="Arial" panose="020B0604020202020204" pitchFamily="34" charset="0"/>
              <a:buChar char="•"/>
              <a:defRPr sz="11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4pPr>
            <a:lvl5pPr marL="2057400" indent="-228600" algn="l" defTabSz="914400" rtl="0" eaLnBrk="1" latinLnBrk="0" hangingPunct="1">
              <a:lnSpc>
                <a:spcPct val="130000"/>
              </a:lnSpc>
              <a:spcBef>
                <a:spcPct val="30000"/>
              </a:spcBef>
              <a:spcAft>
                <a:spcPts val="1000"/>
              </a:spcAft>
              <a:buFont typeface="Arial" panose="020B0604020202020204" pitchFamily="34" charset="0"/>
              <a:buChar char="•"/>
              <a:defRPr sz="11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CN" sz="1400" dirty="0"/>
              <a:t>1.</a:t>
            </a:r>
            <a:r>
              <a:rPr kumimoji="1" lang="zh-CN" altLang="en-US" sz="1400" dirty="0"/>
              <a:t> </a:t>
            </a:r>
            <a:r>
              <a:rPr lang="en-US" altLang="zh-CN" sz="1400" dirty="0" err="1"/>
              <a:t>Cli</a:t>
            </a:r>
            <a:r>
              <a:rPr lang="zh-CN" altLang="en-US" sz="1400" dirty="0"/>
              <a:t> 库</a:t>
            </a:r>
            <a:endParaRPr lang="en-US" altLang="zh-CN" sz="1400" dirty="0"/>
          </a:p>
          <a:p>
            <a:r>
              <a:rPr kumimoji="1" lang="zh-CN" altLang="en-US" sz="1400" dirty="0"/>
              <a:t>关键字：</a:t>
            </a:r>
            <a:r>
              <a:rPr lang="en-US" altLang="zh-CN" sz="1400" dirty="0"/>
              <a:t> </a:t>
            </a:r>
            <a:r>
              <a:rPr lang="en-US" altLang="zh-CN" sz="1400" dirty="0" err="1"/>
              <a:t>micro.Flags</a:t>
            </a:r>
            <a:endParaRPr kumimoji="1" lang="en-US" altLang="zh-CN" sz="1400" dirty="0"/>
          </a:p>
          <a:p>
            <a:endParaRPr kumimoji="1" lang="en-US" altLang="zh-CN" dirty="0"/>
          </a:p>
        </p:txBody>
      </p:sp>
      <p:sp>
        <p:nvSpPr>
          <p:cNvPr id="10" name="内容占位符 2">
            <a:extLst>
              <a:ext uri="{FF2B5EF4-FFF2-40B4-BE49-F238E27FC236}">
                <a16:creationId xmlns:a16="http://schemas.microsoft.com/office/drawing/2014/main" id="{27BAC50D-BC6B-334B-86BE-9BFDB6EA3836}"/>
              </a:ext>
            </a:extLst>
          </p:cNvPr>
          <p:cNvSpPr txBox="1">
            <a:spLocks/>
          </p:cNvSpPr>
          <p:nvPr/>
        </p:nvSpPr>
        <p:spPr>
          <a:xfrm>
            <a:off x="4998734" y="2177051"/>
            <a:ext cx="1192089" cy="261349"/>
          </a:xfrm>
          <a:prstGeom prst="rect">
            <a:avLst/>
          </a:prstGeom>
        </p:spPr>
        <p:txBody>
          <a:bodyPr vert="horz" lIns="0" tIns="0" rIns="0" bIns="0" rtlCol="0">
            <a:normAutofit/>
          </a:bodyPr>
          <a:lstStyle>
            <a:lvl1pPr marL="0" indent="0" algn="l" defTabSz="914400" rtl="0" eaLnBrk="1" latinLnBrk="0" hangingPunct="1">
              <a:lnSpc>
                <a:spcPct val="130000"/>
              </a:lnSpc>
              <a:spcBef>
                <a:spcPts val="500"/>
              </a:spcBef>
              <a:spcAft>
                <a:spcPts val="1000"/>
              </a:spcAft>
              <a:buFont typeface="Arial" panose="020B0604020202020204" pitchFamily="34" charset="0"/>
              <a:buNone/>
              <a:defRPr sz="16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1pPr>
            <a:lvl2pPr marL="685800" indent="-228600" algn="l" defTabSz="914400" rtl="0" eaLnBrk="1" latinLnBrk="0" hangingPunct="1">
              <a:lnSpc>
                <a:spcPct val="130000"/>
              </a:lnSpc>
              <a:spcBef>
                <a:spcPts val="500"/>
              </a:spcBef>
              <a:spcAft>
                <a:spcPts val="1000"/>
              </a:spcAft>
              <a:buFont typeface="Arial" panose="020B0604020202020204" pitchFamily="34" charset="0"/>
              <a:buChar char="•"/>
              <a:defRPr sz="14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2pPr>
            <a:lvl3pPr marL="1143000" indent="-228600" algn="l" defTabSz="914400" rtl="0" eaLnBrk="1" latinLnBrk="0" hangingPunct="1">
              <a:lnSpc>
                <a:spcPct val="130000"/>
              </a:lnSpc>
              <a:spcBef>
                <a:spcPct val="30000"/>
              </a:spcBef>
              <a:spcAft>
                <a:spcPts val="1000"/>
              </a:spcAft>
              <a:buFont typeface="Arial" panose="020B0604020202020204" pitchFamily="34" charset="0"/>
              <a:buChar char="•"/>
              <a:defRPr sz="12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3pPr>
            <a:lvl4pPr marL="1600200" indent="-228600" algn="l" defTabSz="914400" rtl="0" eaLnBrk="1" latinLnBrk="0" hangingPunct="1">
              <a:lnSpc>
                <a:spcPct val="130000"/>
              </a:lnSpc>
              <a:spcBef>
                <a:spcPct val="30000"/>
              </a:spcBef>
              <a:spcAft>
                <a:spcPts val="1000"/>
              </a:spcAft>
              <a:buFont typeface="Arial" panose="020B0604020202020204" pitchFamily="34" charset="0"/>
              <a:buChar char="•"/>
              <a:defRPr sz="11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4pPr>
            <a:lvl5pPr marL="2057400" indent="-228600" algn="l" defTabSz="914400" rtl="0" eaLnBrk="1" latinLnBrk="0" hangingPunct="1">
              <a:lnSpc>
                <a:spcPct val="130000"/>
              </a:lnSpc>
              <a:spcBef>
                <a:spcPct val="30000"/>
              </a:spcBef>
              <a:spcAft>
                <a:spcPts val="1000"/>
              </a:spcAft>
              <a:buFont typeface="Arial" panose="020B0604020202020204" pitchFamily="34" charset="0"/>
              <a:buChar char="•"/>
              <a:defRPr sz="11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sz="1400" dirty="0">
                <a:solidFill>
                  <a:schemeClr val="tx1"/>
                </a:solidFill>
                <a:sym typeface="Courier New" panose="02070309020205020404"/>
              </a:rPr>
              <a:t>自定义参数</a:t>
            </a:r>
          </a:p>
        </p:txBody>
      </p:sp>
    </p:spTree>
    <p:extLst>
      <p:ext uri="{BB962C8B-B14F-4D97-AF65-F5344CB8AC3E}">
        <p14:creationId xmlns:p14="http://schemas.microsoft.com/office/powerpoint/2010/main" val="200092325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CF0865F-6479-2147-993A-FA1B446EDB37}"/>
              </a:ext>
            </a:extLst>
          </p:cNvPr>
          <p:cNvSpPr>
            <a:spLocks noGrp="1"/>
          </p:cNvSpPr>
          <p:nvPr>
            <p:ph type="title"/>
          </p:nvPr>
        </p:nvSpPr>
        <p:spPr>
          <a:xfrm>
            <a:off x="373952" y="17377"/>
            <a:ext cx="6214055" cy="1208868"/>
          </a:xfrm>
        </p:spPr>
        <p:txBody>
          <a:bodyPr/>
          <a:lstStyle/>
          <a:p>
            <a:r>
              <a:rPr kumimoji="1" lang="en-US" altLang="zh-CN" dirty="0"/>
              <a:t>Go-Micro</a:t>
            </a:r>
            <a:endParaRPr kumimoji="1" lang="zh-CN" altLang="en-US" dirty="0"/>
          </a:p>
        </p:txBody>
      </p:sp>
      <p:sp>
        <p:nvSpPr>
          <p:cNvPr id="6" name="文本框 5">
            <a:extLst>
              <a:ext uri="{FF2B5EF4-FFF2-40B4-BE49-F238E27FC236}">
                <a16:creationId xmlns:a16="http://schemas.microsoft.com/office/drawing/2014/main" id="{B0B7FA97-6A21-1741-BEBD-9DC4AFD90F5B}"/>
              </a:ext>
            </a:extLst>
          </p:cNvPr>
          <p:cNvSpPr txBox="1"/>
          <p:nvPr/>
        </p:nvSpPr>
        <p:spPr>
          <a:xfrm>
            <a:off x="9693986" y="863958"/>
            <a:ext cx="2423619" cy="369332"/>
          </a:xfrm>
          <a:prstGeom prst="rect">
            <a:avLst/>
          </a:prstGeom>
          <a:noFill/>
        </p:spPr>
        <p:txBody>
          <a:bodyPr wrap="square" rtlCol="0">
            <a:spAutoFit/>
          </a:bodyPr>
          <a:lstStyle/>
          <a:p>
            <a:pPr marL="685800" lvl="1"/>
            <a:r>
              <a:rPr kumimoji="1" lang="en-US" altLang="zh-CN" b="1" dirty="0">
                <a:solidFill>
                  <a:schemeClr val="bg1"/>
                </a:solidFill>
              </a:rPr>
              <a:t>Go-Micro</a:t>
            </a:r>
            <a:r>
              <a:rPr kumimoji="1" lang="zh-CN" altLang="en-US" b="1" dirty="0">
                <a:solidFill>
                  <a:schemeClr val="bg1"/>
                </a:solidFill>
              </a:rPr>
              <a:t> 实践</a:t>
            </a:r>
            <a:endParaRPr kumimoji="1" lang="zh-CN" altLang="en-US" dirty="0">
              <a:solidFill>
                <a:schemeClr val="bg1"/>
              </a:solidFill>
            </a:endParaRPr>
          </a:p>
        </p:txBody>
      </p:sp>
      <p:sp>
        <p:nvSpPr>
          <p:cNvPr id="2" name="矩形 1">
            <a:extLst>
              <a:ext uri="{FF2B5EF4-FFF2-40B4-BE49-F238E27FC236}">
                <a16:creationId xmlns:a16="http://schemas.microsoft.com/office/drawing/2014/main" id="{33A6D11E-EB38-C148-90EF-ADD10CD5DF9E}"/>
              </a:ext>
            </a:extLst>
          </p:cNvPr>
          <p:cNvSpPr/>
          <p:nvPr/>
        </p:nvSpPr>
        <p:spPr>
          <a:xfrm>
            <a:off x="473579" y="1605816"/>
            <a:ext cx="1133965" cy="369332"/>
          </a:xfrm>
          <a:prstGeom prst="rect">
            <a:avLst/>
          </a:prstGeom>
        </p:spPr>
        <p:txBody>
          <a:bodyPr wrap="none">
            <a:spAutoFit/>
          </a:bodyPr>
          <a:lstStyle/>
          <a:p>
            <a:pPr marL="16932">
              <a:buSzPts val="1400"/>
            </a:pPr>
            <a:r>
              <a:rPr lang="en-US" altLang="zh-CN" dirty="0"/>
              <a:t>Web</a:t>
            </a:r>
            <a:r>
              <a:rPr lang="zh-CN" altLang="en-US" dirty="0"/>
              <a:t>服务</a:t>
            </a:r>
            <a:endParaRPr lang="en-US" altLang="zh-CN" dirty="0">
              <a:solidFill>
                <a:srgbClr val="424242"/>
              </a:solidFill>
              <a:latin typeface="Courier New" panose="02070309020205020404"/>
              <a:ea typeface="Courier New" panose="02070309020205020404"/>
              <a:cs typeface="Courier New" panose="02070309020205020404"/>
              <a:sym typeface="Courier New" panose="02070309020205020404"/>
            </a:endParaRPr>
          </a:p>
        </p:txBody>
      </p:sp>
      <p:sp>
        <p:nvSpPr>
          <p:cNvPr id="9" name="TextBox 5">
            <a:extLst>
              <a:ext uri="{FF2B5EF4-FFF2-40B4-BE49-F238E27FC236}">
                <a16:creationId xmlns:a16="http://schemas.microsoft.com/office/drawing/2014/main" id="{CD4ED95A-B31A-184A-A677-3A35FE12ED28}"/>
              </a:ext>
            </a:extLst>
          </p:cNvPr>
          <p:cNvSpPr txBox="1"/>
          <p:nvPr/>
        </p:nvSpPr>
        <p:spPr>
          <a:xfrm>
            <a:off x="7205877" y="2275817"/>
            <a:ext cx="1139337" cy="369332"/>
          </a:xfrm>
          <a:prstGeom prst="rect">
            <a:avLst/>
          </a:prstGeom>
        </p:spPr>
        <p:txBody>
          <a:bodyPr vert="horz" lIns="0" tIns="0" rIns="0" bIns="0" rtlCol="0">
            <a:normAutofit/>
          </a:bodyPr>
          <a:lstStyle>
            <a:defPPr rtl="0">
              <a:defRPr lang="zh-cn"/>
            </a:defPPr>
            <a:lvl1pPr indent="0">
              <a:lnSpc>
                <a:spcPct val="130000"/>
              </a:lnSpc>
              <a:spcBef>
                <a:spcPts val="500"/>
              </a:spcBef>
              <a:spcAft>
                <a:spcPts val="1000"/>
              </a:spcAft>
              <a:buFont typeface="Arial" panose="020B0604020202020204" pitchFamily="34" charset="0"/>
              <a:buNone/>
              <a:defRPr sz="2000" baseline="0">
                <a:solidFill>
                  <a:schemeClr val="tx1">
                    <a:lumMod val="65000"/>
                    <a:lumOff val="35000"/>
                  </a:schemeClr>
                </a:solidFill>
                <a:latin typeface="Microsoft YaHei UI" panose="020B0503020204020204" pitchFamily="34" charset="-122"/>
                <a:ea typeface="宋体" panose="02010600030101010101" pitchFamily="2" charset="-122"/>
              </a:defRPr>
            </a:lvl1pPr>
            <a:lvl2pPr marL="685800" indent="-228600">
              <a:lnSpc>
                <a:spcPct val="130000"/>
              </a:lnSpc>
              <a:spcBef>
                <a:spcPts val="500"/>
              </a:spcBef>
              <a:spcAft>
                <a:spcPts val="1000"/>
              </a:spcAft>
              <a:buFont typeface="Arial" panose="020B0604020202020204" pitchFamily="34" charset="0"/>
              <a:buChar char="•"/>
              <a:defRPr sz="1400" baseline="0">
                <a:solidFill>
                  <a:schemeClr val="tx1">
                    <a:lumMod val="65000"/>
                    <a:lumOff val="35000"/>
                  </a:schemeClr>
                </a:solidFill>
                <a:latin typeface="Microsoft YaHei UI" panose="020B0503020204020204" pitchFamily="34" charset="-122"/>
                <a:ea typeface="Microsoft YaHei UI" panose="020B0503020204020204" pitchFamily="34" charset="-122"/>
              </a:defRPr>
            </a:lvl2pPr>
            <a:lvl3pPr marL="1143000" indent="-228600">
              <a:lnSpc>
                <a:spcPct val="130000"/>
              </a:lnSpc>
              <a:spcBef>
                <a:spcPct val="30000"/>
              </a:spcBef>
              <a:spcAft>
                <a:spcPts val="1000"/>
              </a:spcAft>
              <a:buFont typeface="Arial" panose="020B0604020202020204" pitchFamily="34" charset="0"/>
              <a:buChar char="•"/>
              <a:defRPr sz="1200" baseline="0">
                <a:solidFill>
                  <a:schemeClr val="tx1">
                    <a:lumMod val="65000"/>
                    <a:lumOff val="35000"/>
                  </a:schemeClr>
                </a:solidFill>
                <a:latin typeface="Microsoft YaHei UI" panose="020B0503020204020204" pitchFamily="34" charset="-122"/>
                <a:ea typeface="Microsoft YaHei UI" panose="020B0503020204020204" pitchFamily="34" charset="-122"/>
              </a:defRPr>
            </a:lvl3pPr>
            <a:lvl4pPr marL="1600200" indent="-228600">
              <a:lnSpc>
                <a:spcPct val="130000"/>
              </a:lnSpc>
              <a:spcBef>
                <a:spcPct val="30000"/>
              </a:spcBef>
              <a:spcAft>
                <a:spcPts val="1000"/>
              </a:spcAft>
              <a:buFont typeface="Arial" panose="020B0604020202020204" pitchFamily="34" charset="0"/>
              <a:buChar char="•"/>
              <a:defRPr sz="1100" baseline="0">
                <a:solidFill>
                  <a:schemeClr val="tx1">
                    <a:lumMod val="65000"/>
                    <a:lumOff val="35000"/>
                  </a:schemeClr>
                </a:solidFill>
                <a:latin typeface="Microsoft YaHei UI" panose="020B0503020204020204" pitchFamily="34" charset="-122"/>
                <a:ea typeface="Microsoft YaHei UI" panose="020B0503020204020204" pitchFamily="34" charset="-122"/>
              </a:defRPr>
            </a:lvl4pPr>
            <a:lvl5pPr marL="2057400" indent="-228600">
              <a:lnSpc>
                <a:spcPct val="130000"/>
              </a:lnSpc>
              <a:spcBef>
                <a:spcPct val="30000"/>
              </a:spcBef>
              <a:spcAft>
                <a:spcPts val="1000"/>
              </a:spcAft>
              <a:buFont typeface="Arial" panose="020B0604020202020204" pitchFamily="34" charset="0"/>
              <a:buChar char="•"/>
              <a:defRPr sz="1100" baseline="0">
                <a:solidFill>
                  <a:schemeClr val="tx1">
                    <a:lumMod val="65000"/>
                    <a:lumOff val="35000"/>
                  </a:schemeClr>
                </a:solidFill>
                <a:latin typeface="Microsoft YaHei UI" panose="020B0503020204020204" pitchFamily="34" charset="-122"/>
                <a:ea typeface="Microsoft YaHei UI" panose="020B0503020204020204" pitchFamily="34" charset="-122"/>
              </a:defRPr>
            </a:lvl5pPr>
            <a:lvl6pPr marL="2514600" indent="-228600">
              <a:lnSpc>
                <a:spcPct val="90000"/>
              </a:lnSpc>
              <a:spcBef>
                <a:spcPct val="30000"/>
              </a:spcBef>
              <a:buFont typeface="Arial" panose="020B0604020202020204" pitchFamily="34" charset="0"/>
              <a:buChar char="•"/>
            </a:lvl6pPr>
            <a:lvl7pPr marL="2971800" indent="-228600">
              <a:lnSpc>
                <a:spcPct val="90000"/>
              </a:lnSpc>
              <a:spcBef>
                <a:spcPct val="30000"/>
              </a:spcBef>
              <a:buFont typeface="Arial" panose="020B0604020202020204" pitchFamily="34" charset="0"/>
              <a:buChar char="•"/>
            </a:lvl7pPr>
            <a:lvl8pPr marL="3429000" indent="-228600">
              <a:lnSpc>
                <a:spcPct val="90000"/>
              </a:lnSpc>
              <a:spcBef>
                <a:spcPct val="30000"/>
              </a:spcBef>
              <a:buFont typeface="Arial" panose="020B0604020202020204" pitchFamily="34" charset="0"/>
              <a:buChar char="•"/>
            </a:lvl8pPr>
            <a:lvl9pPr marL="3886200" indent="-228600">
              <a:lnSpc>
                <a:spcPct val="90000"/>
              </a:lnSpc>
              <a:spcBef>
                <a:spcPct val="30000"/>
              </a:spcBef>
              <a:buFont typeface="Arial" panose="020B0604020202020204" pitchFamily="34" charset="0"/>
              <a:buChar char="•"/>
            </a:lvl9pPr>
          </a:lstStyle>
          <a:p>
            <a:r>
              <a:rPr lang="zh-CN" altLang="en-US" dirty="0"/>
              <a:t>两个服务</a:t>
            </a:r>
            <a:endParaRPr lang="en-US" altLang="zh-CN" dirty="0"/>
          </a:p>
        </p:txBody>
      </p:sp>
      <p:sp>
        <p:nvSpPr>
          <p:cNvPr id="3" name="矩形 2">
            <a:extLst>
              <a:ext uri="{FF2B5EF4-FFF2-40B4-BE49-F238E27FC236}">
                <a16:creationId xmlns:a16="http://schemas.microsoft.com/office/drawing/2014/main" id="{D8018916-9982-EA49-8D8A-953DB7295506}"/>
              </a:ext>
            </a:extLst>
          </p:cNvPr>
          <p:cNvSpPr/>
          <p:nvPr/>
        </p:nvSpPr>
        <p:spPr>
          <a:xfrm>
            <a:off x="7132305" y="2641623"/>
            <a:ext cx="4683395" cy="369332"/>
          </a:xfrm>
          <a:prstGeom prst="rect">
            <a:avLst/>
          </a:prstGeom>
        </p:spPr>
        <p:txBody>
          <a:bodyPr wrap="square">
            <a:spAutoFit/>
          </a:bodyPr>
          <a:lstStyle/>
          <a:p>
            <a:r>
              <a:rPr lang="en-US" altLang="zh-CN" dirty="0">
                <a:solidFill>
                  <a:srgbClr val="C2544B"/>
                </a:solidFill>
                <a:sym typeface="PT Sans Narrow" panose="020B0506020203020204"/>
              </a:rPr>
              <a:t>portal-web</a:t>
            </a:r>
            <a:r>
              <a:rPr lang="zh-CN" altLang="en-US" dirty="0">
                <a:sym typeface="PT Sans Narrow" panose="020B0506020203020204"/>
              </a:rPr>
              <a:t>：提供一个有求和功能的页面</a:t>
            </a:r>
            <a:endParaRPr lang="en-US" altLang="zh-CN" dirty="0"/>
          </a:p>
        </p:txBody>
      </p:sp>
      <p:pic>
        <p:nvPicPr>
          <p:cNvPr id="10" name="图片 9">
            <a:extLst>
              <a:ext uri="{FF2B5EF4-FFF2-40B4-BE49-F238E27FC236}">
                <a16:creationId xmlns:a16="http://schemas.microsoft.com/office/drawing/2014/main" id="{B5E3611D-A0E2-E246-8B1D-EEFBC6939C0E}"/>
              </a:ext>
            </a:extLst>
          </p:cNvPr>
          <p:cNvPicPr>
            <a:picLocks noChangeAspect="1"/>
          </p:cNvPicPr>
          <p:nvPr/>
        </p:nvPicPr>
        <p:blipFill>
          <a:blip r:embed="rId2"/>
          <a:stretch>
            <a:fillRect/>
          </a:stretch>
        </p:blipFill>
        <p:spPr>
          <a:xfrm>
            <a:off x="561249" y="2460483"/>
            <a:ext cx="5839460" cy="3324860"/>
          </a:xfrm>
          <a:prstGeom prst="rect">
            <a:avLst/>
          </a:prstGeom>
        </p:spPr>
      </p:pic>
      <p:sp>
        <p:nvSpPr>
          <p:cNvPr id="7" name="文本框 6">
            <a:extLst>
              <a:ext uri="{FF2B5EF4-FFF2-40B4-BE49-F238E27FC236}">
                <a16:creationId xmlns:a16="http://schemas.microsoft.com/office/drawing/2014/main" id="{C5C87C54-DE91-CD49-8AC6-012E4ACA13E5}"/>
              </a:ext>
            </a:extLst>
          </p:cNvPr>
          <p:cNvSpPr txBox="1"/>
          <p:nvPr/>
        </p:nvSpPr>
        <p:spPr>
          <a:xfrm>
            <a:off x="7132305" y="4793713"/>
            <a:ext cx="2723823" cy="1200329"/>
          </a:xfrm>
          <a:prstGeom prst="rect">
            <a:avLst/>
          </a:prstGeom>
          <a:noFill/>
        </p:spPr>
        <p:txBody>
          <a:bodyPr wrap="none" rtlCol="0">
            <a:spAutoFit/>
          </a:bodyPr>
          <a:lstStyle/>
          <a:p>
            <a:r>
              <a:rPr kumimoji="1" lang="zh-CN" altLang="en-US" dirty="0"/>
              <a:t>特性：</a:t>
            </a:r>
            <a:endParaRPr kumimoji="1" lang="en-US" altLang="zh-CN" dirty="0"/>
          </a:p>
          <a:p>
            <a:r>
              <a:rPr kumimoji="1" lang="zh-CN" altLang="en-US" dirty="0"/>
              <a:t>支持服务发现与心跳检测</a:t>
            </a:r>
            <a:endParaRPr kumimoji="1" lang="en-US" altLang="zh-CN" dirty="0"/>
          </a:p>
          <a:p>
            <a:r>
              <a:rPr kumimoji="1" lang="zh-CN" altLang="en-US" dirty="0"/>
              <a:t>支持自定义</a:t>
            </a:r>
            <a:r>
              <a:rPr kumimoji="1" lang="en-US" altLang="zh-CN" dirty="0"/>
              <a:t>Handler</a:t>
            </a:r>
          </a:p>
          <a:p>
            <a:r>
              <a:rPr kumimoji="1" lang="zh-CN" altLang="en-US" dirty="0"/>
              <a:t>支持静态文件</a:t>
            </a:r>
          </a:p>
        </p:txBody>
      </p:sp>
    </p:spTree>
    <p:extLst>
      <p:ext uri="{BB962C8B-B14F-4D97-AF65-F5344CB8AC3E}">
        <p14:creationId xmlns:p14="http://schemas.microsoft.com/office/powerpoint/2010/main" val="50928990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CF0865F-6479-2147-993A-FA1B446EDB37}"/>
              </a:ext>
            </a:extLst>
          </p:cNvPr>
          <p:cNvSpPr>
            <a:spLocks noGrp="1"/>
          </p:cNvSpPr>
          <p:nvPr>
            <p:ph type="title"/>
          </p:nvPr>
        </p:nvSpPr>
        <p:spPr>
          <a:xfrm>
            <a:off x="373952" y="17377"/>
            <a:ext cx="6214055" cy="1208868"/>
          </a:xfrm>
        </p:spPr>
        <p:txBody>
          <a:bodyPr/>
          <a:lstStyle/>
          <a:p>
            <a:r>
              <a:rPr kumimoji="1" lang="en-US" altLang="zh-CN" dirty="0"/>
              <a:t>Go-Micro</a:t>
            </a:r>
            <a:endParaRPr kumimoji="1" lang="zh-CN" altLang="en-US" dirty="0"/>
          </a:p>
        </p:txBody>
      </p:sp>
      <p:sp>
        <p:nvSpPr>
          <p:cNvPr id="6" name="文本框 5">
            <a:extLst>
              <a:ext uri="{FF2B5EF4-FFF2-40B4-BE49-F238E27FC236}">
                <a16:creationId xmlns:a16="http://schemas.microsoft.com/office/drawing/2014/main" id="{B0B7FA97-6A21-1741-BEBD-9DC4AFD90F5B}"/>
              </a:ext>
            </a:extLst>
          </p:cNvPr>
          <p:cNvSpPr txBox="1"/>
          <p:nvPr/>
        </p:nvSpPr>
        <p:spPr>
          <a:xfrm>
            <a:off x="9693986" y="863958"/>
            <a:ext cx="2423619" cy="369332"/>
          </a:xfrm>
          <a:prstGeom prst="rect">
            <a:avLst/>
          </a:prstGeom>
          <a:noFill/>
        </p:spPr>
        <p:txBody>
          <a:bodyPr wrap="square" rtlCol="0">
            <a:spAutoFit/>
          </a:bodyPr>
          <a:lstStyle/>
          <a:p>
            <a:pPr marL="685800" lvl="1"/>
            <a:r>
              <a:rPr kumimoji="1" lang="en-US" altLang="zh-CN" b="1" dirty="0">
                <a:solidFill>
                  <a:schemeClr val="bg1"/>
                </a:solidFill>
              </a:rPr>
              <a:t>Go-Micro</a:t>
            </a:r>
            <a:r>
              <a:rPr kumimoji="1" lang="zh-CN" altLang="en-US" b="1" dirty="0">
                <a:solidFill>
                  <a:schemeClr val="bg1"/>
                </a:solidFill>
              </a:rPr>
              <a:t> 实践</a:t>
            </a:r>
            <a:endParaRPr kumimoji="1" lang="zh-CN" altLang="en-US" dirty="0">
              <a:solidFill>
                <a:schemeClr val="bg1"/>
              </a:solidFill>
            </a:endParaRPr>
          </a:p>
        </p:txBody>
      </p:sp>
      <p:sp>
        <p:nvSpPr>
          <p:cNvPr id="2" name="矩形 1">
            <a:extLst>
              <a:ext uri="{FF2B5EF4-FFF2-40B4-BE49-F238E27FC236}">
                <a16:creationId xmlns:a16="http://schemas.microsoft.com/office/drawing/2014/main" id="{33A6D11E-EB38-C148-90EF-ADD10CD5DF9E}"/>
              </a:ext>
            </a:extLst>
          </p:cNvPr>
          <p:cNvSpPr/>
          <p:nvPr/>
        </p:nvSpPr>
        <p:spPr>
          <a:xfrm>
            <a:off x="473579" y="1605816"/>
            <a:ext cx="1099660" cy="369332"/>
          </a:xfrm>
          <a:prstGeom prst="rect">
            <a:avLst/>
          </a:prstGeom>
        </p:spPr>
        <p:txBody>
          <a:bodyPr wrap="none">
            <a:spAutoFit/>
          </a:bodyPr>
          <a:lstStyle/>
          <a:p>
            <a:pPr marL="16932">
              <a:buSzPts val="1400"/>
            </a:pPr>
            <a:r>
              <a:rPr lang="en-US" altLang="zh-CN" dirty="0"/>
              <a:t>API</a:t>
            </a:r>
            <a:r>
              <a:rPr lang="zh-CN" altLang="en-US" dirty="0"/>
              <a:t> 服务</a:t>
            </a:r>
            <a:endParaRPr lang="en-US" altLang="zh-CN" dirty="0">
              <a:solidFill>
                <a:srgbClr val="424242"/>
              </a:solidFill>
              <a:latin typeface="Courier New" panose="02070309020205020404"/>
              <a:ea typeface="Courier New" panose="02070309020205020404"/>
              <a:cs typeface="Courier New" panose="02070309020205020404"/>
              <a:sym typeface="Courier New" panose="02070309020205020404"/>
            </a:endParaRPr>
          </a:p>
        </p:txBody>
      </p:sp>
      <p:sp>
        <p:nvSpPr>
          <p:cNvPr id="3" name="矩形 2">
            <a:extLst>
              <a:ext uri="{FF2B5EF4-FFF2-40B4-BE49-F238E27FC236}">
                <a16:creationId xmlns:a16="http://schemas.microsoft.com/office/drawing/2014/main" id="{D8018916-9982-EA49-8D8A-953DB7295506}"/>
              </a:ext>
            </a:extLst>
          </p:cNvPr>
          <p:cNvSpPr/>
          <p:nvPr/>
        </p:nvSpPr>
        <p:spPr>
          <a:xfrm>
            <a:off x="7132305" y="2641623"/>
            <a:ext cx="4683395" cy="369332"/>
          </a:xfrm>
          <a:prstGeom prst="rect">
            <a:avLst/>
          </a:prstGeom>
        </p:spPr>
        <p:txBody>
          <a:bodyPr wrap="square">
            <a:spAutoFit/>
          </a:bodyPr>
          <a:lstStyle/>
          <a:p>
            <a:r>
              <a:rPr lang="en-US" altLang="zh-CN" dirty="0">
                <a:solidFill>
                  <a:srgbClr val="C2544B"/>
                </a:solidFill>
                <a:sym typeface="PT Sans Narrow" panose="020B0506020203020204"/>
              </a:rPr>
              <a:t>math-</a:t>
            </a:r>
            <a:r>
              <a:rPr lang="en-US" altLang="zh-CN" dirty="0" err="1">
                <a:solidFill>
                  <a:srgbClr val="C2544B"/>
                </a:solidFill>
                <a:sym typeface="PT Sans Narrow" panose="020B0506020203020204"/>
              </a:rPr>
              <a:t>api</a:t>
            </a:r>
            <a:r>
              <a:rPr lang="zh-CN" altLang="en-US" dirty="0">
                <a:sym typeface="PT Sans Narrow" panose="020B0506020203020204"/>
              </a:rPr>
              <a:t>：将取素数接口转发给</a:t>
            </a:r>
            <a:r>
              <a:rPr lang="en-US" altLang="zh-CN" dirty="0">
                <a:sym typeface="PT Sans Narrow" panose="020B0506020203020204"/>
              </a:rPr>
              <a:t>prime-</a:t>
            </a:r>
            <a:r>
              <a:rPr lang="en-US" altLang="zh-CN" dirty="0" err="1">
                <a:sym typeface="PT Sans Narrow" panose="020B0506020203020204"/>
              </a:rPr>
              <a:t>srv</a:t>
            </a:r>
            <a:endParaRPr lang="en-US" altLang="zh-CN" dirty="0"/>
          </a:p>
        </p:txBody>
      </p:sp>
      <p:pic>
        <p:nvPicPr>
          <p:cNvPr id="11" name="图片 10">
            <a:extLst>
              <a:ext uri="{FF2B5EF4-FFF2-40B4-BE49-F238E27FC236}">
                <a16:creationId xmlns:a16="http://schemas.microsoft.com/office/drawing/2014/main" id="{6FD79131-8A9D-D34A-BA14-156E9F44703D}"/>
              </a:ext>
            </a:extLst>
          </p:cNvPr>
          <p:cNvPicPr>
            <a:picLocks noChangeAspect="1"/>
          </p:cNvPicPr>
          <p:nvPr/>
        </p:nvPicPr>
        <p:blipFill>
          <a:blip r:embed="rId2"/>
          <a:stretch>
            <a:fillRect/>
          </a:stretch>
        </p:blipFill>
        <p:spPr>
          <a:xfrm>
            <a:off x="473579" y="2560983"/>
            <a:ext cx="5940449" cy="3401788"/>
          </a:xfrm>
          <a:prstGeom prst="rect">
            <a:avLst/>
          </a:prstGeom>
        </p:spPr>
      </p:pic>
      <p:sp>
        <p:nvSpPr>
          <p:cNvPr id="4" name="文本框 3">
            <a:extLst>
              <a:ext uri="{FF2B5EF4-FFF2-40B4-BE49-F238E27FC236}">
                <a16:creationId xmlns:a16="http://schemas.microsoft.com/office/drawing/2014/main" id="{E0BE6A41-0B11-3D4E-B5C6-335512DCD308}"/>
              </a:ext>
            </a:extLst>
          </p:cNvPr>
          <p:cNvSpPr txBox="1"/>
          <p:nvPr/>
        </p:nvSpPr>
        <p:spPr>
          <a:xfrm>
            <a:off x="473579" y="2156288"/>
            <a:ext cx="10240249" cy="369332"/>
          </a:xfrm>
          <a:prstGeom prst="rect">
            <a:avLst/>
          </a:prstGeom>
          <a:noFill/>
        </p:spPr>
        <p:txBody>
          <a:bodyPr wrap="none" rtlCol="0">
            <a:spAutoFit/>
          </a:bodyPr>
          <a:lstStyle>
            <a:defPPr rtl="0">
              <a:defRPr lang="zh-cn"/>
            </a:defPPr>
            <a:lvl1pPr>
              <a:defRPr kumimoji="1" sz="1400">
                <a:solidFill>
                  <a:schemeClr val="bg2">
                    <a:lumMod val="50000"/>
                  </a:schemeClr>
                </a:solidFill>
              </a:defRPr>
            </a:lvl1pPr>
          </a:lstStyle>
          <a:p>
            <a:r>
              <a:rPr lang="zh-CN" altLang="en-US" dirty="0"/>
              <a:t>业务核心逻辑内聚在</a:t>
            </a:r>
            <a:r>
              <a:rPr lang="en-US" altLang="zh-CN" dirty="0"/>
              <a:t>SRV</a:t>
            </a:r>
            <a:r>
              <a:rPr lang="zh-CN" altLang="en-US" dirty="0"/>
              <a:t>，</a:t>
            </a:r>
            <a:r>
              <a:rPr lang="en-US" altLang="zh-CN" dirty="0"/>
              <a:t>API</a:t>
            </a:r>
            <a:r>
              <a:rPr lang="zh-CN" altLang="en-US" dirty="0"/>
              <a:t>则负责统一业务入口，并将不同</a:t>
            </a:r>
            <a:r>
              <a:rPr lang="en-US" altLang="zh-CN" dirty="0"/>
              <a:t>SRV</a:t>
            </a:r>
            <a:r>
              <a:rPr lang="zh-CN" altLang="en-US" dirty="0"/>
              <a:t>的能力聚合</a:t>
            </a:r>
          </a:p>
        </p:txBody>
      </p:sp>
    </p:spTree>
    <p:extLst>
      <p:ext uri="{BB962C8B-B14F-4D97-AF65-F5344CB8AC3E}">
        <p14:creationId xmlns:p14="http://schemas.microsoft.com/office/powerpoint/2010/main" val="272227339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CF0865F-6479-2147-993A-FA1B446EDB37}"/>
              </a:ext>
            </a:extLst>
          </p:cNvPr>
          <p:cNvSpPr>
            <a:spLocks noGrp="1"/>
          </p:cNvSpPr>
          <p:nvPr>
            <p:ph type="title"/>
          </p:nvPr>
        </p:nvSpPr>
        <p:spPr>
          <a:xfrm>
            <a:off x="373952" y="17377"/>
            <a:ext cx="6214055" cy="1208868"/>
          </a:xfrm>
        </p:spPr>
        <p:txBody>
          <a:bodyPr/>
          <a:lstStyle/>
          <a:p>
            <a:r>
              <a:rPr kumimoji="1" lang="en-US" altLang="zh-CN" dirty="0"/>
              <a:t>Go-Micro</a:t>
            </a:r>
            <a:endParaRPr kumimoji="1" lang="zh-CN" altLang="en-US" dirty="0"/>
          </a:p>
        </p:txBody>
      </p:sp>
      <p:sp>
        <p:nvSpPr>
          <p:cNvPr id="6" name="文本框 5">
            <a:extLst>
              <a:ext uri="{FF2B5EF4-FFF2-40B4-BE49-F238E27FC236}">
                <a16:creationId xmlns:a16="http://schemas.microsoft.com/office/drawing/2014/main" id="{B0B7FA97-6A21-1741-BEBD-9DC4AFD90F5B}"/>
              </a:ext>
            </a:extLst>
          </p:cNvPr>
          <p:cNvSpPr txBox="1"/>
          <p:nvPr/>
        </p:nvSpPr>
        <p:spPr>
          <a:xfrm>
            <a:off x="9693986" y="863958"/>
            <a:ext cx="2423619" cy="369332"/>
          </a:xfrm>
          <a:prstGeom prst="rect">
            <a:avLst/>
          </a:prstGeom>
          <a:noFill/>
        </p:spPr>
        <p:txBody>
          <a:bodyPr wrap="square" rtlCol="0">
            <a:spAutoFit/>
          </a:bodyPr>
          <a:lstStyle/>
          <a:p>
            <a:pPr marL="685800" lvl="1"/>
            <a:r>
              <a:rPr kumimoji="1" lang="en-US" altLang="zh-CN" b="1" dirty="0">
                <a:solidFill>
                  <a:schemeClr val="bg1"/>
                </a:solidFill>
              </a:rPr>
              <a:t>Go-Micro</a:t>
            </a:r>
            <a:r>
              <a:rPr kumimoji="1" lang="zh-CN" altLang="en-US" b="1" dirty="0">
                <a:solidFill>
                  <a:schemeClr val="bg1"/>
                </a:solidFill>
              </a:rPr>
              <a:t> 实践</a:t>
            </a:r>
            <a:endParaRPr kumimoji="1" lang="zh-CN" altLang="en-US" dirty="0">
              <a:solidFill>
                <a:schemeClr val="bg1"/>
              </a:solidFill>
            </a:endParaRPr>
          </a:p>
        </p:txBody>
      </p:sp>
      <p:sp>
        <p:nvSpPr>
          <p:cNvPr id="2" name="矩形 1">
            <a:extLst>
              <a:ext uri="{FF2B5EF4-FFF2-40B4-BE49-F238E27FC236}">
                <a16:creationId xmlns:a16="http://schemas.microsoft.com/office/drawing/2014/main" id="{33A6D11E-EB38-C148-90EF-ADD10CD5DF9E}"/>
              </a:ext>
            </a:extLst>
          </p:cNvPr>
          <p:cNvSpPr/>
          <p:nvPr/>
        </p:nvSpPr>
        <p:spPr>
          <a:xfrm>
            <a:off x="473579" y="1605816"/>
            <a:ext cx="1586973" cy="369332"/>
          </a:xfrm>
          <a:prstGeom prst="rect">
            <a:avLst/>
          </a:prstGeom>
        </p:spPr>
        <p:txBody>
          <a:bodyPr wrap="none">
            <a:spAutoFit/>
          </a:bodyPr>
          <a:lstStyle/>
          <a:p>
            <a:pPr marL="16932">
              <a:buSzPts val="1400"/>
            </a:pPr>
            <a:r>
              <a:rPr lang="zh-CN" altLang="en-US" dirty="0">
                <a:solidFill>
                  <a:srgbClr val="424242"/>
                </a:solidFill>
                <a:latin typeface="Courier New" panose="02070309020205020404"/>
                <a:ea typeface="Courier New" panose="02070309020205020404"/>
                <a:cs typeface="Courier New" panose="02070309020205020404"/>
                <a:sym typeface="Courier New" panose="02070309020205020404"/>
              </a:rPr>
              <a:t>回顾调用过程</a:t>
            </a:r>
            <a:endParaRPr lang="en-US" altLang="zh-CN" dirty="0">
              <a:solidFill>
                <a:srgbClr val="424242"/>
              </a:solidFill>
              <a:latin typeface="Courier New" panose="02070309020205020404"/>
              <a:ea typeface="Courier New" panose="02070309020205020404"/>
              <a:cs typeface="Courier New" panose="02070309020205020404"/>
              <a:sym typeface="Courier New" panose="02070309020205020404"/>
            </a:endParaRPr>
          </a:p>
        </p:txBody>
      </p:sp>
      <p:sp>
        <p:nvSpPr>
          <p:cNvPr id="8" name="Google Shape;288;p31">
            <a:extLst>
              <a:ext uri="{FF2B5EF4-FFF2-40B4-BE49-F238E27FC236}">
                <a16:creationId xmlns:a16="http://schemas.microsoft.com/office/drawing/2014/main" id="{3F9666E4-B481-9D4F-8648-7679FA19D0BF}"/>
              </a:ext>
            </a:extLst>
          </p:cNvPr>
          <p:cNvSpPr/>
          <p:nvPr/>
        </p:nvSpPr>
        <p:spPr>
          <a:xfrm>
            <a:off x="6786227" y="2517371"/>
            <a:ext cx="4711700" cy="1691639"/>
          </a:xfrm>
          <a:custGeom>
            <a:avLst/>
            <a:gdLst/>
            <a:ahLst/>
            <a:cxnLst/>
            <a:rect l="l" t="t" r="r" b="b"/>
            <a:pathLst>
              <a:path w="4711700" h="1691639" extrusionOk="0">
                <a:moveTo>
                  <a:pt x="0" y="0"/>
                </a:moveTo>
                <a:lnTo>
                  <a:pt x="4711190" y="0"/>
                </a:lnTo>
                <a:lnTo>
                  <a:pt x="4711190" y="1691396"/>
                </a:lnTo>
                <a:lnTo>
                  <a:pt x="0" y="1691396"/>
                </a:lnTo>
                <a:lnTo>
                  <a:pt x="0" y="0"/>
                </a:lnTo>
                <a:close/>
              </a:path>
            </a:pathLst>
          </a:custGeom>
          <a:noFill/>
          <a:ln w="9525" cap="flat" cmpd="sng">
            <a:solidFill>
              <a:srgbClr val="424242"/>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9" name="Google Shape;289;p31">
            <a:extLst>
              <a:ext uri="{FF2B5EF4-FFF2-40B4-BE49-F238E27FC236}">
                <a16:creationId xmlns:a16="http://schemas.microsoft.com/office/drawing/2014/main" id="{028B5FC9-5B58-8F40-8B93-83AAA09753E2}"/>
              </a:ext>
            </a:extLst>
          </p:cNvPr>
          <p:cNvSpPr txBox="1"/>
          <p:nvPr/>
        </p:nvSpPr>
        <p:spPr>
          <a:xfrm>
            <a:off x="6850927" y="2606546"/>
            <a:ext cx="4572000" cy="416559"/>
          </a:xfrm>
          <a:prstGeom prst="rect">
            <a:avLst/>
          </a:prstGeom>
          <a:solidFill>
            <a:srgbClr val="0068BB"/>
          </a:solidFill>
          <a:ln w="9525" cap="flat" cmpd="sng">
            <a:solidFill>
              <a:schemeClr val="bg1"/>
            </a:solidFill>
            <a:prstDash val="solid"/>
            <a:round/>
            <a:headEnd type="none" w="sm" len="sm"/>
            <a:tailEnd type="none" w="sm" len="sm"/>
          </a:ln>
        </p:spPr>
        <p:txBody>
          <a:bodyPr spcFirstLastPara="1" wrap="square" lIns="0" tIns="111125" rIns="0" bIns="0" anchor="t" anchorCtr="0">
            <a:noAutofit/>
          </a:bodyPr>
          <a:lstStyle/>
          <a:p>
            <a:pPr marL="0" marR="0" lvl="0" indent="0" algn="ctr" rtl="0">
              <a:lnSpc>
                <a:spcPct val="100000"/>
              </a:lnSpc>
              <a:spcBef>
                <a:spcPts val="0"/>
              </a:spcBef>
              <a:spcAft>
                <a:spcPts val="0"/>
              </a:spcAft>
              <a:buNone/>
            </a:pPr>
            <a:r>
              <a:rPr lang="en-US" sz="1200" b="1" i="0" u="none" strike="noStrike" cap="none">
                <a:solidFill>
                  <a:srgbClr val="000000"/>
                </a:solidFill>
                <a:latin typeface="Arial" panose="020B0604020202020204"/>
                <a:ea typeface="Arial" panose="020B0604020202020204"/>
                <a:cs typeface="Arial" panose="020B0604020202020204"/>
                <a:sym typeface="Arial" panose="020B0604020202020204"/>
              </a:rPr>
              <a:t>Service</a:t>
            </a:r>
            <a:endParaRPr sz="1200" b="1"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 name="Google Shape;290;p31">
            <a:extLst>
              <a:ext uri="{FF2B5EF4-FFF2-40B4-BE49-F238E27FC236}">
                <a16:creationId xmlns:a16="http://schemas.microsoft.com/office/drawing/2014/main" id="{20FD89DD-3CB8-CE48-A433-FCE3D90E3D93}"/>
              </a:ext>
            </a:extLst>
          </p:cNvPr>
          <p:cNvSpPr txBox="1"/>
          <p:nvPr/>
        </p:nvSpPr>
        <p:spPr>
          <a:xfrm>
            <a:off x="6850927" y="3151420"/>
            <a:ext cx="2264410" cy="416559"/>
          </a:xfrm>
          <a:prstGeom prst="rect">
            <a:avLst/>
          </a:prstGeom>
          <a:solidFill>
            <a:schemeClr val="accent2"/>
          </a:solidFill>
          <a:ln w="9525" cap="flat" cmpd="sng">
            <a:solidFill>
              <a:schemeClr val="bg1"/>
            </a:solidFill>
            <a:prstDash val="solid"/>
            <a:round/>
            <a:headEnd type="none" w="sm" len="sm"/>
            <a:tailEnd type="none" w="sm" len="sm"/>
          </a:ln>
        </p:spPr>
        <p:txBody>
          <a:bodyPr spcFirstLastPara="1" wrap="square" lIns="0" tIns="111125" rIns="0" bIns="0" anchor="t" anchorCtr="0">
            <a:noAutofit/>
          </a:bodyPr>
          <a:lstStyle/>
          <a:p>
            <a:pPr marL="0" marR="0" lvl="0" indent="0" algn="ctr" rtl="0">
              <a:lnSpc>
                <a:spcPct val="100000"/>
              </a:lnSpc>
              <a:spcBef>
                <a:spcPts val="0"/>
              </a:spcBef>
              <a:spcAft>
                <a:spcPts val="0"/>
              </a:spcAft>
              <a:buNone/>
            </a:pPr>
            <a:r>
              <a:rPr lang="en-US" sz="1200" b="1" i="0" u="none" strike="noStrike" cap="none">
                <a:solidFill>
                  <a:srgbClr val="000000"/>
                </a:solidFill>
                <a:latin typeface="Arial" panose="020B0604020202020204"/>
                <a:ea typeface="Arial" panose="020B0604020202020204"/>
                <a:cs typeface="Arial" panose="020B0604020202020204"/>
                <a:sym typeface="Arial" panose="020B0604020202020204"/>
              </a:rPr>
              <a:t>Client</a:t>
            </a:r>
            <a:endParaRPr sz="1200" b="1"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2" name="Google Shape;291;p31">
            <a:extLst>
              <a:ext uri="{FF2B5EF4-FFF2-40B4-BE49-F238E27FC236}">
                <a16:creationId xmlns:a16="http://schemas.microsoft.com/office/drawing/2014/main" id="{0E3ACA67-7A04-1B4F-B3EE-A2D6E894F3B3}"/>
              </a:ext>
            </a:extLst>
          </p:cNvPr>
          <p:cNvSpPr txBox="1"/>
          <p:nvPr/>
        </p:nvSpPr>
        <p:spPr>
          <a:xfrm>
            <a:off x="9183672" y="3151420"/>
            <a:ext cx="2239645" cy="416559"/>
          </a:xfrm>
          <a:prstGeom prst="rect">
            <a:avLst/>
          </a:prstGeom>
          <a:solidFill>
            <a:schemeClr val="accent2"/>
          </a:solidFill>
          <a:ln w="9525" cap="flat" cmpd="sng">
            <a:solidFill>
              <a:schemeClr val="bg1"/>
            </a:solidFill>
            <a:prstDash val="solid"/>
            <a:round/>
            <a:headEnd type="none" w="sm" len="sm"/>
            <a:tailEnd type="none" w="sm" len="sm"/>
          </a:ln>
        </p:spPr>
        <p:txBody>
          <a:bodyPr spcFirstLastPara="1" wrap="square" lIns="0" tIns="111125" rIns="0" bIns="0" anchor="t" anchorCtr="0">
            <a:noAutofit/>
          </a:bodyPr>
          <a:lstStyle/>
          <a:p>
            <a:pPr marL="0" marR="0" lvl="0" indent="0" algn="ctr" rtl="0">
              <a:lnSpc>
                <a:spcPct val="100000"/>
              </a:lnSpc>
              <a:spcBef>
                <a:spcPts val="0"/>
              </a:spcBef>
              <a:spcAft>
                <a:spcPts val="0"/>
              </a:spcAft>
              <a:buNone/>
            </a:pPr>
            <a:r>
              <a:rPr lang="en-US" sz="1200" b="1" i="0" u="none" strike="noStrike" cap="none">
                <a:solidFill>
                  <a:srgbClr val="000000"/>
                </a:solidFill>
                <a:latin typeface="Arial" panose="020B0604020202020204"/>
                <a:ea typeface="Arial" panose="020B0604020202020204"/>
                <a:cs typeface="Arial" panose="020B0604020202020204"/>
                <a:sym typeface="Arial" panose="020B0604020202020204"/>
              </a:rPr>
              <a:t>Server</a:t>
            </a:r>
            <a:endParaRPr sz="1200" b="1"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3" name="Google Shape;292;p31">
            <a:extLst>
              <a:ext uri="{FF2B5EF4-FFF2-40B4-BE49-F238E27FC236}">
                <a16:creationId xmlns:a16="http://schemas.microsoft.com/office/drawing/2014/main" id="{CCCDDC67-7F4D-4B45-AE52-A482E39D6F23}"/>
              </a:ext>
            </a:extLst>
          </p:cNvPr>
          <p:cNvSpPr txBox="1"/>
          <p:nvPr/>
        </p:nvSpPr>
        <p:spPr>
          <a:xfrm>
            <a:off x="10560719" y="3696269"/>
            <a:ext cx="862965" cy="416559"/>
          </a:xfrm>
          <a:prstGeom prst="rect">
            <a:avLst/>
          </a:prstGeom>
          <a:solidFill>
            <a:schemeClr val="accent6">
              <a:lumMod val="50000"/>
            </a:schemeClr>
          </a:solidFill>
          <a:ln w="28575" cap="flat" cmpd="sng">
            <a:solidFill>
              <a:schemeClr val="bg1"/>
            </a:solidFill>
            <a:prstDash val="solid"/>
            <a:round/>
            <a:headEnd type="none" w="sm" len="sm"/>
            <a:tailEnd type="none" w="sm" len="sm"/>
          </a:ln>
        </p:spPr>
        <p:txBody>
          <a:bodyPr spcFirstLastPara="1" wrap="square" lIns="0" tIns="111125" rIns="0" bIns="0" anchor="t" anchorCtr="0">
            <a:noAutofit/>
          </a:bodyPr>
          <a:lstStyle/>
          <a:p>
            <a:pPr marL="104775" marR="0" lvl="0" indent="0" algn="l" rtl="0">
              <a:lnSpc>
                <a:spcPct val="100000"/>
              </a:lnSpc>
              <a:spcBef>
                <a:spcPts val="0"/>
              </a:spcBef>
              <a:spcAft>
                <a:spcPts val="0"/>
              </a:spcAft>
              <a:buNone/>
            </a:pPr>
            <a:r>
              <a:rPr lang="en-US" sz="1200" b="0" i="0" u="none" strike="noStrike" cap="none">
                <a:solidFill>
                  <a:schemeClr val="bg1"/>
                </a:solidFill>
                <a:latin typeface="Arial" panose="020B0604020202020204"/>
                <a:ea typeface="Arial" panose="020B0604020202020204"/>
                <a:cs typeface="Arial" panose="020B0604020202020204"/>
                <a:sym typeface="Arial" panose="020B0604020202020204"/>
              </a:rPr>
              <a:t>Transport</a:t>
            </a:r>
            <a:endParaRPr sz="1200" b="0" i="0" u="none" strike="noStrike" cap="none">
              <a:solidFill>
                <a:schemeClr val="bg1"/>
              </a:solidFill>
              <a:latin typeface="Arial" panose="020B0604020202020204"/>
              <a:ea typeface="Arial" panose="020B0604020202020204"/>
              <a:cs typeface="Arial" panose="020B0604020202020204"/>
              <a:sym typeface="Arial" panose="020B0604020202020204"/>
            </a:endParaRPr>
          </a:p>
        </p:txBody>
      </p:sp>
      <p:sp>
        <p:nvSpPr>
          <p:cNvPr id="14" name="Google Shape;293;p31">
            <a:extLst>
              <a:ext uri="{FF2B5EF4-FFF2-40B4-BE49-F238E27FC236}">
                <a16:creationId xmlns:a16="http://schemas.microsoft.com/office/drawing/2014/main" id="{CD0452B5-4235-8E49-805C-619C996489A7}"/>
              </a:ext>
            </a:extLst>
          </p:cNvPr>
          <p:cNvSpPr txBox="1"/>
          <p:nvPr/>
        </p:nvSpPr>
        <p:spPr>
          <a:xfrm>
            <a:off x="9633271" y="3696294"/>
            <a:ext cx="862965" cy="416559"/>
          </a:xfrm>
          <a:prstGeom prst="rect">
            <a:avLst/>
          </a:prstGeom>
          <a:solidFill>
            <a:schemeClr val="accent6">
              <a:lumMod val="50000"/>
            </a:schemeClr>
          </a:solidFill>
          <a:ln w="28575" cap="flat" cmpd="sng">
            <a:solidFill>
              <a:schemeClr val="bg1"/>
            </a:solidFill>
            <a:prstDash val="solid"/>
            <a:round/>
            <a:headEnd type="none" w="sm" len="sm"/>
            <a:tailEnd type="none" w="sm" len="sm"/>
          </a:ln>
        </p:spPr>
        <p:txBody>
          <a:bodyPr spcFirstLastPara="1" wrap="square" lIns="0" tIns="111125" rIns="0" bIns="0" anchor="t" anchorCtr="0">
            <a:noAutofit/>
          </a:bodyPr>
          <a:lstStyle/>
          <a:p>
            <a:pPr marL="151130" marR="0" lvl="0" indent="0" algn="l" rtl="0">
              <a:lnSpc>
                <a:spcPct val="100000"/>
              </a:lnSpc>
              <a:spcBef>
                <a:spcPts val="0"/>
              </a:spcBef>
              <a:spcAft>
                <a:spcPts val="0"/>
              </a:spcAft>
              <a:buNone/>
            </a:pPr>
            <a:r>
              <a:rPr lang="en-US" sz="1200" b="0" i="0" u="none" strike="noStrike" cap="none">
                <a:solidFill>
                  <a:schemeClr val="bg1"/>
                </a:solidFill>
                <a:latin typeface="Arial" panose="020B0604020202020204"/>
                <a:ea typeface="Arial" panose="020B0604020202020204"/>
                <a:cs typeface="Arial" panose="020B0604020202020204"/>
                <a:sym typeface="Arial" panose="020B0604020202020204"/>
              </a:rPr>
              <a:t>Selector</a:t>
            </a:r>
            <a:endParaRPr sz="1200" b="0" i="0" u="none" strike="noStrike" cap="none">
              <a:solidFill>
                <a:schemeClr val="bg1"/>
              </a:solidFill>
              <a:latin typeface="Arial" panose="020B0604020202020204"/>
              <a:ea typeface="Arial" panose="020B0604020202020204"/>
              <a:cs typeface="Arial" panose="020B0604020202020204"/>
              <a:sym typeface="Arial" panose="020B0604020202020204"/>
            </a:endParaRPr>
          </a:p>
        </p:txBody>
      </p:sp>
      <p:sp>
        <p:nvSpPr>
          <p:cNvPr id="15" name="Google Shape;294;p31">
            <a:extLst>
              <a:ext uri="{FF2B5EF4-FFF2-40B4-BE49-F238E27FC236}">
                <a16:creationId xmlns:a16="http://schemas.microsoft.com/office/drawing/2014/main" id="{0242999F-710B-1147-B5B6-1278CF477A5A}"/>
              </a:ext>
            </a:extLst>
          </p:cNvPr>
          <p:cNvSpPr txBox="1"/>
          <p:nvPr/>
        </p:nvSpPr>
        <p:spPr>
          <a:xfrm>
            <a:off x="8705823" y="3696294"/>
            <a:ext cx="862965" cy="416559"/>
          </a:xfrm>
          <a:prstGeom prst="rect">
            <a:avLst/>
          </a:prstGeom>
          <a:solidFill>
            <a:schemeClr val="accent6">
              <a:lumMod val="50000"/>
            </a:schemeClr>
          </a:solidFill>
          <a:ln w="28575" cap="flat" cmpd="sng">
            <a:solidFill>
              <a:schemeClr val="bg1"/>
            </a:solidFill>
            <a:prstDash val="solid"/>
            <a:round/>
            <a:headEnd type="none" w="sm" len="sm"/>
            <a:tailEnd type="none" w="sm" len="sm"/>
          </a:ln>
        </p:spPr>
        <p:txBody>
          <a:bodyPr spcFirstLastPara="1" wrap="square" lIns="0" tIns="111125" rIns="0" bIns="0" anchor="t" anchorCtr="0">
            <a:noAutofit/>
          </a:bodyPr>
          <a:lstStyle/>
          <a:p>
            <a:pPr marL="151765" marR="0" lvl="0" indent="0" algn="l" rtl="0">
              <a:lnSpc>
                <a:spcPct val="100000"/>
              </a:lnSpc>
              <a:spcBef>
                <a:spcPts val="0"/>
              </a:spcBef>
              <a:spcAft>
                <a:spcPts val="0"/>
              </a:spcAft>
              <a:buNone/>
            </a:pPr>
            <a:r>
              <a:rPr lang="en-US" sz="1200" b="0" i="0" u="none" strike="noStrike" cap="none" dirty="0">
                <a:solidFill>
                  <a:schemeClr val="bg1"/>
                </a:solidFill>
                <a:latin typeface="Arial" panose="020B0604020202020204"/>
                <a:ea typeface="Arial" panose="020B0604020202020204"/>
                <a:cs typeface="Arial" panose="020B0604020202020204"/>
                <a:sym typeface="Arial" panose="020B0604020202020204"/>
              </a:rPr>
              <a:t>Registry</a:t>
            </a:r>
            <a:endParaRPr sz="1200" b="0" i="0" u="none" strike="noStrike" cap="none" dirty="0">
              <a:solidFill>
                <a:schemeClr val="bg1"/>
              </a:solidFill>
              <a:latin typeface="Arial" panose="020B0604020202020204"/>
              <a:ea typeface="Arial" panose="020B0604020202020204"/>
              <a:cs typeface="Arial" panose="020B0604020202020204"/>
              <a:sym typeface="Arial" panose="020B0604020202020204"/>
            </a:endParaRPr>
          </a:p>
        </p:txBody>
      </p:sp>
      <p:sp>
        <p:nvSpPr>
          <p:cNvPr id="16" name="Google Shape;296;p31">
            <a:extLst>
              <a:ext uri="{FF2B5EF4-FFF2-40B4-BE49-F238E27FC236}">
                <a16:creationId xmlns:a16="http://schemas.microsoft.com/office/drawing/2014/main" id="{090C0AA5-7E9E-C04C-8B69-5663AF0A53A0}"/>
              </a:ext>
            </a:extLst>
          </p:cNvPr>
          <p:cNvSpPr txBox="1"/>
          <p:nvPr/>
        </p:nvSpPr>
        <p:spPr>
          <a:xfrm>
            <a:off x="6850927" y="3696294"/>
            <a:ext cx="862965" cy="416559"/>
          </a:xfrm>
          <a:prstGeom prst="rect">
            <a:avLst/>
          </a:prstGeom>
          <a:solidFill>
            <a:schemeClr val="accent6">
              <a:lumMod val="50000"/>
            </a:schemeClr>
          </a:solidFill>
          <a:ln w="28575" cap="flat" cmpd="sng">
            <a:solidFill>
              <a:schemeClr val="bg1"/>
            </a:solidFill>
            <a:prstDash val="solid"/>
            <a:round/>
            <a:headEnd type="none" w="sm" len="sm"/>
            <a:tailEnd type="none" w="sm" len="sm"/>
          </a:ln>
        </p:spPr>
        <p:txBody>
          <a:bodyPr spcFirstLastPara="1" wrap="square" lIns="0" tIns="111125" rIns="0" bIns="0" anchor="t" anchorCtr="0">
            <a:noAutofit/>
          </a:bodyPr>
          <a:lstStyle/>
          <a:p>
            <a:pPr marL="206375" marR="0" lvl="0" indent="0" algn="l" rtl="0">
              <a:lnSpc>
                <a:spcPct val="100000"/>
              </a:lnSpc>
              <a:spcBef>
                <a:spcPts val="0"/>
              </a:spcBef>
              <a:spcAft>
                <a:spcPts val="0"/>
              </a:spcAft>
              <a:buNone/>
            </a:pPr>
            <a:r>
              <a:rPr lang="en-US" sz="1200" b="0" i="0" u="none" strike="noStrike" cap="none" dirty="0">
                <a:solidFill>
                  <a:schemeClr val="bg1"/>
                </a:solidFill>
                <a:latin typeface="Arial" panose="020B0604020202020204"/>
                <a:ea typeface="Arial" panose="020B0604020202020204"/>
                <a:cs typeface="Arial" panose="020B0604020202020204"/>
                <a:sym typeface="Arial" panose="020B0604020202020204"/>
              </a:rPr>
              <a:t>Broker</a:t>
            </a:r>
            <a:endParaRPr sz="1200" b="0" i="0" u="none" strike="noStrike" cap="none" dirty="0">
              <a:solidFill>
                <a:schemeClr val="bg1"/>
              </a:solidFill>
              <a:latin typeface="Arial" panose="020B0604020202020204"/>
              <a:ea typeface="Arial" panose="020B0604020202020204"/>
              <a:cs typeface="Arial" panose="020B0604020202020204"/>
              <a:sym typeface="Arial" panose="020B0604020202020204"/>
            </a:endParaRPr>
          </a:p>
        </p:txBody>
      </p:sp>
      <p:sp>
        <p:nvSpPr>
          <p:cNvPr id="17" name="Google Shape;296;p31">
            <a:extLst>
              <a:ext uri="{FF2B5EF4-FFF2-40B4-BE49-F238E27FC236}">
                <a16:creationId xmlns:a16="http://schemas.microsoft.com/office/drawing/2014/main" id="{6C336BA2-DC50-A241-A1A8-EB9FE5907B7C}"/>
              </a:ext>
            </a:extLst>
          </p:cNvPr>
          <p:cNvSpPr txBox="1"/>
          <p:nvPr/>
        </p:nvSpPr>
        <p:spPr>
          <a:xfrm>
            <a:off x="7768615" y="3696269"/>
            <a:ext cx="862965" cy="416559"/>
          </a:xfrm>
          <a:prstGeom prst="rect">
            <a:avLst/>
          </a:prstGeom>
          <a:solidFill>
            <a:schemeClr val="accent6">
              <a:lumMod val="50000"/>
            </a:schemeClr>
          </a:solidFill>
          <a:ln w="28575" cap="flat" cmpd="sng">
            <a:solidFill>
              <a:schemeClr val="bg1"/>
            </a:solidFill>
            <a:prstDash val="solid"/>
            <a:round/>
            <a:headEnd type="none" w="sm" len="sm"/>
            <a:tailEnd type="none" w="sm" len="sm"/>
          </a:ln>
        </p:spPr>
        <p:txBody>
          <a:bodyPr spcFirstLastPara="1" wrap="square" lIns="0" tIns="111125" rIns="0" bIns="0" anchor="t" anchorCtr="0">
            <a:noAutofit/>
          </a:bodyPr>
          <a:lstStyle/>
          <a:p>
            <a:pPr marL="206375" marR="0" lvl="0" indent="0" algn="l" rtl="0">
              <a:lnSpc>
                <a:spcPct val="100000"/>
              </a:lnSpc>
              <a:spcBef>
                <a:spcPts val="0"/>
              </a:spcBef>
              <a:spcAft>
                <a:spcPts val="0"/>
              </a:spcAft>
              <a:buNone/>
            </a:pPr>
            <a:r>
              <a:rPr lang="en-US" sz="1200" b="0" i="0" u="none" strike="noStrike" cap="none" dirty="0">
                <a:solidFill>
                  <a:schemeClr val="bg1"/>
                </a:solidFill>
                <a:latin typeface="Arial" panose="020B0604020202020204"/>
                <a:ea typeface="Arial" panose="020B0604020202020204"/>
                <a:cs typeface="Arial" panose="020B0604020202020204"/>
                <a:sym typeface="Arial" panose="020B0604020202020204"/>
              </a:rPr>
              <a:t>Codec</a:t>
            </a:r>
            <a:endParaRPr sz="1200" b="0" i="0" u="none" strike="noStrike" cap="none" dirty="0">
              <a:solidFill>
                <a:schemeClr val="bg1"/>
              </a:solidFill>
              <a:latin typeface="Arial" panose="020B0604020202020204"/>
              <a:ea typeface="Arial" panose="020B0604020202020204"/>
              <a:cs typeface="Arial" panose="020B0604020202020204"/>
              <a:sym typeface="Arial" panose="020B0604020202020204"/>
            </a:endParaRPr>
          </a:p>
        </p:txBody>
      </p:sp>
      <p:sp>
        <p:nvSpPr>
          <p:cNvPr id="18" name="Google Shape;613;p43">
            <a:extLst>
              <a:ext uri="{FF2B5EF4-FFF2-40B4-BE49-F238E27FC236}">
                <a16:creationId xmlns:a16="http://schemas.microsoft.com/office/drawing/2014/main" id="{4E3FFA7F-E700-DB47-BD1C-F1372EDAFC6E}"/>
              </a:ext>
            </a:extLst>
          </p:cNvPr>
          <p:cNvSpPr/>
          <p:nvPr/>
        </p:nvSpPr>
        <p:spPr>
          <a:xfrm>
            <a:off x="632896" y="2526001"/>
            <a:ext cx="2265238" cy="3360449"/>
          </a:xfrm>
          <a:prstGeom prst="rect">
            <a:avLst/>
          </a:prstGeom>
          <a:solidFill>
            <a:schemeClr val="accent2"/>
          </a:solidFill>
          <a:ln w="12700" cap="flat" cmpd="sng">
            <a:solidFill>
              <a:schemeClr val="bg1"/>
            </a:solidFill>
            <a:prstDash val="solid"/>
            <a:round/>
            <a:headEnd type="none" w="sm" len="sm"/>
            <a:tailEnd type="none" w="sm" len="sm"/>
          </a:ln>
        </p:spPr>
        <p:txBody>
          <a:bodyPr spcFirstLastPara="1" wrap="square" lIns="91433" tIns="45700" rIns="91433" bIns="45700" anchor="ctr" anchorCtr="0">
            <a:noAutofit/>
          </a:bodyPr>
          <a:lstStyle/>
          <a:p>
            <a:pPr algn="ctr"/>
            <a:endParaRPr>
              <a:solidFill>
                <a:schemeClr val="lt1"/>
              </a:solidFill>
              <a:latin typeface="Arial" panose="020B0604020202020204"/>
              <a:ea typeface="Arial" panose="020B0604020202020204"/>
              <a:cs typeface="Arial" panose="020B0604020202020204"/>
              <a:sym typeface="Arial" panose="020B0604020202020204"/>
            </a:endParaRPr>
          </a:p>
        </p:txBody>
      </p:sp>
      <p:sp>
        <p:nvSpPr>
          <p:cNvPr id="19" name="Google Shape;614;p43">
            <a:extLst>
              <a:ext uri="{FF2B5EF4-FFF2-40B4-BE49-F238E27FC236}">
                <a16:creationId xmlns:a16="http://schemas.microsoft.com/office/drawing/2014/main" id="{E68417D9-08C6-9848-A789-B8E4A84CA170}"/>
              </a:ext>
            </a:extLst>
          </p:cNvPr>
          <p:cNvSpPr/>
          <p:nvPr/>
        </p:nvSpPr>
        <p:spPr>
          <a:xfrm>
            <a:off x="3633799" y="2526001"/>
            <a:ext cx="2032796" cy="3360449"/>
          </a:xfrm>
          <a:prstGeom prst="rect">
            <a:avLst/>
          </a:prstGeom>
          <a:solidFill>
            <a:schemeClr val="accent2"/>
          </a:solidFill>
          <a:ln w="3175" cap="flat" cmpd="sng">
            <a:solidFill>
              <a:schemeClr val="bg1"/>
            </a:solidFill>
            <a:prstDash val="solid"/>
            <a:round/>
            <a:headEnd type="none" w="sm" len="sm"/>
            <a:tailEnd type="none" w="sm" len="sm"/>
          </a:ln>
        </p:spPr>
        <p:txBody>
          <a:bodyPr spcFirstLastPara="1" wrap="square" lIns="91433" tIns="45700" rIns="91433" bIns="45700" anchor="ctr" anchorCtr="0">
            <a:noAutofit/>
          </a:bodyPr>
          <a:lstStyle/>
          <a:p>
            <a:pPr algn="ctr"/>
            <a:endParaRPr>
              <a:solidFill>
                <a:schemeClr val="lt1"/>
              </a:solidFill>
              <a:latin typeface="Arial" panose="020B0604020202020204"/>
              <a:ea typeface="Arial" panose="020B0604020202020204"/>
              <a:cs typeface="Arial" panose="020B0604020202020204"/>
              <a:sym typeface="Arial" panose="020B0604020202020204"/>
            </a:endParaRPr>
          </a:p>
        </p:txBody>
      </p:sp>
      <p:sp>
        <p:nvSpPr>
          <p:cNvPr id="20" name="Google Shape;615;p43">
            <a:extLst>
              <a:ext uri="{FF2B5EF4-FFF2-40B4-BE49-F238E27FC236}">
                <a16:creationId xmlns:a16="http://schemas.microsoft.com/office/drawing/2014/main" id="{0E4B260F-6F7A-9E4F-9529-AC39E278DFCA}"/>
              </a:ext>
            </a:extLst>
          </p:cNvPr>
          <p:cNvSpPr txBox="1"/>
          <p:nvPr/>
        </p:nvSpPr>
        <p:spPr>
          <a:xfrm>
            <a:off x="1012162" y="2141940"/>
            <a:ext cx="947200" cy="400000"/>
          </a:xfrm>
          <a:prstGeom prst="rect">
            <a:avLst/>
          </a:prstGeom>
          <a:noFill/>
          <a:ln>
            <a:noFill/>
          </a:ln>
        </p:spPr>
        <p:txBody>
          <a:bodyPr spcFirstLastPara="1" wrap="square" lIns="121900" tIns="60933" rIns="121900" bIns="60933" anchor="t" anchorCtr="0">
            <a:noAutofit/>
          </a:bodyPr>
          <a:lstStyle/>
          <a:p>
            <a:r>
              <a:rPr lang="en-US">
                <a:solidFill>
                  <a:srgbClr val="000000"/>
                </a:solidFill>
                <a:latin typeface="Arial" panose="020B0604020202020204"/>
                <a:ea typeface="Arial" panose="020B0604020202020204"/>
                <a:cs typeface="Arial" panose="020B0604020202020204"/>
                <a:sym typeface="Arial" panose="020B0604020202020204"/>
              </a:rPr>
              <a:t>Client</a:t>
            </a:r>
            <a:endParaRPr>
              <a:solidFill>
                <a:srgbClr val="000000"/>
              </a:solidFill>
              <a:latin typeface="Arial" panose="020B0604020202020204"/>
              <a:ea typeface="Arial" panose="020B0604020202020204"/>
              <a:cs typeface="Arial" panose="020B0604020202020204"/>
              <a:sym typeface="Arial" panose="020B0604020202020204"/>
            </a:endParaRPr>
          </a:p>
        </p:txBody>
      </p:sp>
      <p:sp>
        <p:nvSpPr>
          <p:cNvPr id="21" name="Google Shape;616;p43">
            <a:extLst>
              <a:ext uri="{FF2B5EF4-FFF2-40B4-BE49-F238E27FC236}">
                <a16:creationId xmlns:a16="http://schemas.microsoft.com/office/drawing/2014/main" id="{4B833D8D-CB3B-2C4A-BBBD-93776E6344D5}"/>
              </a:ext>
            </a:extLst>
          </p:cNvPr>
          <p:cNvSpPr txBox="1"/>
          <p:nvPr/>
        </p:nvSpPr>
        <p:spPr>
          <a:xfrm>
            <a:off x="4017766" y="2153551"/>
            <a:ext cx="1203600" cy="400000"/>
          </a:xfrm>
          <a:prstGeom prst="rect">
            <a:avLst/>
          </a:prstGeom>
          <a:noFill/>
          <a:ln>
            <a:noFill/>
          </a:ln>
        </p:spPr>
        <p:txBody>
          <a:bodyPr spcFirstLastPara="1" wrap="square" lIns="121900" tIns="60933" rIns="121900" bIns="60933" anchor="t" anchorCtr="0">
            <a:noAutofit/>
          </a:bodyPr>
          <a:lstStyle/>
          <a:p>
            <a:r>
              <a:rPr lang="en-US" dirty="0">
                <a:solidFill>
                  <a:srgbClr val="000000"/>
                </a:solidFill>
                <a:latin typeface="Arial" panose="020B0604020202020204"/>
                <a:ea typeface="Arial" panose="020B0604020202020204"/>
                <a:cs typeface="Arial" panose="020B0604020202020204"/>
                <a:sym typeface="Arial" panose="020B0604020202020204"/>
              </a:rPr>
              <a:t>Server</a:t>
            </a:r>
            <a:endParaRPr dirty="0">
              <a:solidFill>
                <a:srgbClr val="000000"/>
              </a:solidFill>
              <a:latin typeface="Arial" panose="020B0604020202020204"/>
              <a:ea typeface="Arial" panose="020B0604020202020204"/>
              <a:cs typeface="Arial" panose="020B0604020202020204"/>
              <a:sym typeface="Arial" panose="020B0604020202020204"/>
            </a:endParaRPr>
          </a:p>
        </p:txBody>
      </p:sp>
      <p:sp>
        <p:nvSpPr>
          <p:cNvPr id="22" name="Google Shape;617;p43">
            <a:extLst>
              <a:ext uri="{FF2B5EF4-FFF2-40B4-BE49-F238E27FC236}">
                <a16:creationId xmlns:a16="http://schemas.microsoft.com/office/drawing/2014/main" id="{11BE5ED2-94AD-674A-807C-E88DC9E38149}"/>
              </a:ext>
            </a:extLst>
          </p:cNvPr>
          <p:cNvSpPr/>
          <p:nvPr/>
        </p:nvSpPr>
        <p:spPr>
          <a:xfrm>
            <a:off x="3754926" y="2787173"/>
            <a:ext cx="1804299" cy="273599"/>
          </a:xfrm>
          <a:prstGeom prst="rect">
            <a:avLst/>
          </a:prstGeom>
          <a:solidFill>
            <a:srgbClr val="FF0089"/>
          </a:solidFill>
          <a:ln w="3175" cap="flat" cmpd="sng">
            <a:solidFill>
              <a:schemeClr val="bg1"/>
            </a:solidFill>
            <a:prstDash val="solid"/>
            <a:round/>
            <a:headEnd type="none" w="sm" len="sm"/>
            <a:tailEnd type="none" w="sm" len="sm"/>
          </a:ln>
        </p:spPr>
        <p:txBody>
          <a:bodyPr spcFirstLastPara="1" wrap="square" lIns="91433" tIns="45700" rIns="91433" bIns="45700" anchor="ctr" anchorCtr="0">
            <a:noAutofit/>
          </a:bodyPr>
          <a:lstStyle/>
          <a:p>
            <a:pPr algn="ctr"/>
            <a:r>
              <a:rPr lang="en-US">
                <a:solidFill>
                  <a:schemeClr val="bg1"/>
                </a:solidFill>
                <a:latin typeface="Arial" panose="020B0604020202020204"/>
                <a:ea typeface="Arial" panose="020B0604020202020204"/>
                <a:cs typeface="Arial" panose="020B0604020202020204"/>
                <a:sym typeface="Arial" panose="020B0604020202020204"/>
              </a:rPr>
              <a:t>Handler</a:t>
            </a:r>
          </a:p>
        </p:txBody>
      </p:sp>
      <p:sp>
        <p:nvSpPr>
          <p:cNvPr id="23" name="Google Shape;619;p43">
            <a:extLst>
              <a:ext uri="{FF2B5EF4-FFF2-40B4-BE49-F238E27FC236}">
                <a16:creationId xmlns:a16="http://schemas.microsoft.com/office/drawing/2014/main" id="{25576591-760B-484A-A633-64C4A43B30D6}"/>
              </a:ext>
            </a:extLst>
          </p:cNvPr>
          <p:cNvSpPr/>
          <p:nvPr/>
        </p:nvSpPr>
        <p:spPr>
          <a:xfrm>
            <a:off x="744157" y="3203041"/>
            <a:ext cx="2047309" cy="2526676"/>
          </a:xfrm>
          <a:prstGeom prst="rect">
            <a:avLst/>
          </a:prstGeom>
          <a:solidFill>
            <a:schemeClr val="accent3">
              <a:lumMod val="75000"/>
            </a:schemeClr>
          </a:solidFill>
          <a:ln w="12700" cap="flat" cmpd="sng">
            <a:solidFill>
              <a:schemeClr val="bg1"/>
            </a:solidFill>
            <a:prstDash val="solid"/>
            <a:round/>
            <a:headEnd type="none" w="sm" len="sm"/>
            <a:tailEnd type="none" w="sm" len="sm"/>
          </a:ln>
        </p:spPr>
        <p:txBody>
          <a:bodyPr spcFirstLastPara="1" wrap="square" lIns="91433" tIns="45700" rIns="91433" bIns="45700" anchor="ctr" anchorCtr="0">
            <a:noAutofit/>
          </a:bodyPr>
          <a:lstStyle/>
          <a:p>
            <a:pPr algn="ctr"/>
            <a:endParaRPr>
              <a:solidFill>
                <a:schemeClr val="lt1"/>
              </a:solidFill>
              <a:latin typeface="Arial" panose="020B0604020202020204"/>
              <a:ea typeface="Arial" panose="020B0604020202020204"/>
              <a:cs typeface="Arial" panose="020B0604020202020204"/>
              <a:sym typeface="Arial" panose="020B0604020202020204"/>
            </a:endParaRPr>
          </a:p>
        </p:txBody>
      </p:sp>
      <p:sp>
        <p:nvSpPr>
          <p:cNvPr id="24" name="Google Shape;620;p43">
            <a:extLst>
              <a:ext uri="{FF2B5EF4-FFF2-40B4-BE49-F238E27FC236}">
                <a16:creationId xmlns:a16="http://schemas.microsoft.com/office/drawing/2014/main" id="{63026C5D-ADD2-9A49-B0CA-675B4559C15A}"/>
              </a:ext>
            </a:extLst>
          </p:cNvPr>
          <p:cNvSpPr/>
          <p:nvPr/>
        </p:nvSpPr>
        <p:spPr>
          <a:xfrm>
            <a:off x="987011" y="3536413"/>
            <a:ext cx="1551071" cy="2010569"/>
          </a:xfrm>
          <a:prstGeom prst="rect">
            <a:avLst/>
          </a:prstGeom>
          <a:solidFill>
            <a:schemeClr val="accent2">
              <a:lumMod val="60000"/>
              <a:lumOff val="40000"/>
            </a:schemeClr>
          </a:solidFill>
          <a:ln w="12700" cap="flat" cmpd="sng">
            <a:solidFill>
              <a:schemeClr val="bg1"/>
            </a:solidFill>
            <a:prstDash val="solid"/>
            <a:round/>
            <a:headEnd type="none" w="sm" len="sm"/>
            <a:tailEnd type="none" w="sm" len="sm"/>
          </a:ln>
        </p:spPr>
        <p:txBody>
          <a:bodyPr spcFirstLastPara="1" wrap="square" lIns="91433" tIns="45700" rIns="91433" bIns="45700" anchor="ctr" anchorCtr="0">
            <a:noAutofit/>
          </a:bodyPr>
          <a:lstStyle/>
          <a:p>
            <a:pPr algn="ctr"/>
            <a:endParaRPr>
              <a:solidFill>
                <a:schemeClr val="lt1"/>
              </a:solidFill>
              <a:latin typeface="Arial" panose="020B0604020202020204"/>
              <a:ea typeface="Arial" panose="020B0604020202020204"/>
              <a:cs typeface="Arial" panose="020B0604020202020204"/>
              <a:sym typeface="Arial" panose="020B0604020202020204"/>
            </a:endParaRPr>
          </a:p>
        </p:txBody>
      </p:sp>
      <p:sp>
        <p:nvSpPr>
          <p:cNvPr id="25" name="Google Shape;621;p43">
            <a:extLst>
              <a:ext uri="{FF2B5EF4-FFF2-40B4-BE49-F238E27FC236}">
                <a16:creationId xmlns:a16="http://schemas.microsoft.com/office/drawing/2014/main" id="{B5F3230D-5F2F-8447-B5DF-1157FD1EA087}"/>
              </a:ext>
            </a:extLst>
          </p:cNvPr>
          <p:cNvSpPr txBox="1"/>
          <p:nvPr/>
        </p:nvSpPr>
        <p:spPr>
          <a:xfrm>
            <a:off x="1025938" y="3502417"/>
            <a:ext cx="947200" cy="307600"/>
          </a:xfrm>
          <a:prstGeom prst="rect">
            <a:avLst/>
          </a:prstGeom>
          <a:noFill/>
          <a:ln>
            <a:noFill/>
          </a:ln>
        </p:spPr>
        <p:txBody>
          <a:bodyPr spcFirstLastPara="1" wrap="square" lIns="121900" tIns="60933" rIns="121900" bIns="60933" anchor="t" anchorCtr="0">
            <a:noAutofit/>
          </a:bodyPr>
          <a:lstStyle/>
          <a:p>
            <a:r>
              <a:rPr lang="en-US" sz="1200">
                <a:solidFill>
                  <a:schemeClr val="lt1"/>
                </a:solidFill>
                <a:latin typeface="Arial" panose="020B0604020202020204"/>
                <a:ea typeface="Arial" panose="020B0604020202020204"/>
                <a:cs typeface="Arial" panose="020B0604020202020204"/>
                <a:sym typeface="Arial" panose="020B0604020202020204"/>
              </a:rPr>
              <a:t>trClient</a:t>
            </a:r>
            <a:endParaRPr>
              <a:solidFill>
                <a:schemeClr val="lt1"/>
              </a:solidFill>
              <a:latin typeface="Arial" panose="020B0604020202020204"/>
              <a:ea typeface="Arial" panose="020B0604020202020204"/>
              <a:cs typeface="Arial" panose="020B0604020202020204"/>
              <a:sym typeface="Arial" panose="020B0604020202020204"/>
            </a:endParaRPr>
          </a:p>
        </p:txBody>
      </p:sp>
      <p:sp>
        <p:nvSpPr>
          <p:cNvPr id="26" name="Google Shape;622;p43">
            <a:extLst>
              <a:ext uri="{FF2B5EF4-FFF2-40B4-BE49-F238E27FC236}">
                <a16:creationId xmlns:a16="http://schemas.microsoft.com/office/drawing/2014/main" id="{D16B5929-DA2A-7542-8828-EB953BA07CED}"/>
              </a:ext>
            </a:extLst>
          </p:cNvPr>
          <p:cNvSpPr/>
          <p:nvPr/>
        </p:nvSpPr>
        <p:spPr>
          <a:xfrm>
            <a:off x="734668" y="2787241"/>
            <a:ext cx="2058756" cy="262335"/>
          </a:xfrm>
          <a:prstGeom prst="rect">
            <a:avLst/>
          </a:prstGeom>
          <a:solidFill>
            <a:srgbClr val="FF0089"/>
          </a:solidFill>
          <a:ln w="3175" cap="flat" cmpd="sng">
            <a:solidFill>
              <a:schemeClr val="bg1"/>
            </a:solidFill>
            <a:prstDash val="solid"/>
            <a:round/>
            <a:headEnd type="none" w="sm" len="sm"/>
            <a:tailEnd type="none" w="sm" len="sm"/>
          </a:ln>
        </p:spPr>
        <p:txBody>
          <a:bodyPr spcFirstLastPara="1" wrap="square" lIns="91433" tIns="45700" rIns="91433" bIns="45700" anchor="ctr" anchorCtr="0">
            <a:noAutofit/>
          </a:bodyPr>
          <a:lstStyle/>
          <a:p>
            <a:pPr algn="ctr"/>
            <a:r>
              <a:rPr lang="en-US">
                <a:solidFill>
                  <a:schemeClr val="bg1"/>
                </a:solidFill>
                <a:latin typeface="Arial" panose="020B0604020202020204"/>
                <a:ea typeface="Arial" panose="020B0604020202020204"/>
                <a:cs typeface="Arial" panose="020B0604020202020204"/>
                <a:sym typeface="Arial" panose="020B0604020202020204"/>
              </a:rPr>
              <a:t>Call</a:t>
            </a:r>
            <a:endParaRPr>
              <a:solidFill>
                <a:schemeClr val="bg1"/>
              </a:solidFill>
              <a:latin typeface="Arial" panose="020B0604020202020204"/>
              <a:ea typeface="Arial" panose="020B0604020202020204"/>
              <a:cs typeface="Arial" panose="020B0604020202020204"/>
              <a:sym typeface="Arial" panose="020B0604020202020204"/>
            </a:endParaRPr>
          </a:p>
        </p:txBody>
      </p:sp>
      <p:cxnSp>
        <p:nvCxnSpPr>
          <p:cNvPr id="27" name="Google Shape;623;p43">
            <a:extLst>
              <a:ext uri="{FF2B5EF4-FFF2-40B4-BE49-F238E27FC236}">
                <a16:creationId xmlns:a16="http://schemas.microsoft.com/office/drawing/2014/main" id="{8FABA50E-58E8-764E-9C6B-8F5097353C2D}"/>
              </a:ext>
            </a:extLst>
          </p:cNvPr>
          <p:cNvCxnSpPr>
            <a:cxnSpLocks/>
            <a:stCxn id="26" idx="3"/>
            <a:endCxn id="22" idx="1"/>
          </p:cNvCxnSpPr>
          <p:nvPr/>
        </p:nvCxnSpPr>
        <p:spPr>
          <a:xfrm>
            <a:off x="2793424" y="2918409"/>
            <a:ext cx="961502" cy="5564"/>
          </a:xfrm>
          <a:prstGeom prst="straightConnector1">
            <a:avLst/>
          </a:prstGeom>
          <a:noFill/>
          <a:ln w="22225" cap="flat" cmpd="sng">
            <a:solidFill>
              <a:schemeClr val="tx1"/>
            </a:solidFill>
            <a:prstDash val="sysDash"/>
            <a:round/>
            <a:headEnd type="none" w="sm" len="sm"/>
            <a:tailEnd type="arrow" w="med" len="med"/>
          </a:ln>
        </p:spPr>
      </p:cxnSp>
      <p:sp>
        <p:nvSpPr>
          <p:cNvPr id="28" name="Google Shape;624;p43">
            <a:extLst>
              <a:ext uri="{FF2B5EF4-FFF2-40B4-BE49-F238E27FC236}">
                <a16:creationId xmlns:a16="http://schemas.microsoft.com/office/drawing/2014/main" id="{0B6D6415-2B9A-0F4B-AF51-127D4D52E99A}"/>
              </a:ext>
            </a:extLst>
          </p:cNvPr>
          <p:cNvSpPr/>
          <p:nvPr/>
        </p:nvSpPr>
        <p:spPr>
          <a:xfrm>
            <a:off x="3754924" y="3203040"/>
            <a:ext cx="1804300" cy="2526675"/>
          </a:xfrm>
          <a:prstGeom prst="rect">
            <a:avLst/>
          </a:prstGeom>
          <a:solidFill>
            <a:schemeClr val="accent3">
              <a:lumMod val="75000"/>
            </a:schemeClr>
          </a:solidFill>
          <a:ln w="12700" cap="flat" cmpd="sng">
            <a:solidFill>
              <a:schemeClr val="bg1"/>
            </a:solidFill>
            <a:prstDash val="solid"/>
            <a:round/>
            <a:headEnd type="none" w="sm" len="sm"/>
            <a:tailEnd type="none" w="sm" len="sm"/>
          </a:ln>
        </p:spPr>
        <p:txBody>
          <a:bodyPr spcFirstLastPara="1" wrap="square" lIns="91433" tIns="45700" rIns="91433" bIns="45700" anchor="ctr" anchorCtr="0">
            <a:noAutofit/>
          </a:bodyPr>
          <a:lstStyle/>
          <a:p>
            <a:pPr algn="ctr"/>
            <a:endParaRPr>
              <a:solidFill>
                <a:schemeClr val="dk1"/>
              </a:solidFill>
              <a:latin typeface="Arial" panose="020B0604020202020204"/>
              <a:ea typeface="Arial" panose="020B0604020202020204"/>
              <a:cs typeface="Arial" panose="020B0604020202020204"/>
              <a:sym typeface="Arial" panose="020B0604020202020204"/>
            </a:endParaRPr>
          </a:p>
        </p:txBody>
      </p:sp>
      <p:sp>
        <p:nvSpPr>
          <p:cNvPr id="29" name="Google Shape;625;p43">
            <a:extLst>
              <a:ext uri="{FF2B5EF4-FFF2-40B4-BE49-F238E27FC236}">
                <a16:creationId xmlns:a16="http://schemas.microsoft.com/office/drawing/2014/main" id="{7EE37174-9812-6640-9C70-4D4373063A7D}"/>
              </a:ext>
            </a:extLst>
          </p:cNvPr>
          <p:cNvSpPr/>
          <p:nvPr/>
        </p:nvSpPr>
        <p:spPr>
          <a:xfrm>
            <a:off x="3913747" y="3556660"/>
            <a:ext cx="1519435" cy="1990322"/>
          </a:xfrm>
          <a:prstGeom prst="rect">
            <a:avLst/>
          </a:prstGeom>
          <a:solidFill>
            <a:schemeClr val="accent2">
              <a:lumMod val="60000"/>
              <a:lumOff val="40000"/>
            </a:schemeClr>
          </a:solidFill>
          <a:ln w="12700" cap="flat" cmpd="sng">
            <a:solidFill>
              <a:schemeClr val="bg1"/>
            </a:solidFill>
            <a:prstDash val="solid"/>
            <a:round/>
            <a:headEnd type="none" w="sm" len="sm"/>
            <a:tailEnd type="none" w="sm" len="sm"/>
          </a:ln>
        </p:spPr>
        <p:txBody>
          <a:bodyPr spcFirstLastPara="1" wrap="square" lIns="91433" tIns="45700" rIns="91433" bIns="45700" anchor="ctr" anchorCtr="0">
            <a:noAutofit/>
          </a:bodyPr>
          <a:lstStyle/>
          <a:p>
            <a:pPr algn="ctr"/>
            <a:endParaRPr>
              <a:solidFill>
                <a:schemeClr val="lt1"/>
              </a:solidFill>
              <a:latin typeface="Arial" panose="020B0604020202020204"/>
              <a:ea typeface="Arial" panose="020B0604020202020204"/>
              <a:cs typeface="Arial" panose="020B0604020202020204"/>
              <a:sym typeface="Arial" panose="020B0604020202020204"/>
            </a:endParaRPr>
          </a:p>
        </p:txBody>
      </p:sp>
      <p:sp>
        <p:nvSpPr>
          <p:cNvPr id="30" name="Google Shape;626;p43">
            <a:extLst>
              <a:ext uri="{FF2B5EF4-FFF2-40B4-BE49-F238E27FC236}">
                <a16:creationId xmlns:a16="http://schemas.microsoft.com/office/drawing/2014/main" id="{806957A3-9091-1F4B-9F53-DE8393DD8B03}"/>
              </a:ext>
            </a:extLst>
          </p:cNvPr>
          <p:cNvSpPr txBox="1"/>
          <p:nvPr/>
        </p:nvSpPr>
        <p:spPr>
          <a:xfrm>
            <a:off x="3928998" y="3536417"/>
            <a:ext cx="947200" cy="307600"/>
          </a:xfrm>
          <a:prstGeom prst="rect">
            <a:avLst/>
          </a:prstGeom>
          <a:noFill/>
          <a:ln>
            <a:noFill/>
          </a:ln>
        </p:spPr>
        <p:txBody>
          <a:bodyPr spcFirstLastPara="1" wrap="square" lIns="121900" tIns="60933" rIns="121900" bIns="60933" anchor="t" anchorCtr="0">
            <a:noAutofit/>
          </a:bodyPr>
          <a:lstStyle/>
          <a:p>
            <a:r>
              <a:rPr lang="en-US" sz="1200">
                <a:solidFill>
                  <a:schemeClr val="lt1"/>
                </a:solidFill>
                <a:latin typeface="Arial" panose="020B0604020202020204"/>
                <a:ea typeface="Arial" panose="020B0604020202020204"/>
                <a:cs typeface="Arial" panose="020B0604020202020204"/>
                <a:sym typeface="Arial" panose="020B0604020202020204"/>
              </a:rPr>
              <a:t>Listener</a:t>
            </a:r>
            <a:endParaRPr>
              <a:solidFill>
                <a:schemeClr val="lt1"/>
              </a:solidFill>
              <a:latin typeface="Arial" panose="020B0604020202020204"/>
              <a:ea typeface="Arial" panose="020B0604020202020204"/>
              <a:cs typeface="Arial" panose="020B0604020202020204"/>
              <a:sym typeface="Arial" panose="020B0604020202020204"/>
            </a:endParaRPr>
          </a:p>
        </p:txBody>
      </p:sp>
      <p:sp>
        <p:nvSpPr>
          <p:cNvPr id="31" name="Google Shape;627;p43">
            <a:extLst>
              <a:ext uri="{FF2B5EF4-FFF2-40B4-BE49-F238E27FC236}">
                <a16:creationId xmlns:a16="http://schemas.microsoft.com/office/drawing/2014/main" id="{EB73E06C-59CE-1440-9AE1-B5053429B6D2}"/>
              </a:ext>
            </a:extLst>
          </p:cNvPr>
          <p:cNvSpPr/>
          <p:nvPr/>
        </p:nvSpPr>
        <p:spPr>
          <a:xfrm>
            <a:off x="4058105" y="3773033"/>
            <a:ext cx="1238749" cy="262335"/>
          </a:xfrm>
          <a:prstGeom prst="rect">
            <a:avLst/>
          </a:prstGeom>
          <a:solidFill>
            <a:srgbClr val="FF0089"/>
          </a:solidFill>
          <a:ln w="12700" cap="flat" cmpd="sng">
            <a:solidFill>
              <a:schemeClr val="bg1"/>
            </a:solidFill>
            <a:prstDash val="solid"/>
            <a:round/>
            <a:headEnd type="none" w="sm" len="sm"/>
            <a:tailEnd type="none" w="sm" len="sm"/>
          </a:ln>
        </p:spPr>
        <p:txBody>
          <a:bodyPr spcFirstLastPara="1" wrap="square" lIns="91433" tIns="45700" rIns="91433" bIns="45700" anchor="ctr" anchorCtr="0">
            <a:noAutofit/>
          </a:bodyPr>
          <a:lstStyle/>
          <a:p>
            <a:pPr algn="ctr"/>
            <a:r>
              <a:rPr lang="en-US">
                <a:solidFill>
                  <a:schemeClr val="bg1"/>
                </a:solidFill>
                <a:latin typeface="Arial" panose="020B0604020202020204"/>
                <a:ea typeface="Arial" panose="020B0604020202020204"/>
                <a:cs typeface="Arial" panose="020B0604020202020204"/>
                <a:sym typeface="Arial" panose="020B0604020202020204"/>
              </a:rPr>
              <a:t>Accept</a:t>
            </a:r>
            <a:endParaRPr>
              <a:solidFill>
                <a:schemeClr val="bg1"/>
              </a:solidFill>
              <a:latin typeface="Arial" panose="020B0604020202020204"/>
              <a:ea typeface="Arial" panose="020B0604020202020204"/>
              <a:cs typeface="Arial" panose="020B0604020202020204"/>
              <a:sym typeface="Arial" panose="020B0604020202020204"/>
            </a:endParaRPr>
          </a:p>
        </p:txBody>
      </p:sp>
      <p:sp>
        <p:nvSpPr>
          <p:cNvPr id="32" name="Google Shape;628;p43">
            <a:extLst>
              <a:ext uri="{FF2B5EF4-FFF2-40B4-BE49-F238E27FC236}">
                <a16:creationId xmlns:a16="http://schemas.microsoft.com/office/drawing/2014/main" id="{52326D40-6969-0245-8EF4-7A56B6B2EBBD}"/>
              </a:ext>
            </a:extLst>
          </p:cNvPr>
          <p:cNvSpPr/>
          <p:nvPr/>
        </p:nvSpPr>
        <p:spPr>
          <a:xfrm>
            <a:off x="4058105" y="4177637"/>
            <a:ext cx="1238751" cy="1264229"/>
          </a:xfrm>
          <a:prstGeom prst="rect">
            <a:avLst/>
          </a:prstGeom>
          <a:solidFill>
            <a:srgbClr val="FF0089"/>
          </a:solidFill>
          <a:ln w="12700" cap="flat" cmpd="sng">
            <a:solidFill>
              <a:schemeClr val="bg1"/>
            </a:solidFill>
            <a:prstDash val="solid"/>
            <a:round/>
            <a:headEnd type="none" w="sm" len="sm"/>
            <a:tailEnd type="none" w="sm" len="sm"/>
          </a:ln>
        </p:spPr>
        <p:txBody>
          <a:bodyPr spcFirstLastPara="1" wrap="square" lIns="91433" tIns="45700" rIns="91433" bIns="45700" anchor="ctr" anchorCtr="0">
            <a:noAutofit/>
          </a:bodyPr>
          <a:lstStyle/>
          <a:p>
            <a:pPr algn="ctr"/>
            <a:endParaRPr>
              <a:solidFill>
                <a:schemeClr val="lt1"/>
              </a:solidFill>
              <a:latin typeface="Arial" panose="020B0604020202020204"/>
              <a:ea typeface="Arial" panose="020B0604020202020204"/>
              <a:cs typeface="Arial" panose="020B0604020202020204"/>
              <a:sym typeface="Arial" panose="020B0604020202020204"/>
            </a:endParaRPr>
          </a:p>
        </p:txBody>
      </p:sp>
      <p:sp>
        <p:nvSpPr>
          <p:cNvPr id="33" name="Google Shape;629;p43">
            <a:extLst>
              <a:ext uri="{FF2B5EF4-FFF2-40B4-BE49-F238E27FC236}">
                <a16:creationId xmlns:a16="http://schemas.microsoft.com/office/drawing/2014/main" id="{0D4E85F3-66FA-6844-81C2-24C29DB0A3A0}"/>
              </a:ext>
            </a:extLst>
          </p:cNvPr>
          <p:cNvSpPr txBox="1"/>
          <p:nvPr/>
        </p:nvSpPr>
        <p:spPr>
          <a:xfrm>
            <a:off x="4078369" y="4227417"/>
            <a:ext cx="947200" cy="308000"/>
          </a:xfrm>
          <a:prstGeom prst="rect">
            <a:avLst/>
          </a:prstGeom>
          <a:noFill/>
          <a:ln>
            <a:noFill/>
          </a:ln>
        </p:spPr>
        <p:txBody>
          <a:bodyPr spcFirstLastPara="1" wrap="square" lIns="121900" tIns="60933" rIns="121900" bIns="60933" anchor="t" anchorCtr="0">
            <a:noAutofit/>
          </a:bodyPr>
          <a:lstStyle/>
          <a:p>
            <a:r>
              <a:rPr lang="en-US" sz="1200" dirty="0" err="1">
                <a:solidFill>
                  <a:schemeClr val="bg1"/>
                </a:solidFill>
                <a:latin typeface="Arial" panose="020B0604020202020204"/>
                <a:ea typeface="Arial" panose="020B0604020202020204"/>
                <a:cs typeface="Arial" panose="020B0604020202020204"/>
                <a:sym typeface="Arial" panose="020B0604020202020204"/>
              </a:rPr>
              <a:t>trSocket</a:t>
            </a:r>
            <a:endParaRPr dirty="0">
              <a:solidFill>
                <a:schemeClr val="bg1"/>
              </a:solidFill>
              <a:latin typeface="Arial" panose="020B0604020202020204"/>
              <a:ea typeface="Arial" panose="020B0604020202020204"/>
              <a:cs typeface="Arial" panose="020B0604020202020204"/>
              <a:sym typeface="Arial" panose="020B0604020202020204"/>
            </a:endParaRPr>
          </a:p>
        </p:txBody>
      </p:sp>
      <p:sp>
        <p:nvSpPr>
          <p:cNvPr id="34" name="Google Shape;630;p43">
            <a:extLst>
              <a:ext uri="{FF2B5EF4-FFF2-40B4-BE49-F238E27FC236}">
                <a16:creationId xmlns:a16="http://schemas.microsoft.com/office/drawing/2014/main" id="{3A65FA27-BBED-4149-BE2A-8FCF48CF001D}"/>
              </a:ext>
            </a:extLst>
          </p:cNvPr>
          <p:cNvSpPr/>
          <p:nvPr/>
        </p:nvSpPr>
        <p:spPr>
          <a:xfrm>
            <a:off x="4232487" y="4620909"/>
            <a:ext cx="842503" cy="262335"/>
          </a:xfrm>
          <a:prstGeom prst="rect">
            <a:avLst/>
          </a:prstGeom>
          <a:solidFill>
            <a:srgbClr val="0A0457"/>
          </a:solidFill>
          <a:ln w="12700" cap="flat" cmpd="sng">
            <a:solidFill>
              <a:schemeClr val="bg1"/>
            </a:solidFill>
            <a:prstDash val="solid"/>
            <a:round/>
            <a:headEnd type="none" w="sm" len="sm"/>
            <a:tailEnd type="none" w="sm" len="sm"/>
          </a:ln>
        </p:spPr>
        <p:txBody>
          <a:bodyPr spcFirstLastPara="1" wrap="square" lIns="91433" tIns="45700" rIns="91433" bIns="45700" anchor="ctr" anchorCtr="0">
            <a:noAutofit/>
          </a:bodyPr>
          <a:lstStyle/>
          <a:p>
            <a:pPr algn="ctr"/>
            <a:r>
              <a:rPr lang="en-US">
                <a:solidFill>
                  <a:schemeClr val="bg1"/>
                </a:solidFill>
                <a:latin typeface="Arial" panose="020B0604020202020204"/>
                <a:ea typeface="Arial" panose="020B0604020202020204"/>
                <a:cs typeface="Arial" panose="020B0604020202020204"/>
                <a:sym typeface="Arial" panose="020B0604020202020204"/>
              </a:rPr>
              <a:t>Rcv</a:t>
            </a:r>
            <a:endParaRPr>
              <a:solidFill>
                <a:schemeClr val="bg1"/>
              </a:solidFill>
              <a:latin typeface="Arial" panose="020B0604020202020204"/>
              <a:ea typeface="Arial" panose="020B0604020202020204"/>
              <a:cs typeface="Arial" panose="020B0604020202020204"/>
              <a:sym typeface="Arial" panose="020B0604020202020204"/>
            </a:endParaRPr>
          </a:p>
        </p:txBody>
      </p:sp>
      <p:sp>
        <p:nvSpPr>
          <p:cNvPr id="35" name="Google Shape;631;p43">
            <a:extLst>
              <a:ext uri="{FF2B5EF4-FFF2-40B4-BE49-F238E27FC236}">
                <a16:creationId xmlns:a16="http://schemas.microsoft.com/office/drawing/2014/main" id="{EF56C892-A2F9-7940-AE79-ED6A15D05408}"/>
              </a:ext>
            </a:extLst>
          </p:cNvPr>
          <p:cNvSpPr/>
          <p:nvPr/>
        </p:nvSpPr>
        <p:spPr>
          <a:xfrm>
            <a:off x="4222273" y="5000157"/>
            <a:ext cx="842503" cy="262335"/>
          </a:xfrm>
          <a:prstGeom prst="rect">
            <a:avLst/>
          </a:prstGeom>
          <a:solidFill>
            <a:srgbClr val="0A0457"/>
          </a:solidFill>
          <a:ln w="12700" cap="flat" cmpd="sng">
            <a:solidFill>
              <a:schemeClr val="bg1"/>
            </a:solidFill>
            <a:prstDash val="solid"/>
            <a:round/>
            <a:headEnd type="none" w="sm" len="sm"/>
            <a:tailEnd type="none" w="sm" len="sm"/>
          </a:ln>
        </p:spPr>
        <p:txBody>
          <a:bodyPr spcFirstLastPara="1" wrap="square" lIns="91433" tIns="45700" rIns="91433" bIns="45700" anchor="ctr" anchorCtr="0">
            <a:noAutofit/>
          </a:bodyPr>
          <a:lstStyle/>
          <a:p>
            <a:pPr algn="ctr"/>
            <a:r>
              <a:rPr lang="en-US">
                <a:solidFill>
                  <a:schemeClr val="bg1"/>
                </a:solidFill>
                <a:latin typeface="Arial" panose="020B0604020202020204"/>
                <a:ea typeface="Arial" panose="020B0604020202020204"/>
                <a:cs typeface="Arial" panose="020B0604020202020204"/>
                <a:sym typeface="Arial" panose="020B0604020202020204"/>
              </a:rPr>
              <a:t>Send</a:t>
            </a:r>
            <a:endParaRPr>
              <a:solidFill>
                <a:schemeClr val="bg1"/>
              </a:solidFill>
              <a:latin typeface="Arial" panose="020B0604020202020204"/>
              <a:ea typeface="Arial" panose="020B0604020202020204"/>
              <a:cs typeface="Arial" panose="020B0604020202020204"/>
              <a:sym typeface="Arial" panose="020B0604020202020204"/>
            </a:endParaRPr>
          </a:p>
        </p:txBody>
      </p:sp>
      <p:sp>
        <p:nvSpPr>
          <p:cNvPr id="36" name="Google Shape;632;p43">
            <a:extLst>
              <a:ext uri="{FF2B5EF4-FFF2-40B4-BE49-F238E27FC236}">
                <a16:creationId xmlns:a16="http://schemas.microsoft.com/office/drawing/2014/main" id="{EC2324A3-FD60-CD42-A6EB-AD988E76DD44}"/>
              </a:ext>
            </a:extLst>
          </p:cNvPr>
          <p:cNvSpPr/>
          <p:nvPr/>
        </p:nvSpPr>
        <p:spPr>
          <a:xfrm>
            <a:off x="3744630" y="3128017"/>
            <a:ext cx="1519600" cy="400000"/>
          </a:xfrm>
          <a:prstGeom prst="rect">
            <a:avLst/>
          </a:prstGeom>
          <a:noFill/>
          <a:ln>
            <a:noFill/>
          </a:ln>
        </p:spPr>
        <p:txBody>
          <a:bodyPr spcFirstLastPara="1" wrap="square" lIns="121900" tIns="60933" rIns="121900" bIns="60933" anchor="t" anchorCtr="0">
            <a:noAutofit/>
          </a:bodyPr>
          <a:lstStyle/>
          <a:p>
            <a:r>
              <a:rPr lang="en-US" dirty="0">
                <a:solidFill>
                  <a:schemeClr val="bg1"/>
                </a:solidFill>
                <a:latin typeface="Arial" panose="020B0604020202020204"/>
                <a:ea typeface="Arial" panose="020B0604020202020204"/>
                <a:cs typeface="Arial" panose="020B0604020202020204"/>
                <a:sym typeface="Arial" panose="020B0604020202020204"/>
              </a:rPr>
              <a:t>Transport</a:t>
            </a:r>
            <a:endParaRPr dirty="0">
              <a:solidFill>
                <a:schemeClr val="bg1"/>
              </a:solidFill>
              <a:latin typeface="Arial" panose="020B0604020202020204"/>
              <a:ea typeface="Arial" panose="020B0604020202020204"/>
              <a:cs typeface="Arial" panose="020B0604020202020204"/>
              <a:sym typeface="Arial" panose="020B0604020202020204"/>
            </a:endParaRPr>
          </a:p>
        </p:txBody>
      </p:sp>
      <p:cxnSp>
        <p:nvCxnSpPr>
          <p:cNvPr id="37" name="Google Shape;633;p43">
            <a:extLst>
              <a:ext uri="{FF2B5EF4-FFF2-40B4-BE49-F238E27FC236}">
                <a16:creationId xmlns:a16="http://schemas.microsoft.com/office/drawing/2014/main" id="{4C519020-8060-F14E-A644-F214786D736D}"/>
              </a:ext>
            </a:extLst>
          </p:cNvPr>
          <p:cNvCxnSpPr>
            <a:cxnSpLocks/>
            <a:stCxn id="38" idx="3"/>
            <a:endCxn id="31" idx="1"/>
          </p:cNvCxnSpPr>
          <p:nvPr/>
        </p:nvCxnSpPr>
        <p:spPr>
          <a:xfrm flipV="1">
            <a:off x="2463480" y="3904201"/>
            <a:ext cx="1594625" cy="4242"/>
          </a:xfrm>
          <a:prstGeom prst="straightConnector1">
            <a:avLst/>
          </a:prstGeom>
          <a:noFill/>
          <a:ln w="22225" cap="flat" cmpd="sng">
            <a:solidFill>
              <a:schemeClr val="tx1"/>
            </a:solidFill>
            <a:prstDash val="sysDash"/>
            <a:round/>
            <a:headEnd type="none" w="sm" len="sm"/>
            <a:tailEnd type="arrow" w="med" len="med"/>
          </a:ln>
        </p:spPr>
      </p:cxnSp>
      <p:sp>
        <p:nvSpPr>
          <p:cNvPr id="38" name="Google Shape;634;p43">
            <a:extLst>
              <a:ext uri="{FF2B5EF4-FFF2-40B4-BE49-F238E27FC236}">
                <a16:creationId xmlns:a16="http://schemas.microsoft.com/office/drawing/2014/main" id="{93E9DA05-8FD0-2D48-96F9-A3EC932CACC7}"/>
              </a:ext>
            </a:extLst>
          </p:cNvPr>
          <p:cNvSpPr/>
          <p:nvPr/>
        </p:nvSpPr>
        <p:spPr>
          <a:xfrm>
            <a:off x="1119468" y="3777275"/>
            <a:ext cx="1344012" cy="262335"/>
          </a:xfrm>
          <a:prstGeom prst="rect">
            <a:avLst/>
          </a:prstGeom>
          <a:solidFill>
            <a:srgbClr val="FF0089"/>
          </a:solidFill>
          <a:ln w="12700" cap="flat" cmpd="sng">
            <a:solidFill>
              <a:schemeClr val="bg1"/>
            </a:solidFill>
            <a:prstDash val="solid"/>
            <a:round/>
            <a:headEnd type="none" w="sm" len="sm"/>
            <a:tailEnd type="none" w="sm" len="sm"/>
          </a:ln>
        </p:spPr>
        <p:txBody>
          <a:bodyPr spcFirstLastPara="1" wrap="square" lIns="91433" tIns="45700" rIns="91433" bIns="45700" anchor="ctr" anchorCtr="0">
            <a:noAutofit/>
          </a:bodyPr>
          <a:lstStyle/>
          <a:p>
            <a:pPr algn="ctr"/>
            <a:r>
              <a:rPr lang="en-US">
                <a:solidFill>
                  <a:schemeClr val="bg1"/>
                </a:solidFill>
                <a:latin typeface="Arial" panose="020B0604020202020204"/>
                <a:ea typeface="Arial" panose="020B0604020202020204"/>
                <a:cs typeface="Arial" panose="020B0604020202020204"/>
                <a:sym typeface="Arial" panose="020B0604020202020204"/>
              </a:rPr>
              <a:t>Dial</a:t>
            </a:r>
            <a:endParaRPr>
              <a:solidFill>
                <a:schemeClr val="bg1"/>
              </a:solidFill>
              <a:latin typeface="Arial" panose="020B0604020202020204"/>
              <a:ea typeface="Arial" panose="020B0604020202020204"/>
              <a:cs typeface="Arial" panose="020B0604020202020204"/>
              <a:sym typeface="Arial" panose="020B0604020202020204"/>
            </a:endParaRPr>
          </a:p>
        </p:txBody>
      </p:sp>
      <p:sp>
        <p:nvSpPr>
          <p:cNvPr id="39" name="Google Shape;635;p43">
            <a:extLst>
              <a:ext uri="{FF2B5EF4-FFF2-40B4-BE49-F238E27FC236}">
                <a16:creationId xmlns:a16="http://schemas.microsoft.com/office/drawing/2014/main" id="{6032B2B3-4459-A643-83C5-7D0AB7348A87}"/>
              </a:ext>
            </a:extLst>
          </p:cNvPr>
          <p:cNvSpPr/>
          <p:nvPr/>
        </p:nvSpPr>
        <p:spPr>
          <a:xfrm>
            <a:off x="734670" y="3154917"/>
            <a:ext cx="1344000" cy="400000"/>
          </a:xfrm>
          <a:prstGeom prst="rect">
            <a:avLst/>
          </a:prstGeom>
          <a:noFill/>
          <a:ln>
            <a:noFill/>
          </a:ln>
        </p:spPr>
        <p:txBody>
          <a:bodyPr spcFirstLastPara="1" wrap="square" lIns="121900" tIns="60933" rIns="121900" bIns="60933" anchor="t" anchorCtr="0">
            <a:noAutofit/>
          </a:bodyPr>
          <a:lstStyle/>
          <a:p>
            <a:r>
              <a:rPr lang="en-US" dirty="0">
                <a:solidFill>
                  <a:schemeClr val="bg1"/>
                </a:solidFill>
                <a:latin typeface="Arial" panose="020B0604020202020204"/>
                <a:ea typeface="Arial" panose="020B0604020202020204"/>
                <a:cs typeface="Arial" panose="020B0604020202020204"/>
                <a:sym typeface="Arial" panose="020B0604020202020204"/>
              </a:rPr>
              <a:t>Transport</a:t>
            </a:r>
            <a:endParaRPr dirty="0">
              <a:solidFill>
                <a:schemeClr val="bg1"/>
              </a:solidFill>
              <a:latin typeface="Arial" panose="020B0604020202020204"/>
              <a:ea typeface="Arial" panose="020B0604020202020204"/>
              <a:cs typeface="Arial" panose="020B0604020202020204"/>
              <a:sym typeface="Arial" panose="020B0604020202020204"/>
            </a:endParaRPr>
          </a:p>
        </p:txBody>
      </p:sp>
      <p:sp>
        <p:nvSpPr>
          <p:cNvPr id="40" name="Google Shape;643;p43">
            <a:extLst>
              <a:ext uri="{FF2B5EF4-FFF2-40B4-BE49-F238E27FC236}">
                <a16:creationId xmlns:a16="http://schemas.microsoft.com/office/drawing/2014/main" id="{1DDF246D-C112-1047-B627-66FECBA68089}"/>
              </a:ext>
            </a:extLst>
          </p:cNvPr>
          <p:cNvSpPr/>
          <p:nvPr/>
        </p:nvSpPr>
        <p:spPr>
          <a:xfrm>
            <a:off x="1119468" y="4166537"/>
            <a:ext cx="1344012" cy="1275330"/>
          </a:xfrm>
          <a:prstGeom prst="rect">
            <a:avLst/>
          </a:prstGeom>
          <a:solidFill>
            <a:srgbClr val="FF0089"/>
          </a:solidFill>
          <a:ln w="12700" cap="flat" cmpd="sng">
            <a:solidFill>
              <a:schemeClr val="bg1"/>
            </a:solidFill>
            <a:prstDash val="solid"/>
            <a:round/>
            <a:headEnd type="none" w="sm" len="sm"/>
            <a:tailEnd type="none" w="sm" len="sm"/>
          </a:ln>
        </p:spPr>
        <p:txBody>
          <a:bodyPr spcFirstLastPara="1" wrap="square" lIns="91433" tIns="45700" rIns="91433" bIns="45700" anchor="ctr" anchorCtr="0">
            <a:noAutofit/>
          </a:bodyPr>
          <a:lstStyle/>
          <a:p>
            <a:pPr algn="ctr"/>
            <a:endParaRPr>
              <a:solidFill>
                <a:schemeClr val="dk1"/>
              </a:solidFill>
              <a:latin typeface="Arial" panose="020B0604020202020204"/>
              <a:ea typeface="Arial" panose="020B0604020202020204"/>
              <a:cs typeface="Arial" panose="020B0604020202020204"/>
              <a:sym typeface="Arial" panose="020B0604020202020204"/>
            </a:endParaRPr>
          </a:p>
        </p:txBody>
      </p:sp>
      <p:sp>
        <p:nvSpPr>
          <p:cNvPr id="41" name="Google Shape;644;p43">
            <a:extLst>
              <a:ext uri="{FF2B5EF4-FFF2-40B4-BE49-F238E27FC236}">
                <a16:creationId xmlns:a16="http://schemas.microsoft.com/office/drawing/2014/main" id="{5697B372-A3BD-4B4E-8771-5BE172651541}"/>
              </a:ext>
            </a:extLst>
          </p:cNvPr>
          <p:cNvSpPr/>
          <p:nvPr/>
        </p:nvSpPr>
        <p:spPr>
          <a:xfrm>
            <a:off x="1311075" y="4601051"/>
            <a:ext cx="842503" cy="262335"/>
          </a:xfrm>
          <a:prstGeom prst="rect">
            <a:avLst/>
          </a:prstGeom>
          <a:solidFill>
            <a:srgbClr val="0A0457"/>
          </a:solidFill>
          <a:ln w="12700" cap="flat" cmpd="sng">
            <a:solidFill>
              <a:schemeClr val="bg1"/>
            </a:solidFill>
            <a:prstDash val="solid"/>
            <a:round/>
            <a:headEnd type="none" w="sm" len="sm"/>
            <a:tailEnd type="none" w="sm" len="sm"/>
          </a:ln>
        </p:spPr>
        <p:txBody>
          <a:bodyPr spcFirstLastPara="1" wrap="square" lIns="91433" tIns="45700" rIns="91433" bIns="45700" anchor="ctr" anchorCtr="0">
            <a:noAutofit/>
          </a:bodyPr>
          <a:lstStyle/>
          <a:p>
            <a:pPr algn="ctr"/>
            <a:r>
              <a:rPr lang="en-US" dirty="0">
                <a:solidFill>
                  <a:schemeClr val="bg1"/>
                </a:solidFill>
                <a:latin typeface="Arial" panose="020B0604020202020204"/>
                <a:ea typeface="Arial" panose="020B0604020202020204"/>
                <a:cs typeface="Arial" panose="020B0604020202020204"/>
                <a:sym typeface="Arial" panose="020B0604020202020204"/>
              </a:rPr>
              <a:t>Send</a:t>
            </a:r>
            <a:endParaRPr dirty="0">
              <a:solidFill>
                <a:schemeClr val="bg1"/>
              </a:solidFill>
              <a:latin typeface="Arial" panose="020B0604020202020204"/>
              <a:ea typeface="Arial" panose="020B0604020202020204"/>
              <a:cs typeface="Arial" panose="020B0604020202020204"/>
              <a:sym typeface="Arial" panose="020B0604020202020204"/>
            </a:endParaRPr>
          </a:p>
        </p:txBody>
      </p:sp>
      <p:sp>
        <p:nvSpPr>
          <p:cNvPr id="42" name="Google Shape;645;p43">
            <a:extLst>
              <a:ext uri="{FF2B5EF4-FFF2-40B4-BE49-F238E27FC236}">
                <a16:creationId xmlns:a16="http://schemas.microsoft.com/office/drawing/2014/main" id="{42D3661C-C1CA-7344-8057-A365758206E5}"/>
              </a:ext>
            </a:extLst>
          </p:cNvPr>
          <p:cNvSpPr/>
          <p:nvPr/>
        </p:nvSpPr>
        <p:spPr>
          <a:xfrm>
            <a:off x="1311075" y="4996552"/>
            <a:ext cx="842503" cy="262335"/>
          </a:xfrm>
          <a:prstGeom prst="rect">
            <a:avLst/>
          </a:prstGeom>
          <a:solidFill>
            <a:srgbClr val="0A0457"/>
          </a:solidFill>
          <a:ln w="12700" cap="flat" cmpd="sng">
            <a:solidFill>
              <a:schemeClr val="bg1"/>
            </a:solidFill>
            <a:prstDash val="solid"/>
            <a:round/>
            <a:headEnd type="none" w="sm" len="sm"/>
            <a:tailEnd type="none" w="sm" len="sm"/>
          </a:ln>
        </p:spPr>
        <p:txBody>
          <a:bodyPr spcFirstLastPara="1" wrap="square" lIns="91433" tIns="45700" rIns="91433" bIns="45700" anchor="ctr" anchorCtr="0">
            <a:noAutofit/>
          </a:bodyPr>
          <a:lstStyle/>
          <a:p>
            <a:pPr algn="ctr"/>
            <a:r>
              <a:rPr lang="en-US">
                <a:solidFill>
                  <a:schemeClr val="bg1"/>
                </a:solidFill>
                <a:latin typeface="Arial" panose="020B0604020202020204"/>
                <a:ea typeface="Arial" panose="020B0604020202020204"/>
                <a:cs typeface="Arial" panose="020B0604020202020204"/>
                <a:sym typeface="Arial" panose="020B0604020202020204"/>
              </a:rPr>
              <a:t>Rcv</a:t>
            </a:r>
            <a:endParaRPr>
              <a:solidFill>
                <a:schemeClr val="bg1"/>
              </a:solidFill>
              <a:latin typeface="Arial" panose="020B0604020202020204"/>
              <a:ea typeface="Arial" panose="020B0604020202020204"/>
              <a:cs typeface="Arial" panose="020B0604020202020204"/>
              <a:sym typeface="Arial" panose="020B0604020202020204"/>
            </a:endParaRPr>
          </a:p>
        </p:txBody>
      </p:sp>
      <p:sp>
        <p:nvSpPr>
          <p:cNvPr id="43" name="Google Shape;646;p43">
            <a:extLst>
              <a:ext uri="{FF2B5EF4-FFF2-40B4-BE49-F238E27FC236}">
                <a16:creationId xmlns:a16="http://schemas.microsoft.com/office/drawing/2014/main" id="{F0772E51-ECFD-E943-90E1-73088890ACD1}"/>
              </a:ext>
            </a:extLst>
          </p:cNvPr>
          <p:cNvSpPr txBox="1"/>
          <p:nvPr/>
        </p:nvSpPr>
        <p:spPr>
          <a:xfrm>
            <a:off x="1115732" y="4209010"/>
            <a:ext cx="857405" cy="307600"/>
          </a:xfrm>
          <a:prstGeom prst="rect">
            <a:avLst/>
          </a:prstGeom>
          <a:noFill/>
          <a:ln>
            <a:noFill/>
          </a:ln>
        </p:spPr>
        <p:txBody>
          <a:bodyPr spcFirstLastPara="1" wrap="square" lIns="121900" tIns="60933" rIns="121900" bIns="60933" anchor="t" anchorCtr="0">
            <a:noAutofit/>
          </a:bodyPr>
          <a:lstStyle/>
          <a:p>
            <a:r>
              <a:rPr lang="en-US" altLang="zh-CN" sz="1200" dirty="0" err="1">
                <a:solidFill>
                  <a:schemeClr val="bg1"/>
                </a:solidFill>
                <a:ea typeface="Arial" panose="020B0604020202020204"/>
                <a:cs typeface="Arial" panose="020B0604020202020204"/>
                <a:sym typeface="Arial" panose="020B0604020202020204"/>
              </a:rPr>
              <a:t>trSocket</a:t>
            </a:r>
            <a:endParaRPr i="1" dirty="0">
              <a:solidFill>
                <a:schemeClr val="bg1"/>
              </a:solidFill>
              <a:latin typeface="Arial" panose="020B0604020202020204"/>
              <a:ea typeface="Arial" panose="020B0604020202020204"/>
              <a:cs typeface="Arial" panose="020B0604020202020204"/>
              <a:sym typeface="Arial" panose="020B0604020202020204"/>
            </a:endParaRPr>
          </a:p>
        </p:txBody>
      </p:sp>
      <p:cxnSp>
        <p:nvCxnSpPr>
          <p:cNvPr id="44" name="Google Shape;649;p43">
            <a:extLst>
              <a:ext uri="{FF2B5EF4-FFF2-40B4-BE49-F238E27FC236}">
                <a16:creationId xmlns:a16="http://schemas.microsoft.com/office/drawing/2014/main" id="{06CE288C-EED6-6D49-A667-5EB052BDFC13}"/>
              </a:ext>
            </a:extLst>
          </p:cNvPr>
          <p:cNvCxnSpPr>
            <a:cxnSpLocks/>
            <a:stCxn id="35" idx="1"/>
            <a:endCxn id="42" idx="3"/>
          </p:cNvCxnSpPr>
          <p:nvPr/>
        </p:nvCxnSpPr>
        <p:spPr>
          <a:xfrm flipH="1" flipV="1">
            <a:off x="2153578" y="5127720"/>
            <a:ext cx="2068695" cy="3605"/>
          </a:xfrm>
          <a:prstGeom prst="straightConnector1">
            <a:avLst/>
          </a:prstGeom>
          <a:noFill/>
          <a:ln w="34925" cap="flat" cmpd="sng">
            <a:solidFill>
              <a:schemeClr val="tx1"/>
            </a:solidFill>
            <a:prstDash val="solid"/>
            <a:round/>
            <a:headEnd type="none" w="sm" len="sm"/>
            <a:tailEnd type="arrow" w="med" len="med"/>
          </a:ln>
        </p:spPr>
      </p:cxnSp>
      <p:cxnSp>
        <p:nvCxnSpPr>
          <p:cNvPr id="45" name="Google Shape;650;p43">
            <a:extLst>
              <a:ext uri="{FF2B5EF4-FFF2-40B4-BE49-F238E27FC236}">
                <a16:creationId xmlns:a16="http://schemas.microsoft.com/office/drawing/2014/main" id="{78271D63-61E2-3C4C-BFE4-80722B097732}"/>
              </a:ext>
            </a:extLst>
          </p:cNvPr>
          <p:cNvCxnSpPr>
            <a:cxnSpLocks/>
            <a:stCxn id="41" idx="3"/>
            <a:endCxn id="34" idx="1"/>
          </p:cNvCxnSpPr>
          <p:nvPr/>
        </p:nvCxnSpPr>
        <p:spPr>
          <a:xfrm>
            <a:off x="2153578" y="4732219"/>
            <a:ext cx="2078909" cy="19858"/>
          </a:xfrm>
          <a:prstGeom prst="straightConnector1">
            <a:avLst/>
          </a:prstGeom>
          <a:noFill/>
          <a:ln w="34925" cap="flat" cmpd="sng">
            <a:solidFill>
              <a:schemeClr val="tx1"/>
            </a:solidFill>
            <a:prstDash val="solid"/>
            <a:round/>
            <a:headEnd type="none" w="sm" len="sm"/>
            <a:tailEnd type="arrow" w="med" len="med"/>
          </a:ln>
        </p:spPr>
      </p:cxnSp>
    </p:spTree>
    <p:extLst>
      <p:ext uri="{BB962C8B-B14F-4D97-AF65-F5344CB8AC3E}">
        <p14:creationId xmlns:p14="http://schemas.microsoft.com/office/powerpoint/2010/main" val="12289379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CF0865F-6479-2147-993A-FA1B446EDB37}"/>
              </a:ext>
            </a:extLst>
          </p:cNvPr>
          <p:cNvSpPr>
            <a:spLocks noGrp="1"/>
          </p:cNvSpPr>
          <p:nvPr>
            <p:ph type="title"/>
          </p:nvPr>
        </p:nvSpPr>
        <p:spPr>
          <a:xfrm>
            <a:off x="373952" y="17377"/>
            <a:ext cx="6214055" cy="1208868"/>
          </a:xfrm>
        </p:spPr>
        <p:txBody>
          <a:bodyPr/>
          <a:lstStyle/>
          <a:p>
            <a:r>
              <a:rPr kumimoji="1" lang="en-US" altLang="zh-CN" dirty="0"/>
              <a:t>Go-Micro</a:t>
            </a:r>
            <a:endParaRPr kumimoji="1" lang="zh-CN" altLang="en-US" dirty="0"/>
          </a:p>
        </p:txBody>
      </p:sp>
      <p:sp>
        <p:nvSpPr>
          <p:cNvPr id="6" name="文本框 5">
            <a:extLst>
              <a:ext uri="{FF2B5EF4-FFF2-40B4-BE49-F238E27FC236}">
                <a16:creationId xmlns:a16="http://schemas.microsoft.com/office/drawing/2014/main" id="{B0B7FA97-6A21-1741-BEBD-9DC4AFD90F5B}"/>
              </a:ext>
            </a:extLst>
          </p:cNvPr>
          <p:cNvSpPr txBox="1"/>
          <p:nvPr/>
        </p:nvSpPr>
        <p:spPr>
          <a:xfrm>
            <a:off x="9693986" y="863958"/>
            <a:ext cx="2423619" cy="369332"/>
          </a:xfrm>
          <a:prstGeom prst="rect">
            <a:avLst/>
          </a:prstGeom>
          <a:noFill/>
        </p:spPr>
        <p:txBody>
          <a:bodyPr wrap="square" rtlCol="0">
            <a:spAutoFit/>
          </a:bodyPr>
          <a:lstStyle/>
          <a:p>
            <a:pPr marL="685800" lvl="1"/>
            <a:r>
              <a:rPr kumimoji="1" lang="en-US" altLang="zh-CN" b="1" dirty="0">
                <a:solidFill>
                  <a:schemeClr val="bg1"/>
                </a:solidFill>
              </a:rPr>
              <a:t>Go-Micro</a:t>
            </a:r>
            <a:r>
              <a:rPr kumimoji="1" lang="zh-CN" altLang="en-US" b="1" dirty="0">
                <a:solidFill>
                  <a:schemeClr val="bg1"/>
                </a:solidFill>
              </a:rPr>
              <a:t> 实践</a:t>
            </a:r>
            <a:endParaRPr kumimoji="1" lang="zh-CN" altLang="en-US" dirty="0">
              <a:solidFill>
                <a:schemeClr val="bg1"/>
              </a:solidFill>
            </a:endParaRPr>
          </a:p>
        </p:txBody>
      </p:sp>
      <p:sp>
        <p:nvSpPr>
          <p:cNvPr id="2" name="矩形 1">
            <a:extLst>
              <a:ext uri="{FF2B5EF4-FFF2-40B4-BE49-F238E27FC236}">
                <a16:creationId xmlns:a16="http://schemas.microsoft.com/office/drawing/2014/main" id="{33A6D11E-EB38-C148-90EF-ADD10CD5DF9E}"/>
              </a:ext>
            </a:extLst>
          </p:cNvPr>
          <p:cNvSpPr/>
          <p:nvPr/>
        </p:nvSpPr>
        <p:spPr>
          <a:xfrm>
            <a:off x="473579" y="1605816"/>
            <a:ext cx="1125308" cy="369332"/>
          </a:xfrm>
          <a:prstGeom prst="rect">
            <a:avLst/>
          </a:prstGeom>
        </p:spPr>
        <p:txBody>
          <a:bodyPr wrap="none">
            <a:spAutoFit/>
          </a:bodyPr>
          <a:lstStyle/>
          <a:p>
            <a:pPr marL="16932">
              <a:buSzPts val="1400"/>
            </a:pPr>
            <a:r>
              <a:rPr lang="zh-CN" altLang="en-US" dirty="0"/>
              <a:t>异步通信</a:t>
            </a:r>
            <a:endParaRPr lang="en-US" altLang="zh-CN" dirty="0">
              <a:solidFill>
                <a:srgbClr val="424242"/>
              </a:solidFill>
              <a:latin typeface="Courier New" panose="02070309020205020404"/>
              <a:ea typeface="Courier New" panose="02070309020205020404"/>
              <a:cs typeface="Courier New" panose="02070309020205020404"/>
              <a:sym typeface="Courier New" panose="02070309020205020404"/>
            </a:endParaRPr>
          </a:p>
        </p:txBody>
      </p:sp>
      <p:sp>
        <p:nvSpPr>
          <p:cNvPr id="4" name="文本框 3">
            <a:extLst>
              <a:ext uri="{FF2B5EF4-FFF2-40B4-BE49-F238E27FC236}">
                <a16:creationId xmlns:a16="http://schemas.microsoft.com/office/drawing/2014/main" id="{E0BE6A41-0B11-3D4E-B5C6-335512DCD308}"/>
              </a:ext>
            </a:extLst>
          </p:cNvPr>
          <p:cNvSpPr txBox="1"/>
          <p:nvPr/>
        </p:nvSpPr>
        <p:spPr>
          <a:xfrm>
            <a:off x="473579" y="2156288"/>
            <a:ext cx="8903399" cy="307777"/>
          </a:xfrm>
          <a:prstGeom prst="rect">
            <a:avLst/>
          </a:prstGeom>
          <a:noFill/>
        </p:spPr>
        <p:txBody>
          <a:bodyPr wrap="none" rtlCol="0">
            <a:spAutoFit/>
          </a:bodyPr>
          <a:lstStyle>
            <a:defPPr rtl="0">
              <a:defRPr lang="zh-cn"/>
            </a:defPPr>
            <a:lvl1pPr>
              <a:defRPr kumimoji="1" sz="1400">
                <a:solidFill>
                  <a:schemeClr val="bg2">
                    <a:lumMod val="50000"/>
                  </a:schemeClr>
                </a:solidFill>
              </a:defRPr>
            </a:lvl1pPr>
          </a:lstStyle>
          <a:p>
            <a:r>
              <a:rPr lang="en-US" altLang="zh-CN" dirty="0"/>
              <a:t>Go-Micro</a:t>
            </a:r>
            <a:r>
              <a:rPr lang="zh-CN" altLang="en-US" dirty="0"/>
              <a:t>中异步通信，其原则是</a:t>
            </a:r>
            <a:r>
              <a:rPr lang="en-US" altLang="zh-CN" dirty="0"/>
              <a:t>fire-and-forget</a:t>
            </a:r>
            <a:r>
              <a:rPr lang="zh-CN" altLang="en-US" dirty="0"/>
              <a:t>，也就是只管发送出去，它将消息的触达交给专业的</a:t>
            </a:r>
            <a:r>
              <a:rPr lang="en-US" altLang="zh-CN" dirty="0"/>
              <a:t>MQ</a:t>
            </a:r>
            <a:r>
              <a:rPr lang="zh-CN" altLang="en-US" dirty="0"/>
              <a:t>中间件</a:t>
            </a:r>
          </a:p>
        </p:txBody>
      </p:sp>
      <p:sp>
        <p:nvSpPr>
          <p:cNvPr id="8" name="Google Shape;399;p34">
            <a:extLst>
              <a:ext uri="{FF2B5EF4-FFF2-40B4-BE49-F238E27FC236}">
                <a16:creationId xmlns:a16="http://schemas.microsoft.com/office/drawing/2014/main" id="{9902CF78-1018-6841-8CE6-639297FC682A}"/>
              </a:ext>
            </a:extLst>
          </p:cNvPr>
          <p:cNvSpPr/>
          <p:nvPr/>
        </p:nvSpPr>
        <p:spPr>
          <a:xfrm>
            <a:off x="7642064" y="4133630"/>
            <a:ext cx="1727200" cy="1860299"/>
          </a:xfrm>
          <a:prstGeom prst="rect">
            <a:avLst/>
          </a:prstGeom>
          <a:solidFill>
            <a:schemeClr val="lt1"/>
          </a:solidFill>
          <a:ln w="12700" cap="flat" cmpd="sng">
            <a:solidFill>
              <a:srgbClr val="FF0000"/>
            </a:solidFill>
            <a:prstDash val="dot"/>
            <a:round/>
            <a:headEnd type="none" w="sm" len="sm"/>
            <a:tailEnd type="none" w="sm" len="sm"/>
          </a:ln>
        </p:spPr>
        <p:txBody>
          <a:bodyPr spcFirstLastPara="1" wrap="square" lIns="121900" tIns="60933" rIns="121900" bIns="60933" anchor="ctr" anchorCtr="0">
            <a:noAutofit/>
          </a:bodyPr>
          <a:lstStyle/>
          <a:p>
            <a:pPr algn="ctr"/>
            <a:endParaRPr sz="1867">
              <a:solidFill>
                <a:schemeClr val="lt1"/>
              </a:solidFill>
              <a:latin typeface="Arial" panose="020B0604020202020204"/>
              <a:ea typeface="Arial" panose="020B0604020202020204"/>
              <a:cs typeface="Arial" panose="020B0604020202020204"/>
              <a:sym typeface="Arial" panose="020B0604020202020204"/>
            </a:endParaRPr>
          </a:p>
        </p:txBody>
      </p:sp>
      <p:sp>
        <p:nvSpPr>
          <p:cNvPr id="9" name="Google Shape;400;p34">
            <a:extLst>
              <a:ext uri="{FF2B5EF4-FFF2-40B4-BE49-F238E27FC236}">
                <a16:creationId xmlns:a16="http://schemas.microsoft.com/office/drawing/2014/main" id="{516E85AC-34C9-354A-B132-9B32ADC36AF2}"/>
              </a:ext>
            </a:extLst>
          </p:cNvPr>
          <p:cNvSpPr/>
          <p:nvPr/>
        </p:nvSpPr>
        <p:spPr>
          <a:xfrm>
            <a:off x="7855425" y="4679691"/>
            <a:ext cx="1345397" cy="290723"/>
          </a:xfrm>
          <a:prstGeom prst="rect">
            <a:avLst/>
          </a:prstGeom>
          <a:solidFill>
            <a:schemeClr val="accent1"/>
          </a:solidFill>
          <a:ln w="25400" cap="flat" cmpd="sng">
            <a:solidFill>
              <a:srgbClr val="AE4E00"/>
            </a:solidFill>
            <a:prstDash val="solid"/>
            <a:round/>
            <a:headEnd type="none" w="sm" len="sm"/>
            <a:tailEnd type="none" w="sm" len="sm"/>
          </a:ln>
        </p:spPr>
        <p:txBody>
          <a:bodyPr spcFirstLastPara="1" wrap="square" lIns="121900" tIns="60933" rIns="121900" bIns="60933" anchor="ctr" anchorCtr="0">
            <a:noAutofit/>
          </a:bodyPr>
          <a:lstStyle/>
          <a:p>
            <a:pPr algn="ctr"/>
            <a:r>
              <a:rPr lang="en-US" sz="2133">
                <a:solidFill>
                  <a:schemeClr val="lt1"/>
                </a:solidFill>
                <a:latin typeface="Arial" panose="020B0604020202020204"/>
                <a:ea typeface="Arial" panose="020B0604020202020204"/>
                <a:cs typeface="Arial" panose="020B0604020202020204"/>
                <a:sym typeface="Arial" panose="020B0604020202020204"/>
              </a:rPr>
              <a:t>http</a:t>
            </a:r>
            <a:endParaRPr sz="1867">
              <a:solidFill>
                <a:schemeClr val="lt1"/>
              </a:solidFill>
              <a:latin typeface="Arial" panose="020B0604020202020204"/>
              <a:ea typeface="Arial" panose="020B0604020202020204"/>
              <a:cs typeface="Arial" panose="020B0604020202020204"/>
              <a:sym typeface="Arial" panose="020B0604020202020204"/>
            </a:endParaRPr>
          </a:p>
        </p:txBody>
      </p:sp>
      <p:sp>
        <p:nvSpPr>
          <p:cNvPr id="10" name="Google Shape;401;p34">
            <a:extLst>
              <a:ext uri="{FF2B5EF4-FFF2-40B4-BE49-F238E27FC236}">
                <a16:creationId xmlns:a16="http://schemas.microsoft.com/office/drawing/2014/main" id="{7D25ABC4-4D78-9A44-AD50-765A6174837B}"/>
              </a:ext>
            </a:extLst>
          </p:cNvPr>
          <p:cNvSpPr/>
          <p:nvPr/>
        </p:nvSpPr>
        <p:spPr>
          <a:xfrm>
            <a:off x="7855425" y="5093610"/>
            <a:ext cx="1345397" cy="670589"/>
          </a:xfrm>
          <a:prstGeom prst="rect">
            <a:avLst/>
          </a:prstGeom>
          <a:solidFill>
            <a:schemeClr val="accent1"/>
          </a:solidFill>
          <a:ln w="25400" cap="flat" cmpd="sng">
            <a:solidFill>
              <a:srgbClr val="AE4E00"/>
            </a:solidFill>
            <a:prstDash val="solid"/>
            <a:round/>
            <a:headEnd type="none" w="sm" len="sm"/>
            <a:tailEnd type="none" w="sm" len="sm"/>
          </a:ln>
        </p:spPr>
        <p:txBody>
          <a:bodyPr spcFirstLastPara="1" wrap="square" lIns="121900" tIns="60933" rIns="121900" bIns="60933" anchor="ctr" anchorCtr="0">
            <a:noAutofit/>
          </a:bodyPr>
          <a:lstStyle/>
          <a:p>
            <a:pPr algn="ctr"/>
            <a:r>
              <a:rPr lang="en-US" sz="1200">
                <a:solidFill>
                  <a:schemeClr val="lt1"/>
                </a:solidFill>
                <a:latin typeface="Arial" panose="020B0604020202020204"/>
                <a:ea typeface="Arial" panose="020B0604020202020204"/>
                <a:cs typeface="Arial" panose="020B0604020202020204"/>
                <a:sym typeface="Arial" panose="020B0604020202020204"/>
              </a:rPr>
              <a:t>NATs、RbMQ 、Kafka 、</a:t>
            </a:r>
            <a:r>
              <a:rPr lang="en-US" sz="1600">
                <a:solidFill>
                  <a:schemeClr val="lt1"/>
                </a:solidFill>
                <a:latin typeface="Arial" panose="020B0604020202020204"/>
                <a:ea typeface="Arial" panose="020B0604020202020204"/>
                <a:cs typeface="Arial" panose="020B0604020202020204"/>
                <a:sym typeface="Arial" panose="020B0604020202020204"/>
              </a:rPr>
              <a:t> nsq …</a:t>
            </a:r>
            <a:endParaRPr sz="1600">
              <a:solidFill>
                <a:schemeClr val="lt1"/>
              </a:solidFill>
              <a:latin typeface="Arial" panose="020B0604020202020204"/>
              <a:ea typeface="Arial" panose="020B0604020202020204"/>
              <a:cs typeface="Arial" panose="020B0604020202020204"/>
              <a:sym typeface="Arial" panose="020B0604020202020204"/>
            </a:endParaRPr>
          </a:p>
        </p:txBody>
      </p:sp>
      <p:sp>
        <p:nvSpPr>
          <p:cNvPr id="12" name="Google Shape;405;p34">
            <a:extLst>
              <a:ext uri="{FF2B5EF4-FFF2-40B4-BE49-F238E27FC236}">
                <a16:creationId xmlns:a16="http://schemas.microsoft.com/office/drawing/2014/main" id="{5AB363BF-1D51-FF42-BD54-6892A9EFC99A}"/>
              </a:ext>
            </a:extLst>
          </p:cNvPr>
          <p:cNvSpPr/>
          <p:nvPr/>
        </p:nvSpPr>
        <p:spPr>
          <a:xfrm>
            <a:off x="5486400" y="4823396"/>
            <a:ext cx="1219200" cy="481956"/>
          </a:xfrm>
          <a:prstGeom prst="roundRect">
            <a:avLst>
              <a:gd name="adj" fmla="val 16667"/>
            </a:avLst>
          </a:prstGeom>
          <a:solidFill>
            <a:schemeClr val="accent1"/>
          </a:solidFill>
          <a:ln w="9525" cap="flat" cmpd="sng">
            <a:solidFill>
              <a:srgbClr val="AE4E00"/>
            </a:solidFill>
            <a:prstDash val="solid"/>
            <a:round/>
            <a:headEnd type="none" w="sm" len="sm"/>
            <a:tailEnd type="none" w="sm" len="sm"/>
          </a:ln>
        </p:spPr>
        <p:txBody>
          <a:bodyPr spcFirstLastPara="1" wrap="square" lIns="121900" tIns="60933" rIns="121900" bIns="60933" anchor="ctr" anchorCtr="0">
            <a:noAutofit/>
          </a:bodyPr>
          <a:lstStyle/>
          <a:p>
            <a:pPr algn="ctr"/>
            <a:r>
              <a:rPr lang="en-US" sz="1467">
                <a:solidFill>
                  <a:schemeClr val="lt1"/>
                </a:solidFill>
                <a:latin typeface="Arial" panose="020B0604020202020204"/>
                <a:ea typeface="Arial" panose="020B0604020202020204"/>
                <a:cs typeface="Arial" panose="020B0604020202020204"/>
                <a:sym typeface="Arial" panose="020B0604020202020204"/>
              </a:rPr>
              <a:t>Service A</a:t>
            </a:r>
            <a:endParaRPr sz="1467">
              <a:solidFill>
                <a:schemeClr val="lt1"/>
              </a:solidFill>
              <a:latin typeface="Arial" panose="020B0604020202020204"/>
              <a:ea typeface="Arial" panose="020B0604020202020204"/>
              <a:cs typeface="Arial" panose="020B0604020202020204"/>
              <a:sym typeface="Arial" panose="020B0604020202020204"/>
            </a:endParaRPr>
          </a:p>
        </p:txBody>
      </p:sp>
      <p:sp>
        <p:nvSpPr>
          <p:cNvPr id="13" name="Google Shape;406;p34">
            <a:extLst>
              <a:ext uri="{FF2B5EF4-FFF2-40B4-BE49-F238E27FC236}">
                <a16:creationId xmlns:a16="http://schemas.microsoft.com/office/drawing/2014/main" id="{2186E308-BEC9-8346-94E0-4D94ED77C61E}"/>
              </a:ext>
            </a:extLst>
          </p:cNvPr>
          <p:cNvSpPr/>
          <p:nvPr/>
        </p:nvSpPr>
        <p:spPr>
          <a:xfrm>
            <a:off x="6096000" y="4626472"/>
            <a:ext cx="812800" cy="325883"/>
          </a:xfrm>
          <a:prstGeom prst="roundRect">
            <a:avLst>
              <a:gd name="adj" fmla="val 16667"/>
            </a:avLst>
          </a:prstGeom>
          <a:solidFill>
            <a:srgbClr val="0070C0"/>
          </a:solidFill>
          <a:ln w="9525" cap="flat" cmpd="sng">
            <a:solidFill>
              <a:srgbClr val="AE4E00"/>
            </a:solidFill>
            <a:prstDash val="solid"/>
            <a:round/>
            <a:headEnd type="none" w="sm" len="sm"/>
            <a:tailEnd type="none" w="sm" len="sm"/>
          </a:ln>
        </p:spPr>
        <p:txBody>
          <a:bodyPr spcFirstLastPara="1" wrap="square" lIns="121900" tIns="60933" rIns="121900" bIns="60933" anchor="ctr" anchorCtr="0">
            <a:noAutofit/>
          </a:bodyPr>
          <a:lstStyle/>
          <a:p>
            <a:pPr algn="ctr"/>
            <a:r>
              <a:rPr lang="en-US" sz="1333">
                <a:solidFill>
                  <a:schemeClr val="dk1"/>
                </a:solidFill>
                <a:latin typeface="Arial" panose="020B0604020202020204"/>
                <a:ea typeface="Arial" panose="020B0604020202020204"/>
                <a:cs typeface="Arial" panose="020B0604020202020204"/>
                <a:sym typeface="Arial" panose="020B0604020202020204"/>
              </a:rPr>
              <a:t>broker</a:t>
            </a:r>
            <a:endParaRPr sz="1333">
              <a:solidFill>
                <a:schemeClr val="dk1"/>
              </a:solidFill>
              <a:latin typeface="Arial" panose="020B0604020202020204"/>
              <a:ea typeface="Arial" panose="020B0604020202020204"/>
              <a:cs typeface="Arial" panose="020B0604020202020204"/>
              <a:sym typeface="Arial" panose="020B0604020202020204"/>
            </a:endParaRPr>
          </a:p>
        </p:txBody>
      </p:sp>
      <p:sp>
        <p:nvSpPr>
          <p:cNvPr id="14" name="Google Shape;407;p34">
            <a:extLst>
              <a:ext uri="{FF2B5EF4-FFF2-40B4-BE49-F238E27FC236}">
                <a16:creationId xmlns:a16="http://schemas.microsoft.com/office/drawing/2014/main" id="{9FB10DB3-B3A5-5C43-A632-DA0D7CE18327}"/>
              </a:ext>
            </a:extLst>
          </p:cNvPr>
          <p:cNvSpPr/>
          <p:nvPr/>
        </p:nvSpPr>
        <p:spPr>
          <a:xfrm>
            <a:off x="10283664" y="4822960"/>
            <a:ext cx="1219200" cy="481956"/>
          </a:xfrm>
          <a:prstGeom prst="roundRect">
            <a:avLst>
              <a:gd name="adj" fmla="val 16667"/>
            </a:avLst>
          </a:prstGeom>
          <a:solidFill>
            <a:schemeClr val="accent1"/>
          </a:solidFill>
          <a:ln w="9525" cap="flat" cmpd="sng">
            <a:solidFill>
              <a:srgbClr val="AE4E00"/>
            </a:solidFill>
            <a:prstDash val="solid"/>
            <a:round/>
            <a:headEnd type="none" w="sm" len="sm"/>
            <a:tailEnd type="none" w="sm" len="sm"/>
          </a:ln>
        </p:spPr>
        <p:txBody>
          <a:bodyPr spcFirstLastPara="1" wrap="square" lIns="121900" tIns="60933" rIns="121900" bIns="60933" anchor="ctr" anchorCtr="0">
            <a:noAutofit/>
          </a:bodyPr>
          <a:lstStyle/>
          <a:p>
            <a:pPr algn="ctr"/>
            <a:r>
              <a:rPr lang="en-US" sz="1600">
                <a:solidFill>
                  <a:schemeClr val="lt1"/>
                </a:solidFill>
                <a:latin typeface="Arial" panose="020B0604020202020204"/>
                <a:ea typeface="Arial" panose="020B0604020202020204"/>
                <a:cs typeface="Arial" panose="020B0604020202020204"/>
                <a:sym typeface="Arial" panose="020B0604020202020204"/>
              </a:rPr>
              <a:t>Service C</a:t>
            </a:r>
            <a:endParaRPr sz="1600">
              <a:solidFill>
                <a:schemeClr val="lt1"/>
              </a:solidFill>
              <a:latin typeface="Arial" panose="020B0604020202020204"/>
              <a:ea typeface="Arial" panose="020B0604020202020204"/>
              <a:cs typeface="Arial" panose="020B0604020202020204"/>
              <a:sym typeface="Arial" panose="020B0604020202020204"/>
            </a:endParaRPr>
          </a:p>
        </p:txBody>
      </p:sp>
      <p:sp>
        <p:nvSpPr>
          <p:cNvPr id="15" name="Google Shape;408;p34">
            <a:extLst>
              <a:ext uri="{FF2B5EF4-FFF2-40B4-BE49-F238E27FC236}">
                <a16:creationId xmlns:a16="http://schemas.microsoft.com/office/drawing/2014/main" id="{F51ADFC7-3B29-2745-B783-8C7A6019896A}"/>
              </a:ext>
            </a:extLst>
          </p:cNvPr>
          <p:cNvSpPr/>
          <p:nvPr/>
        </p:nvSpPr>
        <p:spPr>
          <a:xfrm>
            <a:off x="10893264" y="4626036"/>
            <a:ext cx="812800" cy="325883"/>
          </a:xfrm>
          <a:prstGeom prst="roundRect">
            <a:avLst>
              <a:gd name="adj" fmla="val 16667"/>
            </a:avLst>
          </a:prstGeom>
          <a:solidFill>
            <a:srgbClr val="0070C0"/>
          </a:solidFill>
          <a:ln w="9525" cap="flat" cmpd="sng">
            <a:solidFill>
              <a:srgbClr val="AE4E00"/>
            </a:solidFill>
            <a:prstDash val="solid"/>
            <a:round/>
            <a:headEnd type="none" w="sm" len="sm"/>
            <a:tailEnd type="none" w="sm" len="sm"/>
          </a:ln>
        </p:spPr>
        <p:txBody>
          <a:bodyPr spcFirstLastPara="1" wrap="square" lIns="121900" tIns="60933" rIns="121900" bIns="60933" anchor="ctr" anchorCtr="0">
            <a:noAutofit/>
          </a:bodyPr>
          <a:lstStyle/>
          <a:p>
            <a:pPr algn="ctr"/>
            <a:r>
              <a:rPr lang="en-US" sz="1333">
                <a:solidFill>
                  <a:schemeClr val="dk1"/>
                </a:solidFill>
                <a:latin typeface="Arial" panose="020B0604020202020204"/>
                <a:ea typeface="Arial" panose="020B0604020202020204"/>
                <a:cs typeface="Arial" panose="020B0604020202020204"/>
                <a:sym typeface="Arial" panose="020B0604020202020204"/>
              </a:rPr>
              <a:t>broker</a:t>
            </a:r>
            <a:endParaRPr sz="1333">
              <a:solidFill>
                <a:schemeClr val="dk1"/>
              </a:solidFill>
              <a:latin typeface="Arial" panose="020B0604020202020204"/>
              <a:ea typeface="Arial" panose="020B0604020202020204"/>
              <a:cs typeface="Arial" panose="020B0604020202020204"/>
              <a:sym typeface="Arial" panose="020B0604020202020204"/>
            </a:endParaRPr>
          </a:p>
        </p:txBody>
      </p:sp>
      <p:sp>
        <p:nvSpPr>
          <p:cNvPr id="16" name="Google Shape;409;p34">
            <a:extLst>
              <a:ext uri="{FF2B5EF4-FFF2-40B4-BE49-F238E27FC236}">
                <a16:creationId xmlns:a16="http://schemas.microsoft.com/office/drawing/2014/main" id="{06C165AE-37D5-D14F-9A1A-8B096CCF600D}"/>
              </a:ext>
            </a:extLst>
          </p:cNvPr>
          <p:cNvSpPr/>
          <p:nvPr/>
        </p:nvSpPr>
        <p:spPr>
          <a:xfrm>
            <a:off x="10283664" y="5993929"/>
            <a:ext cx="1219200" cy="481956"/>
          </a:xfrm>
          <a:prstGeom prst="roundRect">
            <a:avLst>
              <a:gd name="adj" fmla="val 16667"/>
            </a:avLst>
          </a:prstGeom>
          <a:solidFill>
            <a:schemeClr val="accent1"/>
          </a:solidFill>
          <a:ln w="9525" cap="flat" cmpd="sng">
            <a:solidFill>
              <a:srgbClr val="AE4E00"/>
            </a:solidFill>
            <a:prstDash val="solid"/>
            <a:round/>
            <a:headEnd type="none" w="sm" len="sm"/>
            <a:tailEnd type="none" w="sm" len="sm"/>
          </a:ln>
        </p:spPr>
        <p:txBody>
          <a:bodyPr spcFirstLastPara="1" wrap="square" lIns="121900" tIns="60933" rIns="121900" bIns="60933" anchor="ctr" anchorCtr="0">
            <a:noAutofit/>
          </a:bodyPr>
          <a:lstStyle/>
          <a:p>
            <a:pPr algn="ctr"/>
            <a:r>
              <a:rPr lang="en-US" sz="1467">
                <a:solidFill>
                  <a:schemeClr val="lt1"/>
                </a:solidFill>
                <a:latin typeface="Arial" panose="020B0604020202020204"/>
                <a:ea typeface="Arial" panose="020B0604020202020204"/>
                <a:cs typeface="Arial" panose="020B0604020202020204"/>
                <a:sym typeface="Arial" panose="020B0604020202020204"/>
              </a:rPr>
              <a:t>Service [X]</a:t>
            </a:r>
            <a:endParaRPr sz="1467">
              <a:solidFill>
                <a:schemeClr val="lt1"/>
              </a:solidFill>
              <a:latin typeface="Arial" panose="020B0604020202020204"/>
              <a:ea typeface="Arial" panose="020B0604020202020204"/>
              <a:cs typeface="Arial" panose="020B0604020202020204"/>
              <a:sym typeface="Arial" panose="020B0604020202020204"/>
            </a:endParaRPr>
          </a:p>
        </p:txBody>
      </p:sp>
      <p:sp>
        <p:nvSpPr>
          <p:cNvPr id="17" name="Google Shape;410;p34">
            <a:extLst>
              <a:ext uri="{FF2B5EF4-FFF2-40B4-BE49-F238E27FC236}">
                <a16:creationId xmlns:a16="http://schemas.microsoft.com/office/drawing/2014/main" id="{452251F8-C9F8-E94F-8C17-A3F7DCFF3B32}"/>
              </a:ext>
            </a:extLst>
          </p:cNvPr>
          <p:cNvSpPr/>
          <p:nvPr/>
        </p:nvSpPr>
        <p:spPr>
          <a:xfrm>
            <a:off x="10893264" y="5797006"/>
            <a:ext cx="812800" cy="325883"/>
          </a:xfrm>
          <a:prstGeom prst="roundRect">
            <a:avLst>
              <a:gd name="adj" fmla="val 16667"/>
            </a:avLst>
          </a:prstGeom>
          <a:solidFill>
            <a:srgbClr val="0070C0"/>
          </a:solidFill>
          <a:ln w="9525" cap="flat" cmpd="sng">
            <a:solidFill>
              <a:srgbClr val="AE4E00"/>
            </a:solidFill>
            <a:prstDash val="solid"/>
            <a:round/>
            <a:headEnd type="none" w="sm" len="sm"/>
            <a:tailEnd type="none" w="sm" len="sm"/>
          </a:ln>
        </p:spPr>
        <p:txBody>
          <a:bodyPr spcFirstLastPara="1" wrap="square" lIns="121900" tIns="60933" rIns="121900" bIns="60933" anchor="ctr" anchorCtr="0">
            <a:noAutofit/>
          </a:bodyPr>
          <a:lstStyle/>
          <a:p>
            <a:pPr algn="ctr"/>
            <a:r>
              <a:rPr lang="en-US" sz="1333">
                <a:solidFill>
                  <a:schemeClr val="dk1"/>
                </a:solidFill>
                <a:latin typeface="Arial" panose="020B0604020202020204"/>
                <a:ea typeface="Arial" panose="020B0604020202020204"/>
                <a:cs typeface="Arial" panose="020B0604020202020204"/>
                <a:sym typeface="Arial" panose="020B0604020202020204"/>
              </a:rPr>
              <a:t>broker</a:t>
            </a:r>
            <a:endParaRPr sz="1333">
              <a:solidFill>
                <a:schemeClr val="dk1"/>
              </a:solidFill>
              <a:latin typeface="Arial" panose="020B0604020202020204"/>
              <a:ea typeface="Arial" panose="020B0604020202020204"/>
              <a:cs typeface="Arial" panose="020B0604020202020204"/>
              <a:sym typeface="Arial" panose="020B0604020202020204"/>
            </a:endParaRPr>
          </a:p>
        </p:txBody>
      </p:sp>
      <p:cxnSp>
        <p:nvCxnSpPr>
          <p:cNvPr id="18" name="Google Shape;411;p34">
            <a:extLst>
              <a:ext uri="{FF2B5EF4-FFF2-40B4-BE49-F238E27FC236}">
                <a16:creationId xmlns:a16="http://schemas.microsoft.com/office/drawing/2014/main" id="{4E7000EA-FA42-7142-AFE5-9A1BEA69D357}"/>
              </a:ext>
            </a:extLst>
          </p:cNvPr>
          <p:cNvCxnSpPr>
            <a:stCxn id="12" idx="3"/>
            <a:endCxn id="8" idx="1"/>
          </p:cNvCxnSpPr>
          <p:nvPr/>
        </p:nvCxnSpPr>
        <p:spPr>
          <a:xfrm rot="10800000" flipH="1">
            <a:off x="6705600" y="5063972"/>
            <a:ext cx="936400" cy="400"/>
          </a:xfrm>
          <a:prstGeom prst="straightConnector1">
            <a:avLst/>
          </a:prstGeom>
          <a:noFill/>
          <a:ln w="9525" cap="flat" cmpd="sng">
            <a:solidFill>
              <a:srgbClr val="EE6800"/>
            </a:solidFill>
            <a:prstDash val="solid"/>
            <a:round/>
            <a:headEnd type="none" w="sm" len="sm"/>
            <a:tailEnd type="triangle" w="med" len="med"/>
          </a:ln>
        </p:spPr>
      </p:cxnSp>
      <p:sp>
        <p:nvSpPr>
          <p:cNvPr id="19" name="Google Shape;412;p34">
            <a:extLst>
              <a:ext uri="{FF2B5EF4-FFF2-40B4-BE49-F238E27FC236}">
                <a16:creationId xmlns:a16="http://schemas.microsoft.com/office/drawing/2014/main" id="{3A23F463-86B1-5B41-8454-A6254B064BD5}"/>
              </a:ext>
            </a:extLst>
          </p:cNvPr>
          <p:cNvSpPr/>
          <p:nvPr/>
        </p:nvSpPr>
        <p:spPr>
          <a:xfrm>
            <a:off x="10283664" y="3605396"/>
            <a:ext cx="1219200" cy="481956"/>
          </a:xfrm>
          <a:prstGeom prst="roundRect">
            <a:avLst>
              <a:gd name="adj" fmla="val 16667"/>
            </a:avLst>
          </a:prstGeom>
          <a:solidFill>
            <a:schemeClr val="accent1"/>
          </a:solidFill>
          <a:ln w="9525" cap="flat" cmpd="sng">
            <a:solidFill>
              <a:srgbClr val="AE4E00"/>
            </a:solidFill>
            <a:prstDash val="solid"/>
            <a:round/>
            <a:headEnd type="none" w="sm" len="sm"/>
            <a:tailEnd type="none" w="sm" len="sm"/>
          </a:ln>
        </p:spPr>
        <p:txBody>
          <a:bodyPr spcFirstLastPara="1" wrap="square" lIns="121900" tIns="60933" rIns="121900" bIns="60933" anchor="ctr" anchorCtr="0">
            <a:noAutofit/>
          </a:bodyPr>
          <a:lstStyle/>
          <a:p>
            <a:pPr algn="ctr"/>
            <a:r>
              <a:rPr lang="en-US" sz="1600">
                <a:solidFill>
                  <a:schemeClr val="lt1"/>
                </a:solidFill>
                <a:latin typeface="Arial" panose="020B0604020202020204"/>
                <a:ea typeface="Arial" panose="020B0604020202020204"/>
                <a:cs typeface="Arial" panose="020B0604020202020204"/>
                <a:sym typeface="Arial" panose="020B0604020202020204"/>
              </a:rPr>
              <a:t>Service B</a:t>
            </a:r>
            <a:endParaRPr sz="1600">
              <a:solidFill>
                <a:schemeClr val="lt1"/>
              </a:solidFill>
              <a:latin typeface="Arial" panose="020B0604020202020204"/>
              <a:ea typeface="Arial" panose="020B0604020202020204"/>
              <a:cs typeface="Arial" panose="020B0604020202020204"/>
              <a:sym typeface="Arial" panose="020B0604020202020204"/>
            </a:endParaRPr>
          </a:p>
        </p:txBody>
      </p:sp>
      <p:sp>
        <p:nvSpPr>
          <p:cNvPr id="20" name="Google Shape;413;p34">
            <a:extLst>
              <a:ext uri="{FF2B5EF4-FFF2-40B4-BE49-F238E27FC236}">
                <a16:creationId xmlns:a16="http://schemas.microsoft.com/office/drawing/2014/main" id="{FE042272-2E4F-334A-8783-26D8C7CC86B8}"/>
              </a:ext>
            </a:extLst>
          </p:cNvPr>
          <p:cNvSpPr/>
          <p:nvPr/>
        </p:nvSpPr>
        <p:spPr>
          <a:xfrm>
            <a:off x="10893264" y="3394108"/>
            <a:ext cx="812800" cy="325883"/>
          </a:xfrm>
          <a:prstGeom prst="roundRect">
            <a:avLst>
              <a:gd name="adj" fmla="val 16667"/>
            </a:avLst>
          </a:prstGeom>
          <a:solidFill>
            <a:srgbClr val="0070C0"/>
          </a:solidFill>
          <a:ln w="9525" cap="flat" cmpd="sng">
            <a:solidFill>
              <a:srgbClr val="AE4E00"/>
            </a:solidFill>
            <a:prstDash val="solid"/>
            <a:round/>
            <a:headEnd type="none" w="sm" len="sm"/>
            <a:tailEnd type="none" w="sm" len="sm"/>
          </a:ln>
        </p:spPr>
        <p:txBody>
          <a:bodyPr spcFirstLastPara="1" wrap="square" lIns="121900" tIns="60933" rIns="121900" bIns="60933" anchor="ctr" anchorCtr="0">
            <a:noAutofit/>
          </a:bodyPr>
          <a:lstStyle/>
          <a:p>
            <a:pPr algn="ctr"/>
            <a:r>
              <a:rPr lang="en-US" sz="1333">
                <a:solidFill>
                  <a:schemeClr val="dk1"/>
                </a:solidFill>
                <a:latin typeface="Arial" panose="020B0604020202020204"/>
                <a:ea typeface="Arial" panose="020B0604020202020204"/>
                <a:cs typeface="Arial" panose="020B0604020202020204"/>
                <a:sym typeface="Arial" panose="020B0604020202020204"/>
              </a:rPr>
              <a:t>broker</a:t>
            </a:r>
            <a:endParaRPr sz="1333">
              <a:solidFill>
                <a:schemeClr val="dk1"/>
              </a:solidFill>
              <a:latin typeface="Arial" panose="020B0604020202020204"/>
              <a:ea typeface="Arial" panose="020B0604020202020204"/>
              <a:cs typeface="Arial" panose="020B0604020202020204"/>
              <a:sym typeface="Arial" panose="020B0604020202020204"/>
            </a:endParaRPr>
          </a:p>
        </p:txBody>
      </p:sp>
      <p:cxnSp>
        <p:nvCxnSpPr>
          <p:cNvPr id="21" name="Google Shape;414;p34">
            <a:extLst>
              <a:ext uri="{FF2B5EF4-FFF2-40B4-BE49-F238E27FC236}">
                <a16:creationId xmlns:a16="http://schemas.microsoft.com/office/drawing/2014/main" id="{CFA0B632-3023-0F4B-9D6C-176BE764F038}"/>
              </a:ext>
            </a:extLst>
          </p:cNvPr>
          <p:cNvCxnSpPr>
            <a:stCxn id="14" idx="1"/>
            <a:endCxn id="8" idx="3"/>
          </p:cNvCxnSpPr>
          <p:nvPr/>
        </p:nvCxnSpPr>
        <p:spPr>
          <a:xfrm rot="10800000">
            <a:off x="9369264" y="5063936"/>
            <a:ext cx="914400" cy="0"/>
          </a:xfrm>
          <a:prstGeom prst="straightConnector1">
            <a:avLst/>
          </a:prstGeom>
          <a:noFill/>
          <a:ln w="9525" cap="flat" cmpd="sng">
            <a:solidFill>
              <a:srgbClr val="EE6800"/>
            </a:solidFill>
            <a:prstDash val="solid"/>
            <a:round/>
            <a:headEnd type="none" w="sm" len="sm"/>
            <a:tailEnd type="triangle" w="med" len="med"/>
          </a:ln>
        </p:spPr>
      </p:cxnSp>
      <p:cxnSp>
        <p:nvCxnSpPr>
          <p:cNvPr id="22" name="Google Shape;415;p34">
            <a:extLst>
              <a:ext uri="{FF2B5EF4-FFF2-40B4-BE49-F238E27FC236}">
                <a16:creationId xmlns:a16="http://schemas.microsoft.com/office/drawing/2014/main" id="{E0C276EA-E900-BE45-9F69-57556ECC4B9B}"/>
              </a:ext>
            </a:extLst>
          </p:cNvPr>
          <p:cNvCxnSpPr>
            <a:stCxn id="16" idx="1"/>
            <a:endCxn id="8" idx="2"/>
          </p:cNvCxnSpPr>
          <p:nvPr/>
        </p:nvCxnSpPr>
        <p:spPr>
          <a:xfrm rot="10800000">
            <a:off x="8505664" y="5994107"/>
            <a:ext cx="1778000" cy="240800"/>
          </a:xfrm>
          <a:prstGeom prst="bentConnector2">
            <a:avLst/>
          </a:prstGeom>
          <a:noFill/>
          <a:ln w="9525" cap="flat" cmpd="sng">
            <a:solidFill>
              <a:srgbClr val="EE6800"/>
            </a:solidFill>
            <a:prstDash val="solid"/>
            <a:round/>
            <a:headEnd type="none" w="sm" len="sm"/>
            <a:tailEnd type="triangle" w="med" len="med"/>
          </a:ln>
        </p:spPr>
      </p:cxnSp>
      <p:sp>
        <p:nvSpPr>
          <p:cNvPr id="23" name="Google Shape;416;p34">
            <a:extLst>
              <a:ext uri="{FF2B5EF4-FFF2-40B4-BE49-F238E27FC236}">
                <a16:creationId xmlns:a16="http://schemas.microsoft.com/office/drawing/2014/main" id="{E465EE46-C25A-3C43-B9D3-D9577774913C}"/>
              </a:ext>
            </a:extLst>
          </p:cNvPr>
          <p:cNvSpPr/>
          <p:nvPr/>
        </p:nvSpPr>
        <p:spPr>
          <a:xfrm>
            <a:off x="8099263" y="4213012"/>
            <a:ext cx="812800" cy="325883"/>
          </a:xfrm>
          <a:prstGeom prst="roundRect">
            <a:avLst>
              <a:gd name="adj" fmla="val 16667"/>
            </a:avLst>
          </a:prstGeom>
          <a:solidFill>
            <a:srgbClr val="0070C0"/>
          </a:solidFill>
          <a:ln w="9525" cap="flat" cmpd="sng">
            <a:solidFill>
              <a:srgbClr val="AE4E00"/>
            </a:solidFill>
            <a:prstDash val="solid"/>
            <a:round/>
            <a:headEnd type="none" w="sm" len="sm"/>
            <a:tailEnd type="none" w="sm" len="sm"/>
          </a:ln>
        </p:spPr>
        <p:txBody>
          <a:bodyPr spcFirstLastPara="1" wrap="square" lIns="121900" tIns="60933" rIns="121900" bIns="60933" anchor="ctr" anchorCtr="0">
            <a:noAutofit/>
          </a:bodyPr>
          <a:lstStyle/>
          <a:p>
            <a:pPr algn="ctr"/>
            <a:r>
              <a:rPr lang="en-US" sz="1333">
                <a:solidFill>
                  <a:schemeClr val="dk1"/>
                </a:solidFill>
                <a:latin typeface="Arial" panose="020B0604020202020204"/>
                <a:ea typeface="Arial" panose="020B0604020202020204"/>
                <a:cs typeface="Arial" panose="020B0604020202020204"/>
                <a:sym typeface="Arial" panose="020B0604020202020204"/>
              </a:rPr>
              <a:t>中间件</a:t>
            </a:r>
            <a:endParaRPr sz="1333">
              <a:solidFill>
                <a:schemeClr val="dk1"/>
              </a:solidFill>
              <a:latin typeface="Arial" panose="020B0604020202020204"/>
              <a:ea typeface="Arial" panose="020B0604020202020204"/>
              <a:cs typeface="Arial" panose="020B0604020202020204"/>
              <a:sym typeface="Arial" panose="020B0604020202020204"/>
            </a:endParaRPr>
          </a:p>
        </p:txBody>
      </p:sp>
      <p:cxnSp>
        <p:nvCxnSpPr>
          <p:cNvPr id="24" name="Google Shape;417;p34">
            <a:extLst>
              <a:ext uri="{FF2B5EF4-FFF2-40B4-BE49-F238E27FC236}">
                <a16:creationId xmlns:a16="http://schemas.microsoft.com/office/drawing/2014/main" id="{B4A291CC-C2D4-DF4D-8D6A-2823BCC77920}"/>
              </a:ext>
            </a:extLst>
          </p:cNvPr>
          <p:cNvCxnSpPr>
            <a:stCxn id="19" idx="1"/>
            <a:endCxn id="8" idx="0"/>
          </p:cNvCxnSpPr>
          <p:nvPr/>
        </p:nvCxnSpPr>
        <p:spPr>
          <a:xfrm flipH="1">
            <a:off x="8505664" y="3846372"/>
            <a:ext cx="1778000" cy="287200"/>
          </a:xfrm>
          <a:prstGeom prst="bentConnector2">
            <a:avLst/>
          </a:prstGeom>
          <a:noFill/>
          <a:ln w="9525" cap="flat" cmpd="sng">
            <a:solidFill>
              <a:srgbClr val="EE6800"/>
            </a:solidFill>
            <a:prstDash val="solid"/>
            <a:round/>
            <a:headEnd type="none" w="sm" len="sm"/>
            <a:tailEnd type="triangle" w="med" len="med"/>
          </a:ln>
        </p:spPr>
      </p:cxnSp>
      <p:sp>
        <p:nvSpPr>
          <p:cNvPr id="25" name="Google Shape;419;p34">
            <a:extLst>
              <a:ext uri="{FF2B5EF4-FFF2-40B4-BE49-F238E27FC236}">
                <a16:creationId xmlns:a16="http://schemas.microsoft.com/office/drawing/2014/main" id="{E477456A-BE7E-F348-8087-ADC4454FCFD8}"/>
              </a:ext>
            </a:extLst>
          </p:cNvPr>
          <p:cNvSpPr txBox="1"/>
          <p:nvPr/>
        </p:nvSpPr>
        <p:spPr>
          <a:xfrm>
            <a:off x="9172784" y="3621151"/>
            <a:ext cx="605120" cy="287259"/>
          </a:xfrm>
          <a:prstGeom prst="rect">
            <a:avLst/>
          </a:prstGeom>
          <a:noFill/>
          <a:ln>
            <a:noFill/>
          </a:ln>
        </p:spPr>
        <p:txBody>
          <a:bodyPr spcFirstLastPara="1" wrap="square" lIns="121900" tIns="60933" rIns="121900" bIns="60933" anchor="t" anchorCtr="0">
            <a:noAutofit/>
          </a:bodyPr>
          <a:lstStyle/>
          <a:p>
            <a:r>
              <a:rPr lang="en-US" sz="1067">
                <a:solidFill>
                  <a:srgbClr val="000000"/>
                </a:solidFill>
                <a:latin typeface="Arial" panose="020B0604020202020204"/>
                <a:ea typeface="Arial" panose="020B0604020202020204"/>
                <a:cs typeface="Arial" panose="020B0604020202020204"/>
                <a:sym typeface="Arial" panose="020B0604020202020204"/>
              </a:rPr>
              <a:t>订阅</a:t>
            </a:r>
            <a:endParaRPr sz="1333">
              <a:solidFill>
                <a:srgbClr val="000000"/>
              </a:solidFill>
              <a:latin typeface="Arial" panose="020B0604020202020204"/>
              <a:ea typeface="Arial" panose="020B0604020202020204"/>
              <a:cs typeface="Arial" panose="020B0604020202020204"/>
              <a:sym typeface="Arial" panose="020B0604020202020204"/>
            </a:endParaRPr>
          </a:p>
        </p:txBody>
      </p:sp>
      <p:sp>
        <p:nvSpPr>
          <p:cNvPr id="26" name="Google Shape;420;p34">
            <a:extLst>
              <a:ext uri="{FF2B5EF4-FFF2-40B4-BE49-F238E27FC236}">
                <a16:creationId xmlns:a16="http://schemas.microsoft.com/office/drawing/2014/main" id="{73513B8F-8110-2C41-9A99-64E99EC7F681}"/>
              </a:ext>
            </a:extLst>
          </p:cNvPr>
          <p:cNvSpPr txBox="1"/>
          <p:nvPr/>
        </p:nvSpPr>
        <p:spPr>
          <a:xfrm>
            <a:off x="9540194" y="4852866"/>
            <a:ext cx="605120" cy="287259"/>
          </a:xfrm>
          <a:prstGeom prst="rect">
            <a:avLst/>
          </a:prstGeom>
          <a:noFill/>
          <a:ln>
            <a:noFill/>
          </a:ln>
        </p:spPr>
        <p:txBody>
          <a:bodyPr spcFirstLastPara="1" wrap="square" lIns="121900" tIns="60933" rIns="121900" bIns="60933" anchor="t" anchorCtr="0">
            <a:noAutofit/>
          </a:bodyPr>
          <a:lstStyle/>
          <a:p>
            <a:r>
              <a:rPr lang="en-US" sz="1067">
                <a:solidFill>
                  <a:srgbClr val="000000"/>
                </a:solidFill>
                <a:latin typeface="Arial" panose="020B0604020202020204"/>
                <a:ea typeface="Arial" panose="020B0604020202020204"/>
                <a:cs typeface="Arial" panose="020B0604020202020204"/>
                <a:sym typeface="Arial" panose="020B0604020202020204"/>
              </a:rPr>
              <a:t>订阅</a:t>
            </a:r>
            <a:endParaRPr sz="1333">
              <a:solidFill>
                <a:srgbClr val="000000"/>
              </a:solidFill>
              <a:latin typeface="Arial" panose="020B0604020202020204"/>
              <a:ea typeface="Arial" panose="020B0604020202020204"/>
              <a:cs typeface="Arial" panose="020B0604020202020204"/>
              <a:sym typeface="Arial" panose="020B0604020202020204"/>
            </a:endParaRPr>
          </a:p>
        </p:txBody>
      </p:sp>
      <p:sp>
        <p:nvSpPr>
          <p:cNvPr id="27" name="Google Shape;421;p34">
            <a:extLst>
              <a:ext uri="{FF2B5EF4-FFF2-40B4-BE49-F238E27FC236}">
                <a16:creationId xmlns:a16="http://schemas.microsoft.com/office/drawing/2014/main" id="{352062AB-9DC9-DB47-B076-3CE0BF1EFDC0}"/>
              </a:ext>
            </a:extLst>
          </p:cNvPr>
          <p:cNvSpPr txBox="1"/>
          <p:nvPr/>
        </p:nvSpPr>
        <p:spPr>
          <a:xfrm>
            <a:off x="9160632" y="5998960"/>
            <a:ext cx="605120" cy="287259"/>
          </a:xfrm>
          <a:prstGeom prst="rect">
            <a:avLst/>
          </a:prstGeom>
          <a:noFill/>
          <a:ln>
            <a:noFill/>
          </a:ln>
        </p:spPr>
        <p:txBody>
          <a:bodyPr spcFirstLastPara="1" wrap="square" lIns="121900" tIns="60933" rIns="121900" bIns="60933" anchor="t" anchorCtr="0">
            <a:noAutofit/>
          </a:bodyPr>
          <a:lstStyle/>
          <a:p>
            <a:r>
              <a:rPr lang="en-US" sz="1067">
                <a:solidFill>
                  <a:srgbClr val="000000"/>
                </a:solidFill>
                <a:latin typeface="Arial" panose="020B0604020202020204"/>
                <a:ea typeface="Arial" panose="020B0604020202020204"/>
                <a:cs typeface="Arial" panose="020B0604020202020204"/>
                <a:sym typeface="Arial" panose="020B0604020202020204"/>
              </a:rPr>
              <a:t>订阅</a:t>
            </a:r>
            <a:endParaRPr sz="1333">
              <a:solidFill>
                <a:srgbClr val="000000"/>
              </a:solidFill>
              <a:latin typeface="Arial" panose="020B0604020202020204"/>
              <a:ea typeface="Arial" panose="020B0604020202020204"/>
              <a:cs typeface="Arial" panose="020B0604020202020204"/>
              <a:sym typeface="Arial" panose="020B0604020202020204"/>
            </a:endParaRPr>
          </a:p>
        </p:txBody>
      </p:sp>
      <p:sp>
        <p:nvSpPr>
          <p:cNvPr id="28" name="Google Shape;422;p34">
            <a:extLst>
              <a:ext uri="{FF2B5EF4-FFF2-40B4-BE49-F238E27FC236}">
                <a16:creationId xmlns:a16="http://schemas.microsoft.com/office/drawing/2014/main" id="{2C229F4E-EF30-E54A-96B7-7AA0380F077C}"/>
              </a:ext>
            </a:extLst>
          </p:cNvPr>
          <p:cNvSpPr txBox="1"/>
          <p:nvPr/>
        </p:nvSpPr>
        <p:spPr>
          <a:xfrm>
            <a:off x="6908800" y="5123568"/>
            <a:ext cx="605120" cy="287259"/>
          </a:xfrm>
          <a:prstGeom prst="rect">
            <a:avLst/>
          </a:prstGeom>
          <a:noFill/>
          <a:ln>
            <a:noFill/>
          </a:ln>
        </p:spPr>
        <p:txBody>
          <a:bodyPr spcFirstLastPara="1" wrap="square" lIns="121900" tIns="60933" rIns="121900" bIns="60933" anchor="t" anchorCtr="0">
            <a:noAutofit/>
          </a:bodyPr>
          <a:lstStyle/>
          <a:p>
            <a:r>
              <a:rPr lang="en-US" sz="1067">
                <a:solidFill>
                  <a:srgbClr val="000000"/>
                </a:solidFill>
                <a:latin typeface="Arial" panose="020B0604020202020204"/>
                <a:ea typeface="Arial" panose="020B0604020202020204"/>
                <a:cs typeface="Arial" panose="020B0604020202020204"/>
                <a:sym typeface="Arial" panose="020B0604020202020204"/>
              </a:rPr>
              <a:t>发布</a:t>
            </a:r>
            <a:endParaRPr sz="1333">
              <a:solidFill>
                <a:srgbClr val="000000"/>
              </a:solidFill>
              <a:latin typeface="Arial" panose="020B0604020202020204"/>
              <a:ea typeface="Arial" panose="020B0604020202020204"/>
              <a:cs typeface="Arial" panose="020B0604020202020204"/>
              <a:sym typeface="Arial" panose="020B0604020202020204"/>
            </a:endParaRPr>
          </a:p>
        </p:txBody>
      </p:sp>
      <p:pic>
        <p:nvPicPr>
          <p:cNvPr id="30" name="图片 29">
            <a:extLst>
              <a:ext uri="{FF2B5EF4-FFF2-40B4-BE49-F238E27FC236}">
                <a16:creationId xmlns:a16="http://schemas.microsoft.com/office/drawing/2014/main" id="{FABAD1B3-8C0A-EB4D-9A48-3C94067F7EA8}"/>
              </a:ext>
            </a:extLst>
          </p:cNvPr>
          <p:cNvPicPr>
            <a:picLocks noChangeAspect="1"/>
          </p:cNvPicPr>
          <p:nvPr/>
        </p:nvPicPr>
        <p:blipFill>
          <a:blip r:embed="rId2"/>
          <a:stretch>
            <a:fillRect/>
          </a:stretch>
        </p:blipFill>
        <p:spPr>
          <a:xfrm>
            <a:off x="534619" y="2716663"/>
            <a:ext cx="6629400" cy="876300"/>
          </a:xfrm>
          <a:prstGeom prst="rect">
            <a:avLst/>
          </a:prstGeom>
        </p:spPr>
      </p:pic>
    </p:spTree>
    <p:extLst>
      <p:ext uri="{BB962C8B-B14F-4D97-AF65-F5344CB8AC3E}">
        <p14:creationId xmlns:p14="http://schemas.microsoft.com/office/powerpoint/2010/main" val="303065346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CF0865F-6479-2147-993A-FA1B446EDB37}"/>
              </a:ext>
            </a:extLst>
          </p:cNvPr>
          <p:cNvSpPr>
            <a:spLocks noGrp="1"/>
          </p:cNvSpPr>
          <p:nvPr>
            <p:ph type="title"/>
          </p:nvPr>
        </p:nvSpPr>
        <p:spPr>
          <a:xfrm>
            <a:off x="373952" y="17377"/>
            <a:ext cx="6214055" cy="1208868"/>
          </a:xfrm>
        </p:spPr>
        <p:txBody>
          <a:bodyPr/>
          <a:lstStyle/>
          <a:p>
            <a:r>
              <a:rPr kumimoji="1" lang="en-US" altLang="zh-CN" dirty="0"/>
              <a:t>Go-Micro</a:t>
            </a:r>
            <a:endParaRPr kumimoji="1" lang="zh-CN" altLang="en-US" dirty="0"/>
          </a:p>
        </p:txBody>
      </p:sp>
      <p:sp>
        <p:nvSpPr>
          <p:cNvPr id="6" name="文本框 5">
            <a:extLst>
              <a:ext uri="{FF2B5EF4-FFF2-40B4-BE49-F238E27FC236}">
                <a16:creationId xmlns:a16="http://schemas.microsoft.com/office/drawing/2014/main" id="{B0B7FA97-6A21-1741-BEBD-9DC4AFD90F5B}"/>
              </a:ext>
            </a:extLst>
          </p:cNvPr>
          <p:cNvSpPr txBox="1"/>
          <p:nvPr/>
        </p:nvSpPr>
        <p:spPr>
          <a:xfrm>
            <a:off x="9693986" y="863958"/>
            <a:ext cx="2423619" cy="369332"/>
          </a:xfrm>
          <a:prstGeom prst="rect">
            <a:avLst/>
          </a:prstGeom>
          <a:noFill/>
        </p:spPr>
        <p:txBody>
          <a:bodyPr wrap="square" rtlCol="0">
            <a:spAutoFit/>
          </a:bodyPr>
          <a:lstStyle/>
          <a:p>
            <a:pPr marL="685800" lvl="1"/>
            <a:r>
              <a:rPr kumimoji="1" lang="en-US" altLang="zh-CN" b="1" dirty="0">
                <a:solidFill>
                  <a:schemeClr val="bg1"/>
                </a:solidFill>
              </a:rPr>
              <a:t>Go-Micro</a:t>
            </a:r>
            <a:r>
              <a:rPr kumimoji="1" lang="zh-CN" altLang="en-US" b="1" dirty="0">
                <a:solidFill>
                  <a:schemeClr val="bg1"/>
                </a:solidFill>
              </a:rPr>
              <a:t> 实践</a:t>
            </a:r>
            <a:endParaRPr kumimoji="1" lang="zh-CN" altLang="en-US" dirty="0">
              <a:solidFill>
                <a:schemeClr val="bg1"/>
              </a:solidFill>
            </a:endParaRPr>
          </a:p>
        </p:txBody>
      </p:sp>
      <p:sp>
        <p:nvSpPr>
          <p:cNvPr id="2" name="矩形 1">
            <a:extLst>
              <a:ext uri="{FF2B5EF4-FFF2-40B4-BE49-F238E27FC236}">
                <a16:creationId xmlns:a16="http://schemas.microsoft.com/office/drawing/2014/main" id="{33A6D11E-EB38-C148-90EF-ADD10CD5DF9E}"/>
              </a:ext>
            </a:extLst>
          </p:cNvPr>
          <p:cNvSpPr/>
          <p:nvPr/>
        </p:nvSpPr>
        <p:spPr>
          <a:xfrm>
            <a:off x="373952" y="1646680"/>
            <a:ext cx="3433632" cy="369332"/>
          </a:xfrm>
          <a:prstGeom prst="rect">
            <a:avLst/>
          </a:prstGeom>
        </p:spPr>
        <p:txBody>
          <a:bodyPr wrap="none">
            <a:spAutoFit/>
          </a:bodyPr>
          <a:lstStyle/>
          <a:p>
            <a:pPr marL="16932">
              <a:buSzPts val="1400"/>
            </a:pPr>
            <a:r>
              <a:rPr lang="zh-CN" altLang="en-US" dirty="0"/>
              <a:t>链路追踪、限流、熔断、认证</a:t>
            </a:r>
            <a:r>
              <a:rPr lang="en-US" altLang="zh-CN" dirty="0"/>
              <a:t>…</a:t>
            </a:r>
            <a:endParaRPr lang="en-US" altLang="zh-CN" dirty="0">
              <a:solidFill>
                <a:srgbClr val="424242"/>
              </a:solidFill>
              <a:latin typeface="Courier New" panose="02070309020205020404"/>
              <a:ea typeface="Courier New" panose="02070309020205020404"/>
              <a:cs typeface="Courier New" panose="02070309020205020404"/>
              <a:sym typeface="Courier New" panose="02070309020205020404"/>
            </a:endParaRPr>
          </a:p>
        </p:txBody>
      </p:sp>
      <p:sp>
        <p:nvSpPr>
          <p:cNvPr id="29" name="object 2">
            <a:extLst>
              <a:ext uri="{FF2B5EF4-FFF2-40B4-BE49-F238E27FC236}">
                <a16:creationId xmlns:a16="http://schemas.microsoft.com/office/drawing/2014/main" id="{EE310364-4BD9-F247-BD51-0E603D88376A}"/>
              </a:ext>
            </a:extLst>
          </p:cNvPr>
          <p:cNvSpPr/>
          <p:nvPr/>
        </p:nvSpPr>
        <p:spPr>
          <a:xfrm>
            <a:off x="5801710" y="1605816"/>
            <a:ext cx="4924884" cy="4740819"/>
          </a:xfrm>
          <a:prstGeom prst="rect">
            <a:avLst/>
          </a:prstGeom>
          <a:blipFill>
            <a:blip r:embed="rId2" cstate="print"/>
            <a:stretch>
              <a:fillRect/>
            </a:stretch>
          </a:blipFill>
        </p:spPr>
        <p:txBody>
          <a:bodyPr wrap="square" lIns="0" tIns="0" rIns="0" bIns="0" rtlCol="0"/>
          <a:lstStyle/>
          <a:p>
            <a:endParaRPr sz="2400"/>
          </a:p>
        </p:txBody>
      </p:sp>
      <p:sp>
        <p:nvSpPr>
          <p:cNvPr id="31" name="object 3">
            <a:extLst>
              <a:ext uri="{FF2B5EF4-FFF2-40B4-BE49-F238E27FC236}">
                <a16:creationId xmlns:a16="http://schemas.microsoft.com/office/drawing/2014/main" id="{E067A5A2-F1F6-4E45-949A-DEB64CB09F74}"/>
              </a:ext>
            </a:extLst>
          </p:cNvPr>
          <p:cNvSpPr txBox="1"/>
          <p:nvPr/>
        </p:nvSpPr>
        <p:spPr>
          <a:xfrm>
            <a:off x="7750798" y="3429000"/>
            <a:ext cx="1026707" cy="853802"/>
          </a:xfrm>
          <a:prstGeom prst="rect">
            <a:avLst/>
          </a:prstGeom>
        </p:spPr>
        <p:txBody>
          <a:bodyPr vert="horz" wrap="square" lIns="0" tIns="14393" rIns="0" bIns="0" rtlCol="0">
            <a:spAutoFit/>
          </a:bodyPr>
          <a:lstStyle/>
          <a:p>
            <a:pPr marL="16933" marR="6773" algn="ctr">
              <a:lnSpc>
                <a:spcPct val="101000"/>
              </a:lnSpc>
              <a:spcBef>
                <a:spcPts val="113"/>
              </a:spcBef>
            </a:pPr>
            <a:r>
              <a:rPr spc="-7" dirty="0">
                <a:solidFill>
                  <a:srgbClr val="FFFFFF"/>
                </a:solidFill>
                <a:latin typeface="Courier New" panose="02070309020205020404"/>
                <a:cs typeface="Courier New" panose="02070309020205020404"/>
              </a:rPr>
              <a:t>Client  or  Handler</a:t>
            </a:r>
            <a:endParaRPr dirty="0">
              <a:latin typeface="Courier New" panose="02070309020205020404"/>
              <a:cs typeface="Courier New" panose="02070309020205020404"/>
            </a:endParaRPr>
          </a:p>
        </p:txBody>
      </p:sp>
      <p:sp>
        <p:nvSpPr>
          <p:cNvPr id="37" name="object 5">
            <a:extLst>
              <a:ext uri="{FF2B5EF4-FFF2-40B4-BE49-F238E27FC236}">
                <a16:creationId xmlns:a16="http://schemas.microsoft.com/office/drawing/2014/main" id="{261E4952-1D40-0B45-86FF-408F4BC01161}"/>
              </a:ext>
            </a:extLst>
          </p:cNvPr>
          <p:cNvSpPr txBox="1"/>
          <p:nvPr/>
        </p:nvSpPr>
        <p:spPr>
          <a:xfrm>
            <a:off x="529514" y="3112620"/>
            <a:ext cx="3122507" cy="2340363"/>
          </a:xfrm>
          <a:prstGeom prst="rect">
            <a:avLst/>
          </a:prstGeom>
        </p:spPr>
        <p:txBody>
          <a:bodyPr vert="horz" wrap="square" lIns="0" tIns="16933" rIns="0" bIns="0" rtlCol="0">
            <a:spAutoFit/>
          </a:bodyPr>
          <a:lstStyle/>
          <a:p>
            <a:pPr marL="16933">
              <a:spcBef>
                <a:spcPts val="133"/>
              </a:spcBef>
            </a:pPr>
            <a:r>
              <a:rPr lang="zh-CN" altLang="en-US" sz="2133" spc="-7" dirty="0">
                <a:latin typeface="Courier New" panose="02070309020205020404"/>
                <a:cs typeface="Courier New" panose="02070309020205020404"/>
                <a:sym typeface="Arial" panose="020B0604020202020204"/>
              </a:rPr>
              <a:t>认证</a:t>
            </a:r>
            <a:endParaRPr lang="en-US" sz="2133" spc="-7" dirty="0">
              <a:latin typeface="Courier New" panose="02070309020205020404"/>
              <a:cs typeface="Courier New" panose="02070309020205020404"/>
            </a:endParaRPr>
          </a:p>
          <a:p>
            <a:pPr marL="16933">
              <a:spcBef>
                <a:spcPts val="133"/>
              </a:spcBef>
            </a:pPr>
            <a:r>
              <a:rPr lang="zh-CN" altLang="en-US" sz="2133" spc="-7" dirty="0">
                <a:latin typeface="Courier New" panose="02070309020205020404"/>
                <a:cs typeface="Courier New" panose="02070309020205020404"/>
              </a:rPr>
              <a:t>熔断</a:t>
            </a:r>
            <a:endParaRPr lang="en-US" altLang="zh-CN" sz="2133" spc="-7" dirty="0">
              <a:latin typeface="Courier New" panose="02070309020205020404"/>
              <a:cs typeface="Courier New" panose="02070309020205020404"/>
            </a:endParaRPr>
          </a:p>
          <a:p>
            <a:pPr marL="16933">
              <a:spcBef>
                <a:spcPts val="133"/>
              </a:spcBef>
            </a:pPr>
            <a:r>
              <a:rPr lang="zh-CN" altLang="en-US" sz="2133" spc="-7" dirty="0">
                <a:latin typeface="Courier New" panose="02070309020205020404"/>
                <a:cs typeface="Courier New" panose="02070309020205020404"/>
              </a:rPr>
              <a:t>限流</a:t>
            </a:r>
            <a:endParaRPr lang="en-US" sz="2133" spc="-7" dirty="0">
              <a:latin typeface="Courier New" panose="02070309020205020404"/>
              <a:cs typeface="Courier New" panose="02070309020205020404"/>
            </a:endParaRPr>
          </a:p>
          <a:p>
            <a:pPr marL="16933"/>
            <a:r>
              <a:rPr lang="zh-CN" altLang="en" sz="2133" spc="-7" dirty="0">
                <a:latin typeface="Courier New" panose="02070309020205020404"/>
                <a:cs typeface="Courier New" panose="02070309020205020404"/>
              </a:rPr>
              <a:t>日志</a:t>
            </a:r>
            <a:endParaRPr lang="en" altLang="zh-CN" sz="2133" spc="-7" dirty="0">
              <a:latin typeface="Courier New" panose="02070309020205020404"/>
              <a:cs typeface="Courier New" panose="02070309020205020404"/>
            </a:endParaRPr>
          </a:p>
          <a:p>
            <a:pPr marL="16933"/>
            <a:r>
              <a:rPr lang="zh-CN" altLang="en-US" sz="2133" spc="-7" dirty="0">
                <a:latin typeface="Courier New" panose="02070309020205020404"/>
                <a:cs typeface="Courier New" panose="02070309020205020404"/>
              </a:rPr>
              <a:t>事件通知</a:t>
            </a:r>
            <a:endParaRPr lang="en-US" altLang="zh-CN" sz="2133" spc="-7" dirty="0">
              <a:latin typeface="Courier New" panose="02070309020205020404"/>
              <a:cs typeface="Courier New" panose="02070309020205020404"/>
            </a:endParaRPr>
          </a:p>
          <a:p>
            <a:pPr marL="16933"/>
            <a:r>
              <a:rPr lang="zh-CN" altLang="en-US" sz="2133" spc="-7" dirty="0">
                <a:latin typeface="Courier New" panose="02070309020205020404"/>
                <a:cs typeface="Courier New" panose="02070309020205020404"/>
              </a:rPr>
              <a:t>监控仪表</a:t>
            </a:r>
            <a:endParaRPr lang="en" altLang="zh-CN" sz="2133" spc="-7" dirty="0">
              <a:latin typeface="Courier New" panose="02070309020205020404"/>
              <a:cs typeface="Courier New" panose="02070309020205020404"/>
            </a:endParaRPr>
          </a:p>
          <a:p>
            <a:pPr marL="16933"/>
            <a:r>
              <a:rPr lang="zh-CN" altLang="en" sz="2133" spc="-7" dirty="0">
                <a:latin typeface="Courier New" panose="02070309020205020404"/>
                <a:cs typeface="Courier New" panose="02070309020205020404"/>
              </a:rPr>
              <a:t>上</a:t>
            </a:r>
            <a:r>
              <a:rPr lang="zh-CN" altLang="en-US" sz="2133" spc="-7" dirty="0">
                <a:latin typeface="Courier New" panose="02070309020205020404"/>
                <a:cs typeface="Courier New" panose="02070309020205020404"/>
              </a:rPr>
              <a:t>下文注入</a:t>
            </a:r>
            <a:endParaRPr lang="en" altLang="zh-CN" sz="2133" dirty="0">
              <a:latin typeface="Courier New" panose="02070309020205020404"/>
              <a:cs typeface="Courier New" panose="02070309020205020404"/>
            </a:endParaRPr>
          </a:p>
        </p:txBody>
      </p:sp>
      <p:sp>
        <p:nvSpPr>
          <p:cNvPr id="40" name="文本框 39">
            <a:extLst>
              <a:ext uri="{FF2B5EF4-FFF2-40B4-BE49-F238E27FC236}">
                <a16:creationId xmlns:a16="http://schemas.microsoft.com/office/drawing/2014/main" id="{60E43D0B-510B-694E-9C36-31C47B5C7173}"/>
              </a:ext>
            </a:extLst>
          </p:cNvPr>
          <p:cNvSpPr txBox="1"/>
          <p:nvPr/>
        </p:nvSpPr>
        <p:spPr>
          <a:xfrm>
            <a:off x="389923" y="2059330"/>
            <a:ext cx="5535426" cy="523220"/>
          </a:xfrm>
          <a:prstGeom prst="rect">
            <a:avLst/>
          </a:prstGeom>
          <a:noFill/>
        </p:spPr>
        <p:txBody>
          <a:bodyPr wrap="none" rtlCol="0">
            <a:spAutoFit/>
          </a:bodyPr>
          <a:lstStyle>
            <a:defPPr rtl="0">
              <a:defRPr lang="zh-cn"/>
            </a:defPPr>
            <a:lvl1pPr>
              <a:defRPr kumimoji="1" sz="1400">
                <a:solidFill>
                  <a:schemeClr val="bg2">
                    <a:lumMod val="50000"/>
                  </a:schemeClr>
                </a:solidFill>
              </a:defRPr>
            </a:lvl1pPr>
          </a:lstStyle>
          <a:p>
            <a:r>
              <a:rPr lang="en-US" altLang="zh-CN" dirty="0"/>
              <a:t>Wrapper</a:t>
            </a:r>
            <a:r>
              <a:rPr lang="zh-CN" altLang="en-US" dirty="0"/>
              <a:t>包装器（模式），将请求与响应处理的过程包装起来，使用</a:t>
            </a:r>
            <a:endParaRPr lang="en-US" altLang="zh-CN" dirty="0"/>
          </a:p>
          <a:p>
            <a:r>
              <a:rPr lang="zh-CN" altLang="en-US" dirty="0"/>
              <a:t>通用的方法包装，将业务逻辑与通用逻辑分开。</a:t>
            </a:r>
          </a:p>
        </p:txBody>
      </p:sp>
      <p:sp>
        <p:nvSpPr>
          <p:cNvPr id="3" name="矩形 2">
            <a:extLst>
              <a:ext uri="{FF2B5EF4-FFF2-40B4-BE49-F238E27FC236}">
                <a16:creationId xmlns:a16="http://schemas.microsoft.com/office/drawing/2014/main" id="{E7F01AFC-33F5-4D4E-8508-44B73341F02E}"/>
              </a:ext>
            </a:extLst>
          </p:cNvPr>
          <p:cNvSpPr/>
          <p:nvPr/>
        </p:nvSpPr>
        <p:spPr>
          <a:xfrm>
            <a:off x="529514" y="5983053"/>
            <a:ext cx="5707653" cy="369332"/>
          </a:xfrm>
          <a:prstGeom prst="rect">
            <a:avLst/>
          </a:prstGeom>
        </p:spPr>
        <p:txBody>
          <a:bodyPr wrap="none">
            <a:spAutoFit/>
          </a:bodyPr>
          <a:lstStyle/>
          <a:p>
            <a:r>
              <a:rPr kumimoji="1" lang="zh-CN" altLang="en-US" dirty="0"/>
              <a:t>演示：基于</a:t>
            </a:r>
            <a:r>
              <a:rPr kumimoji="1" lang="en-US" altLang="zh-CN" dirty="0"/>
              <a:t>Go-Micro</a:t>
            </a:r>
            <a:r>
              <a:rPr kumimoji="1" lang="zh-CN" altLang="en-US" dirty="0"/>
              <a:t>的</a:t>
            </a:r>
            <a:r>
              <a:rPr kumimoji="1" lang="en-US" altLang="zh-CN" dirty="0"/>
              <a:t>Wrapper</a:t>
            </a:r>
            <a:r>
              <a:rPr kumimoji="1" lang="zh-CN" altLang="en-US" dirty="0"/>
              <a:t>实现限流器、日志处理</a:t>
            </a:r>
            <a:endParaRPr kumimoji="1" lang="en-US" altLang="zh-CN" dirty="0"/>
          </a:p>
        </p:txBody>
      </p:sp>
    </p:spTree>
    <p:extLst>
      <p:ext uri="{BB962C8B-B14F-4D97-AF65-F5344CB8AC3E}">
        <p14:creationId xmlns:p14="http://schemas.microsoft.com/office/powerpoint/2010/main" val="23480039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CF0865F-6479-2147-993A-FA1B446EDB37}"/>
              </a:ext>
            </a:extLst>
          </p:cNvPr>
          <p:cNvSpPr>
            <a:spLocks noGrp="1"/>
          </p:cNvSpPr>
          <p:nvPr>
            <p:ph type="title"/>
          </p:nvPr>
        </p:nvSpPr>
        <p:spPr>
          <a:xfrm>
            <a:off x="373952" y="17377"/>
            <a:ext cx="6214055" cy="1208868"/>
          </a:xfrm>
        </p:spPr>
        <p:txBody>
          <a:bodyPr/>
          <a:lstStyle/>
          <a:p>
            <a:r>
              <a:rPr kumimoji="1" lang="en-US" altLang="zh-CN" dirty="0"/>
              <a:t>Go-Micro</a:t>
            </a:r>
            <a:endParaRPr kumimoji="1" lang="zh-CN" altLang="en-US" dirty="0"/>
          </a:p>
        </p:txBody>
      </p:sp>
      <p:sp>
        <p:nvSpPr>
          <p:cNvPr id="6" name="文本框 5">
            <a:extLst>
              <a:ext uri="{FF2B5EF4-FFF2-40B4-BE49-F238E27FC236}">
                <a16:creationId xmlns:a16="http://schemas.microsoft.com/office/drawing/2014/main" id="{B0B7FA97-6A21-1741-BEBD-9DC4AFD90F5B}"/>
              </a:ext>
            </a:extLst>
          </p:cNvPr>
          <p:cNvSpPr txBox="1"/>
          <p:nvPr/>
        </p:nvSpPr>
        <p:spPr>
          <a:xfrm>
            <a:off x="9693986" y="863958"/>
            <a:ext cx="2423619" cy="369332"/>
          </a:xfrm>
          <a:prstGeom prst="rect">
            <a:avLst/>
          </a:prstGeom>
          <a:noFill/>
        </p:spPr>
        <p:txBody>
          <a:bodyPr wrap="square" rtlCol="0">
            <a:spAutoFit/>
          </a:bodyPr>
          <a:lstStyle/>
          <a:p>
            <a:pPr marL="685800" lvl="1"/>
            <a:r>
              <a:rPr kumimoji="1" lang="en-US" altLang="zh-CN" b="1" dirty="0">
                <a:solidFill>
                  <a:schemeClr val="bg1"/>
                </a:solidFill>
              </a:rPr>
              <a:t>Go-Micro</a:t>
            </a:r>
            <a:r>
              <a:rPr kumimoji="1" lang="zh-CN" altLang="en-US" b="1" dirty="0">
                <a:solidFill>
                  <a:schemeClr val="bg1"/>
                </a:solidFill>
              </a:rPr>
              <a:t> 实践</a:t>
            </a:r>
            <a:endParaRPr kumimoji="1" lang="zh-CN" altLang="en-US" dirty="0">
              <a:solidFill>
                <a:schemeClr val="bg1"/>
              </a:solidFill>
            </a:endParaRPr>
          </a:p>
        </p:txBody>
      </p:sp>
      <p:sp>
        <p:nvSpPr>
          <p:cNvPr id="2" name="矩形 1">
            <a:extLst>
              <a:ext uri="{FF2B5EF4-FFF2-40B4-BE49-F238E27FC236}">
                <a16:creationId xmlns:a16="http://schemas.microsoft.com/office/drawing/2014/main" id="{33A6D11E-EB38-C148-90EF-ADD10CD5DF9E}"/>
              </a:ext>
            </a:extLst>
          </p:cNvPr>
          <p:cNvSpPr/>
          <p:nvPr/>
        </p:nvSpPr>
        <p:spPr>
          <a:xfrm>
            <a:off x="373952" y="1646680"/>
            <a:ext cx="1125308" cy="369332"/>
          </a:xfrm>
          <a:prstGeom prst="rect">
            <a:avLst/>
          </a:prstGeom>
        </p:spPr>
        <p:txBody>
          <a:bodyPr wrap="none">
            <a:spAutoFit/>
          </a:bodyPr>
          <a:lstStyle/>
          <a:p>
            <a:pPr marL="16932">
              <a:buSzPts val="1400"/>
            </a:pPr>
            <a:r>
              <a:rPr lang="zh-CN" altLang="en-US" dirty="0"/>
              <a:t>使用插件</a:t>
            </a:r>
            <a:endParaRPr lang="en-US" altLang="zh-CN" dirty="0">
              <a:solidFill>
                <a:srgbClr val="424242"/>
              </a:solidFill>
              <a:latin typeface="Courier New" panose="02070309020205020404"/>
              <a:ea typeface="Courier New" panose="02070309020205020404"/>
              <a:cs typeface="Courier New" panose="02070309020205020404"/>
              <a:sym typeface="Courier New" panose="02070309020205020404"/>
            </a:endParaRPr>
          </a:p>
        </p:txBody>
      </p:sp>
      <p:sp>
        <p:nvSpPr>
          <p:cNvPr id="37" name="object 5">
            <a:extLst>
              <a:ext uri="{FF2B5EF4-FFF2-40B4-BE49-F238E27FC236}">
                <a16:creationId xmlns:a16="http://schemas.microsoft.com/office/drawing/2014/main" id="{261E4952-1D40-0B45-86FF-408F4BC01161}"/>
              </a:ext>
            </a:extLst>
          </p:cNvPr>
          <p:cNvSpPr txBox="1"/>
          <p:nvPr/>
        </p:nvSpPr>
        <p:spPr>
          <a:xfrm>
            <a:off x="529514" y="4337073"/>
            <a:ext cx="8383259" cy="263320"/>
          </a:xfrm>
          <a:prstGeom prst="rect">
            <a:avLst/>
          </a:prstGeom>
        </p:spPr>
        <p:txBody>
          <a:bodyPr vert="horz" wrap="square" lIns="0" tIns="16933" rIns="0" bIns="0" rtlCol="0">
            <a:spAutoFit/>
          </a:bodyPr>
          <a:lstStyle/>
          <a:p>
            <a:r>
              <a:rPr kumimoji="1" lang="zh-CN" altLang="en-US" sz="1600" dirty="0"/>
              <a:t>系统变量</a:t>
            </a:r>
            <a:endParaRPr kumimoji="1" lang="en-US" altLang="zh-CN" sz="1600" dirty="0"/>
          </a:p>
        </p:txBody>
      </p:sp>
      <p:pic>
        <p:nvPicPr>
          <p:cNvPr id="10" name="Picture 3">
            <a:extLst>
              <a:ext uri="{FF2B5EF4-FFF2-40B4-BE49-F238E27FC236}">
                <a16:creationId xmlns:a16="http://schemas.microsoft.com/office/drawing/2014/main" id="{EAE728B9-71BF-5C4D-8743-F0A2B3F45D92}"/>
              </a:ext>
            </a:extLst>
          </p:cNvPr>
          <p:cNvPicPr>
            <a:picLocks noChangeAspect="1"/>
          </p:cNvPicPr>
          <p:nvPr/>
        </p:nvPicPr>
        <p:blipFill>
          <a:blip r:embed="rId2"/>
          <a:stretch>
            <a:fillRect/>
          </a:stretch>
        </p:blipFill>
        <p:spPr>
          <a:xfrm>
            <a:off x="529514" y="2707037"/>
            <a:ext cx="4998203" cy="1443925"/>
          </a:xfrm>
          <a:prstGeom prst="rect">
            <a:avLst/>
          </a:prstGeom>
        </p:spPr>
      </p:pic>
      <p:sp>
        <p:nvSpPr>
          <p:cNvPr id="4" name="矩形 3">
            <a:extLst>
              <a:ext uri="{FF2B5EF4-FFF2-40B4-BE49-F238E27FC236}">
                <a16:creationId xmlns:a16="http://schemas.microsoft.com/office/drawing/2014/main" id="{837F00FD-4C3A-FE4C-93C4-EDBEAE448AD3}"/>
              </a:ext>
            </a:extLst>
          </p:cNvPr>
          <p:cNvSpPr/>
          <p:nvPr/>
        </p:nvSpPr>
        <p:spPr>
          <a:xfrm>
            <a:off x="391264" y="2337705"/>
            <a:ext cx="1005403" cy="338554"/>
          </a:xfrm>
          <a:prstGeom prst="rect">
            <a:avLst/>
          </a:prstGeom>
        </p:spPr>
        <p:txBody>
          <a:bodyPr wrap="none">
            <a:spAutoFit/>
          </a:bodyPr>
          <a:lstStyle/>
          <a:p>
            <a:r>
              <a:rPr kumimoji="1" lang="zh-CN" altLang="en-US" sz="1600" dirty="0"/>
              <a:t>代码声明</a:t>
            </a:r>
            <a:endParaRPr kumimoji="1" lang="en-US" altLang="zh-CN" sz="1600" dirty="0"/>
          </a:p>
        </p:txBody>
      </p:sp>
      <p:pic>
        <p:nvPicPr>
          <p:cNvPr id="13" name="图片 12">
            <a:extLst>
              <a:ext uri="{FF2B5EF4-FFF2-40B4-BE49-F238E27FC236}">
                <a16:creationId xmlns:a16="http://schemas.microsoft.com/office/drawing/2014/main" id="{B511C97C-8476-BF4B-8BC3-5E98957957CB}"/>
              </a:ext>
            </a:extLst>
          </p:cNvPr>
          <p:cNvPicPr>
            <a:picLocks noChangeAspect="1"/>
          </p:cNvPicPr>
          <p:nvPr/>
        </p:nvPicPr>
        <p:blipFill>
          <a:blip r:embed="rId3"/>
          <a:stretch>
            <a:fillRect/>
          </a:stretch>
        </p:blipFill>
        <p:spPr>
          <a:xfrm>
            <a:off x="529514" y="4737823"/>
            <a:ext cx="3898900" cy="444500"/>
          </a:xfrm>
          <a:prstGeom prst="rect">
            <a:avLst/>
          </a:prstGeom>
        </p:spPr>
      </p:pic>
      <p:pic>
        <p:nvPicPr>
          <p:cNvPr id="14" name="图片 13">
            <a:extLst>
              <a:ext uri="{FF2B5EF4-FFF2-40B4-BE49-F238E27FC236}">
                <a16:creationId xmlns:a16="http://schemas.microsoft.com/office/drawing/2014/main" id="{0832EEE1-0170-3C4A-91FF-D8C845370544}"/>
              </a:ext>
            </a:extLst>
          </p:cNvPr>
          <p:cNvPicPr>
            <a:picLocks noChangeAspect="1"/>
          </p:cNvPicPr>
          <p:nvPr/>
        </p:nvPicPr>
        <p:blipFill>
          <a:blip r:embed="rId4"/>
          <a:stretch>
            <a:fillRect/>
          </a:stretch>
        </p:blipFill>
        <p:spPr>
          <a:xfrm>
            <a:off x="589677" y="5787087"/>
            <a:ext cx="3606800" cy="406400"/>
          </a:xfrm>
          <a:prstGeom prst="rect">
            <a:avLst/>
          </a:prstGeom>
        </p:spPr>
      </p:pic>
      <p:sp>
        <p:nvSpPr>
          <p:cNvPr id="7" name="矩形 6">
            <a:extLst>
              <a:ext uri="{FF2B5EF4-FFF2-40B4-BE49-F238E27FC236}">
                <a16:creationId xmlns:a16="http://schemas.microsoft.com/office/drawing/2014/main" id="{7D133F86-3014-C040-9157-D1C6AD9C6467}"/>
              </a:ext>
            </a:extLst>
          </p:cNvPr>
          <p:cNvSpPr/>
          <p:nvPr/>
        </p:nvSpPr>
        <p:spPr>
          <a:xfrm>
            <a:off x="582651" y="5379482"/>
            <a:ext cx="800219" cy="263320"/>
          </a:xfrm>
          <a:prstGeom prst="rect">
            <a:avLst/>
          </a:prstGeom>
        </p:spPr>
        <p:txBody>
          <a:bodyPr vert="horz" wrap="square" lIns="0" tIns="16933" rIns="0" bIns="0" rtlCol="0">
            <a:spAutoFit/>
          </a:bodyPr>
          <a:lstStyle/>
          <a:p>
            <a:r>
              <a:rPr kumimoji="1" lang="zh-CN" altLang="en-US" sz="1600" dirty="0"/>
              <a:t>命令行</a:t>
            </a:r>
            <a:endParaRPr kumimoji="1" lang="en-US" altLang="zh-CN" sz="1600" dirty="0"/>
          </a:p>
        </p:txBody>
      </p:sp>
    </p:spTree>
    <p:extLst>
      <p:ext uri="{BB962C8B-B14F-4D97-AF65-F5344CB8AC3E}">
        <p14:creationId xmlns:p14="http://schemas.microsoft.com/office/powerpoint/2010/main" val="29293926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872C4995-FBAC-7648-B0B2-A8685F2B57D1}"/>
              </a:ext>
            </a:extLst>
          </p:cNvPr>
          <p:cNvSpPr>
            <a:spLocks noGrp="1"/>
          </p:cNvSpPr>
          <p:nvPr>
            <p:ph idx="1"/>
          </p:nvPr>
        </p:nvSpPr>
        <p:spPr>
          <a:xfrm>
            <a:off x="293511" y="1825625"/>
            <a:ext cx="5971822" cy="4351338"/>
          </a:xfrm>
        </p:spPr>
        <p:txBody>
          <a:bodyPr>
            <a:normAutofit/>
          </a:bodyPr>
          <a:lstStyle/>
          <a:p>
            <a:pPr marL="342900" indent="-342900">
              <a:buFont typeface="+mj-lt"/>
              <a:buAutoNum type="arabicPeriod" startAt="3"/>
            </a:pPr>
            <a:r>
              <a:rPr lang="zh-CN" altLang="en-US" dirty="0"/>
              <a:t>强大的内置类型和标准库</a:t>
            </a:r>
            <a:endParaRPr lang="en-US" altLang="zh-CN" dirty="0"/>
          </a:p>
          <a:p>
            <a:r>
              <a:rPr lang="zh-CN" altLang="en-US" sz="1400" i="1" dirty="0"/>
              <a:t> </a:t>
            </a:r>
            <a:r>
              <a:rPr lang="en" altLang="zh-CN" sz="1200" dirty="0"/>
              <a:t>Go </a:t>
            </a:r>
            <a:r>
              <a:rPr lang="zh-CN" altLang="en-US" sz="1200" dirty="0"/>
              <a:t>语言除了几乎所有语言都支持的简单内置类型</a:t>
            </a:r>
            <a:r>
              <a:rPr lang="en-US" altLang="zh-CN" sz="1200" dirty="0"/>
              <a:t>(</a:t>
            </a:r>
            <a:r>
              <a:rPr lang="zh-CN" altLang="en-US" sz="1200" dirty="0"/>
              <a:t>比如整型和浮点型等</a:t>
            </a:r>
            <a:r>
              <a:rPr lang="en-US" altLang="zh-CN" sz="1200" dirty="0"/>
              <a:t>)</a:t>
            </a:r>
            <a:r>
              <a:rPr lang="zh-CN" altLang="en-US" sz="1200" dirty="0"/>
              <a:t>外， 也内置了一些比较新的语言中内置的高级类型，比如数组、字符串、字典类型</a:t>
            </a:r>
            <a:r>
              <a:rPr lang="en-US" altLang="zh-CN" sz="1200" dirty="0"/>
              <a:t>(</a:t>
            </a:r>
            <a:r>
              <a:rPr lang="en" altLang="zh-CN" sz="1200" dirty="0"/>
              <a:t>map)</a:t>
            </a:r>
            <a:r>
              <a:rPr lang="zh-CN" altLang="en" sz="1200" dirty="0"/>
              <a:t>。</a:t>
            </a:r>
            <a:r>
              <a:rPr lang="en" altLang="zh-CN" sz="1200" dirty="0"/>
              <a:t>Go</a:t>
            </a:r>
            <a:r>
              <a:rPr lang="zh-CN" altLang="en-US" sz="1200" dirty="0"/>
              <a:t>语言的标准库覆盖网络、系统、加密、编码、图形等各个方面，可以直接使用标准库的 </a:t>
            </a:r>
            <a:r>
              <a:rPr lang="en" altLang="zh-CN" sz="1200" dirty="0"/>
              <a:t>http </a:t>
            </a:r>
            <a:r>
              <a:rPr lang="zh-CN" altLang="en-US" sz="1200" dirty="0"/>
              <a:t>包进行 </a:t>
            </a:r>
            <a:r>
              <a:rPr lang="en" altLang="zh-CN" sz="1200" dirty="0"/>
              <a:t>HTTP </a:t>
            </a:r>
            <a:r>
              <a:rPr lang="zh-CN" altLang="en-US" sz="1200" dirty="0"/>
              <a:t>协议的收发处理</a:t>
            </a:r>
            <a:r>
              <a:rPr lang="en-US" altLang="zh-CN" sz="1200" dirty="0"/>
              <a:t>;</a:t>
            </a:r>
            <a:r>
              <a:rPr lang="zh-CN" altLang="en-US" sz="1200" dirty="0"/>
              <a:t>网络库基于高性能的操作系统通信模型</a:t>
            </a:r>
            <a:r>
              <a:rPr lang="en-US" altLang="zh-CN" sz="1200" dirty="0"/>
              <a:t>(</a:t>
            </a:r>
            <a:r>
              <a:rPr lang="en" altLang="zh-CN" sz="1200" dirty="0"/>
              <a:t>Linux </a:t>
            </a:r>
            <a:r>
              <a:rPr lang="zh-CN" altLang="en-US" sz="1200" dirty="0"/>
              <a:t>的 </a:t>
            </a:r>
            <a:r>
              <a:rPr lang="en" altLang="zh-CN" sz="1200" dirty="0" err="1"/>
              <a:t>epoll</a:t>
            </a:r>
            <a:r>
              <a:rPr lang="zh-CN" altLang="en" sz="1200" dirty="0"/>
              <a:t>、</a:t>
            </a:r>
            <a:r>
              <a:rPr lang="en" altLang="zh-CN" sz="1200" dirty="0"/>
              <a:t>Windows </a:t>
            </a:r>
            <a:r>
              <a:rPr lang="zh-CN" altLang="en-US" sz="1200" dirty="0"/>
              <a:t>的 </a:t>
            </a:r>
            <a:r>
              <a:rPr lang="en" altLang="zh-CN" sz="1200" dirty="0"/>
              <a:t>IOCP);</a:t>
            </a:r>
            <a:r>
              <a:rPr lang="zh-CN" altLang="en-US" sz="1200" dirty="0"/>
              <a:t>所有的加密、编码都内建支持，不需要再从第三方开发者处获取。</a:t>
            </a:r>
            <a:endParaRPr kumimoji="1" lang="zh-CN" altLang="en-US" sz="1400" dirty="0"/>
          </a:p>
          <a:p>
            <a:endParaRPr kumimoji="1" lang="zh-CN" altLang="en-US" dirty="0"/>
          </a:p>
        </p:txBody>
      </p:sp>
      <p:graphicFrame>
        <p:nvGraphicFramePr>
          <p:cNvPr id="6" name="表格 5">
            <a:extLst>
              <a:ext uri="{FF2B5EF4-FFF2-40B4-BE49-F238E27FC236}">
                <a16:creationId xmlns:a16="http://schemas.microsoft.com/office/drawing/2014/main" id="{36489378-B389-CC4D-8DD3-3DBD302EC1B3}"/>
              </a:ext>
            </a:extLst>
          </p:cNvPr>
          <p:cNvGraphicFramePr>
            <a:graphicFrameLocks noGrp="1"/>
          </p:cNvGraphicFramePr>
          <p:nvPr>
            <p:extLst>
              <p:ext uri="{D42A27DB-BD31-4B8C-83A1-F6EECF244321}">
                <p14:modId xmlns:p14="http://schemas.microsoft.com/office/powerpoint/2010/main" val="976052408"/>
              </p:ext>
            </p:extLst>
          </p:nvPr>
        </p:nvGraphicFramePr>
        <p:xfrm>
          <a:off x="6415751" y="1473913"/>
          <a:ext cx="5561760" cy="5269252"/>
        </p:xfrm>
        <a:graphic>
          <a:graphicData uri="http://schemas.openxmlformats.org/drawingml/2006/table">
            <a:tbl>
              <a:tblPr/>
              <a:tblGrid>
                <a:gridCol w="2780880">
                  <a:extLst>
                    <a:ext uri="{9D8B030D-6E8A-4147-A177-3AD203B41FA5}">
                      <a16:colId xmlns:a16="http://schemas.microsoft.com/office/drawing/2014/main" val="3390013611"/>
                    </a:ext>
                  </a:extLst>
                </a:gridCol>
                <a:gridCol w="2780880">
                  <a:extLst>
                    <a:ext uri="{9D8B030D-6E8A-4147-A177-3AD203B41FA5}">
                      <a16:colId xmlns:a16="http://schemas.microsoft.com/office/drawing/2014/main" val="2448676139"/>
                    </a:ext>
                  </a:extLst>
                </a:gridCol>
              </a:tblGrid>
              <a:tr h="150965">
                <a:tc>
                  <a:txBody>
                    <a:bodyPr/>
                    <a:lstStyle/>
                    <a:p>
                      <a:r>
                        <a:rPr lang="en" sz="900" b="1">
                          <a:solidFill>
                            <a:schemeClr val="bg1"/>
                          </a:solidFill>
                          <a:effectLst/>
                        </a:rPr>
                        <a:t>Go</a:t>
                      </a:r>
                      <a:r>
                        <a:rPr lang="zh-CN" altLang="en-US" sz="900" b="1">
                          <a:solidFill>
                            <a:schemeClr val="bg1"/>
                          </a:solidFill>
                          <a:effectLst/>
                        </a:rPr>
                        <a:t>语言标准库包名</a:t>
                      </a:r>
                    </a:p>
                  </a:txBody>
                  <a:tcPr marL="48102" marR="48102" marT="22201" marB="22201" anchor="ctr">
                    <a:lnL w="9525" cap="flat" cmpd="sng" algn="ctr">
                      <a:solidFill>
                        <a:srgbClr val="515151"/>
                      </a:solidFill>
                      <a:prstDash val="solid"/>
                      <a:round/>
                      <a:headEnd type="none" w="med" len="med"/>
                      <a:tailEnd type="none" w="med" len="med"/>
                    </a:lnL>
                    <a:lnR w="9525" cap="flat" cmpd="sng" algn="ctr">
                      <a:solidFill>
                        <a:srgbClr val="515151"/>
                      </a:solidFill>
                      <a:prstDash val="solid"/>
                      <a:round/>
                      <a:headEnd type="none" w="med" len="med"/>
                      <a:tailEnd type="none" w="med" len="med"/>
                    </a:lnR>
                    <a:lnT w="9525" cap="flat" cmpd="sng" algn="ctr">
                      <a:solidFill>
                        <a:srgbClr val="515151"/>
                      </a:solidFill>
                      <a:prstDash val="solid"/>
                      <a:round/>
                      <a:headEnd type="none" w="med" len="med"/>
                      <a:tailEnd type="none" w="med" len="med"/>
                    </a:lnT>
                    <a:lnB w="9525" cap="flat" cmpd="sng" algn="ctr">
                      <a:solidFill>
                        <a:srgbClr val="515151"/>
                      </a:solidFill>
                      <a:prstDash val="solid"/>
                      <a:round/>
                      <a:headEnd type="none" w="med" len="med"/>
                      <a:tailEnd type="none" w="med" len="med"/>
                    </a:lnB>
                    <a:solidFill>
                      <a:srgbClr val="2B2B2B"/>
                    </a:solidFill>
                  </a:tcPr>
                </a:tc>
                <a:tc>
                  <a:txBody>
                    <a:bodyPr/>
                    <a:lstStyle/>
                    <a:p>
                      <a:r>
                        <a:rPr lang="zh-CN" altLang="en-US" sz="900" b="1">
                          <a:solidFill>
                            <a:schemeClr val="bg1"/>
                          </a:solidFill>
                          <a:effectLst/>
                        </a:rPr>
                        <a:t>功 能</a:t>
                      </a:r>
                    </a:p>
                  </a:txBody>
                  <a:tcPr marL="48102" marR="48102" marT="22201" marB="22201" anchor="ctr">
                    <a:lnL w="9525" cap="flat" cmpd="sng" algn="ctr">
                      <a:solidFill>
                        <a:srgbClr val="515151"/>
                      </a:solidFill>
                      <a:prstDash val="solid"/>
                      <a:round/>
                      <a:headEnd type="none" w="med" len="med"/>
                      <a:tailEnd type="none" w="med" len="med"/>
                    </a:lnL>
                    <a:lnR w="9525" cap="flat" cmpd="sng" algn="ctr">
                      <a:solidFill>
                        <a:srgbClr val="515151"/>
                      </a:solidFill>
                      <a:prstDash val="solid"/>
                      <a:round/>
                      <a:headEnd type="none" w="med" len="med"/>
                      <a:tailEnd type="none" w="med" len="med"/>
                    </a:lnR>
                    <a:lnT w="9525" cap="flat" cmpd="sng" algn="ctr">
                      <a:solidFill>
                        <a:srgbClr val="515151"/>
                      </a:solidFill>
                      <a:prstDash val="solid"/>
                      <a:round/>
                      <a:headEnd type="none" w="med" len="med"/>
                      <a:tailEnd type="none" w="med" len="med"/>
                    </a:lnT>
                    <a:lnB w="9525" cap="flat" cmpd="sng" algn="ctr">
                      <a:solidFill>
                        <a:srgbClr val="515151"/>
                      </a:solidFill>
                      <a:prstDash val="solid"/>
                      <a:round/>
                      <a:headEnd type="none" w="med" len="med"/>
                      <a:tailEnd type="none" w="med" len="med"/>
                    </a:lnB>
                    <a:solidFill>
                      <a:srgbClr val="2B2B2B"/>
                    </a:solidFill>
                  </a:tcPr>
                </a:tc>
                <a:extLst>
                  <a:ext uri="{0D108BD9-81ED-4DB2-BD59-A6C34878D82A}">
                    <a16:rowId xmlns:a16="http://schemas.microsoft.com/office/drawing/2014/main" val="363798555"/>
                  </a:ext>
                </a:extLst>
              </a:tr>
              <a:tr h="150965">
                <a:tc>
                  <a:txBody>
                    <a:bodyPr/>
                    <a:lstStyle/>
                    <a:p>
                      <a:r>
                        <a:rPr lang="en" sz="900" dirty="0" err="1">
                          <a:solidFill>
                            <a:schemeClr val="bg1"/>
                          </a:solidFill>
                          <a:effectLst/>
                        </a:rPr>
                        <a:t>bufio</a:t>
                      </a:r>
                      <a:endParaRPr lang="en" sz="900" dirty="0">
                        <a:solidFill>
                          <a:schemeClr val="bg1"/>
                        </a:solidFill>
                        <a:effectLst/>
                      </a:endParaRPr>
                    </a:p>
                  </a:txBody>
                  <a:tcPr marL="48102" marR="48102" marT="22201" marB="22201" anchor="ctr">
                    <a:lnL w="9525" cap="flat" cmpd="sng" algn="ctr">
                      <a:solidFill>
                        <a:srgbClr val="515151"/>
                      </a:solidFill>
                      <a:prstDash val="solid"/>
                      <a:round/>
                      <a:headEnd type="none" w="med" len="med"/>
                      <a:tailEnd type="none" w="med" len="med"/>
                    </a:lnL>
                    <a:lnR w="9525" cap="flat" cmpd="sng" algn="ctr">
                      <a:solidFill>
                        <a:srgbClr val="515151"/>
                      </a:solidFill>
                      <a:prstDash val="solid"/>
                      <a:round/>
                      <a:headEnd type="none" w="med" len="med"/>
                      <a:tailEnd type="none" w="med" len="med"/>
                    </a:lnR>
                    <a:lnT w="9525" cap="flat" cmpd="sng" algn="ctr">
                      <a:solidFill>
                        <a:srgbClr val="515151"/>
                      </a:solidFill>
                      <a:prstDash val="solid"/>
                      <a:round/>
                      <a:headEnd type="none" w="med" len="med"/>
                      <a:tailEnd type="none" w="med" len="med"/>
                    </a:lnT>
                    <a:lnB w="9525" cap="flat" cmpd="sng" algn="ctr">
                      <a:solidFill>
                        <a:srgbClr val="515151"/>
                      </a:solidFill>
                      <a:prstDash val="solid"/>
                      <a:round/>
                      <a:headEnd type="none" w="med" len="med"/>
                      <a:tailEnd type="none" w="med" len="med"/>
                    </a:lnB>
                    <a:solidFill>
                      <a:srgbClr val="2B2B2B"/>
                    </a:solidFill>
                  </a:tcPr>
                </a:tc>
                <a:tc>
                  <a:txBody>
                    <a:bodyPr/>
                    <a:lstStyle/>
                    <a:p>
                      <a:r>
                        <a:rPr lang="zh-CN" altLang="en-US" sz="900">
                          <a:solidFill>
                            <a:schemeClr val="bg1"/>
                          </a:solidFill>
                          <a:effectLst/>
                        </a:rPr>
                        <a:t>带缓冲的 </a:t>
                      </a:r>
                      <a:r>
                        <a:rPr lang="en" sz="900">
                          <a:solidFill>
                            <a:schemeClr val="bg1"/>
                          </a:solidFill>
                          <a:effectLst/>
                        </a:rPr>
                        <a:t>I/O </a:t>
                      </a:r>
                      <a:r>
                        <a:rPr lang="zh-CN" altLang="en-US" sz="900">
                          <a:solidFill>
                            <a:schemeClr val="bg1"/>
                          </a:solidFill>
                          <a:effectLst/>
                        </a:rPr>
                        <a:t>操作</a:t>
                      </a:r>
                    </a:p>
                  </a:txBody>
                  <a:tcPr marL="48102" marR="48102" marT="22201" marB="22201" anchor="ctr">
                    <a:lnL w="9525" cap="flat" cmpd="sng" algn="ctr">
                      <a:solidFill>
                        <a:srgbClr val="515151"/>
                      </a:solidFill>
                      <a:prstDash val="solid"/>
                      <a:round/>
                      <a:headEnd type="none" w="med" len="med"/>
                      <a:tailEnd type="none" w="med" len="med"/>
                    </a:lnL>
                    <a:lnR w="9525" cap="flat" cmpd="sng" algn="ctr">
                      <a:solidFill>
                        <a:srgbClr val="515151"/>
                      </a:solidFill>
                      <a:prstDash val="solid"/>
                      <a:round/>
                      <a:headEnd type="none" w="med" len="med"/>
                      <a:tailEnd type="none" w="med" len="med"/>
                    </a:lnR>
                    <a:lnT w="9525" cap="flat" cmpd="sng" algn="ctr">
                      <a:solidFill>
                        <a:srgbClr val="515151"/>
                      </a:solidFill>
                      <a:prstDash val="solid"/>
                      <a:round/>
                      <a:headEnd type="none" w="med" len="med"/>
                      <a:tailEnd type="none" w="med" len="med"/>
                    </a:lnT>
                    <a:lnB w="9525" cap="flat" cmpd="sng" algn="ctr">
                      <a:solidFill>
                        <a:srgbClr val="515151"/>
                      </a:solidFill>
                      <a:prstDash val="solid"/>
                      <a:round/>
                      <a:headEnd type="none" w="med" len="med"/>
                      <a:tailEnd type="none" w="med" len="med"/>
                    </a:lnB>
                    <a:solidFill>
                      <a:srgbClr val="2B2B2B"/>
                    </a:solidFill>
                  </a:tcPr>
                </a:tc>
                <a:extLst>
                  <a:ext uri="{0D108BD9-81ED-4DB2-BD59-A6C34878D82A}">
                    <a16:rowId xmlns:a16="http://schemas.microsoft.com/office/drawing/2014/main" val="391677748"/>
                  </a:ext>
                </a:extLst>
              </a:tr>
              <a:tr h="150965">
                <a:tc>
                  <a:txBody>
                    <a:bodyPr/>
                    <a:lstStyle/>
                    <a:p>
                      <a:r>
                        <a:rPr lang="en" sz="900">
                          <a:solidFill>
                            <a:schemeClr val="bg1"/>
                          </a:solidFill>
                          <a:effectLst/>
                        </a:rPr>
                        <a:t>bytes</a:t>
                      </a:r>
                    </a:p>
                  </a:txBody>
                  <a:tcPr marL="48102" marR="48102" marT="22201" marB="22201" anchor="ctr">
                    <a:lnL w="9525" cap="flat" cmpd="sng" algn="ctr">
                      <a:solidFill>
                        <a:srgbClr val="515151"/>
                      </a:solidFill>
                      <a:prstDash val="solid"/>
                      <a:round/>
                      <a:headEnd type="none" w="med" len="med"/>
                      <a:tailEnd type="none" w="med" len="med"/>
                    </a:lnL>
                    <a:lnR w="9525" cap="flat" cmpd="sng" algn="ctr">
                      <a:solidFill>
                        <a:srgbClr val="515151"/>
                      </a:solidFill>
                      <a:prstDash val="solid"/>
                      <a:round/>
                      <a:headEnd type="none" w="med" len="med"/>
                      <a:tailEnd type="none" w="med" len="med"/>
                    </a:lnR>
                    <a:lnT w="9525" cap="flat" cmpd="sng" algn="ctr">
                      <a:solidFill>
                        <a:srgbClr val="515151"/>
                      </a:solidFill>
                      <a:prstDash val="solid"/>
                      <a:round/>
                      <a:headEnd type="none" w="med" len="med"/>
                      <a:tailEnd type="none" w="med" len="med"/>
                    </a:lnT>
                    <a:lnB w="9525" cap="flat" cmpd="sng" algn="ctr">
                      <a:solidFill>
                        <a:srgbClr val="515151"/>
                      </a:solidFill>
                      <a:prstDash val="solid"/>
                      <a:round/>
                      <a:headEnd type="none" w="med" len="med"/>
                      <a:tailEnd type="none" w="med" len="med"/>
                    </a:lnB>
                    <a:solidFill>
                      <a:srgbClr val="2B2B2B"/>
                    </a:solidFill>
                  </a:tcPr>
                </a:tc>
                <a:tc>
                  <a:txBody>
                    <a:bodyPr/>
                    <a:lstStyle/>
                    <a:p>
                      <a:r>
                        <a:rPr lang="zh-CN" altLang="en-US" sz="900">
                          <a:solidFill>
                            <a:schemeClr val="bg1"/>
                          </a:solidFill>
                          <a:effectLst/>
                        </a:rPr>
                        <a:t>实现字节操作</a:t>
                      </a:r>
                    </a:p>
                  </a:txBody>
                  <a:tcPr marL="48102" marR="48102" marT="22201" marB="22201" anchor="ctr">
                    <a:lnL w="9525" cap="flat" cmpd="sng" algn="ctr">
                      <a:solidFill>
                        <a:srgbClr val="515151"/>
                      </a:solidFill>
                      <a:prstDash val="solid"/>
                      <a:round/>
                      <a:headEnd type="none" w="med" len="med"/>
                      <a:tailEnd type="none" w="med" len="med"/>
                    </a:lnL>
                    <a:lnR w="9525" cap="flat" cmpd="sng" algn="ctr">
                      <a:solidFill>
                        <a:srgbClr val="515151"/>
                      </a:solidFill>
                      <a:prstDash val="solid"/>
                      <a:round/>
                      <a:headEnd type="none" w="med" len="med"/>
                      <a:tailEnd type="none" w="med" len="med"/>
                    </a:lnR>
                    <a:lnT w="9525" cap="flat" cmpd="sng" algn="ctr">
                      <a:solidFill>
                        <a:srgbClr val="515151"/>
                      </a:solidFill>
                      <a:prstDash val="solid"/>
                      <a:round/>
                      <a:headEnd type="none" w="med" len="med"/>
                      <a:tailEnd type="none" w="med" len="med"/>
                    </a:lnT>
                    <a:lnB w="9525" cap="flat" cmpd="sng" algn="ctr">
                      <a:solidFill>
                        <a:srgbClr val="515151"/>
                      </a:solidFill>
                      <a:prstDash val="solid"/>
                      <a:round/>
                      <a:headEnd type="none" w="med" len="med"/>
                      <a:tailEnd type="none" w="med" len="med"/>
                    </a:lnB>
                    <a:solidFill>
                      <a:srgbClr val="2B2B2B"/>
                    </a:solidFill>
                  </a:tcPr>
                </a:tc>
                <a:extLst>
                  <a:ext uri="{0D108BD9-81ED-4DB2-BD59-A6C34878D82A}">
                    <a16:rowId xmlns:a16="http://schemas.microsoft.com/office/drawing/2014/main" val="1051177646"/>
                  </a:ext>
                </a:extLst>
              </a:tr>
              <a:tr h="150965">
                <a:tc>
                  <a:txBody>
                    <a:bodyPr/>
                    <a:lstStyle/>
                    <a:p>
                      <a:r>
                        <a:rPr lang="en" sz="900">
                          <a:solidFill>
                            <a:schemeClr val="bg1"/>
                          </a:solidFill>
                          <a:effectLst/>
                        </a:rPr>
                        <a:t>container</a:t>
                      </a:r>
                    </a:p>
                  </a:txBody>
                  <a:tcPr marL="48102" marR="48102" marT="22201" marB="22201" anchor="ctr">
                    <a:lnL w="9525" cap="flat" cmpd="sng" algn="ctr">
                      <a:solidFill>
                        <a:srgbClr val="515151"/>
                      </a:solidFill>
                      <a:prstDash val="solid"/>
                      <a:round/>
                      <a:headEnd type="none" w="med" len="med"/>
                      <a:tailEnd type="none" w="med" len="med"/>
                    </a:lnL>
                    <a:lnR w="9525" cap="flat" cmpd="sng" algn="ctr">
                      <a:solidFill>
                        <a:srgbClr val="515151"/>
                      </a:solidFill>
                      <a:prstDash val="solid"/>
                      <a:round/>
                      <a:headEnd type="none" w="med" len="med"/>
                      <a:tailEnd type="none" w="med" len="med"/>
                    </a:lnR>
                    <a:lnT w="9525" cap="flat" cmpd="sng" algn="ctr">
                      <a:solidFill>
                        <a:srgbClr val="515151"/>
                      </a:solidFill>
                      <a:prstDash val="solid"/>
                      <a:round/>
                      <a:headEnd type="none" w="med" len="med"/>
                      <a:tailEnd type="none" w="med" len="med"/>
                    </a:lnT>
                    <a:lnB w="9525" cap="flat" cmpd="sng" algn="ctr">
                      <a:solidFill>
                        <a:srgbClr val="515151"/>
                      </a:solidFill>
                      <a:prstDash val="solid"/>
                      <a:round/>
                      <a:headEnd type="none" w="med" len="med"/>
                      <a:tailEnd type="none" w="med" len="med"/>
                    </a:lnB>
                    <a:solidFill>
                      <a:srgbClr val="2B2B2B"/>
                    </a:solidFill>
                  </a:tcPr>
                </a:tc>
                <a:tc>
                  <a:txBody>
                    <a:bodyPr/>
                    <a:lstStyle/>
                    <a:p>
                      <a:r>
                        <a:rPr lang="zh-CN" altLang="en-US" sz="900">
                          <a:solidFill>
                            <a:schemeClr val="bg1"/>
                          </a:solidFill>
                          <a:effectLst/>
                        </a:rPr>
                        <a:t>封装堆、列表和环形列表等容器</a:t>
                      </a:r>
                    </a:p>
                  </a:txBody>
                  <a:tcPr marL="48102" marR="48102" marT="22201" marB="22201" anchor="ctr">
                    <a:lnL w="9525" cap="flat" cmpd="sng" algn="ctr">
                      <a:solidFill>
                        <a:srgbClr val="515151"/>
                      </a:solidFill>
                      <a:prstDash val="solid"/>
                      <a:round/>
                      <a:headEnd type="none" w="med" len="med"/>
                      <a:tailEnd type="none" w="med" len="med"/>
                    </a:lnL>
                    <a:lnR w="9525" cap="flat" cmpd="sng" algn="ctr">
                      <a:solidFill>
                        <a:srgbClr val="515151"/>
                      </a:solidFill>
                      <a:prstDash val="solid"/>
                      <a:round/>
                      <a:headEnd type="none" w="med" len="med"/>
                      <a:tailEnd type="none" w="med" len="med"/>
                    </a:lnR>
                    <a:lnT w="9525" cap="flat" cmpd="sng" algn="ctr">
                      <a:solidFill>
                        <a:srgbClr val="515151"/>
                      </a:solidFill>
                      <a:prstDash val="solid"/>
                      <a:round/>
                      <a:headEnd type="none" w="med" len="med"/>
                      <a:tailEnd type="none" w="med" len="med"/>
                    </a:lnT>
                    <a:lnB w="9525" cap="flat" cmpd="sng" algn="ctr">
                      <a:solidFill>
                        <a:srgbClr val="515151"/>
                      </a:solidFill>
                      <a:prstDash val="solid"/>
                      <a:round/>
                      <a:headEnd type="none" w="med" len="med"/>
                      <a:tailEnd type="none" w="med" len="med"/>
                    </a:lnB>
                    <a:solidFill>
                      <a:srgbClr val="2B2B2B"/>
                    </a:solidFill>
                  </a:tcPr>
                </a:tc>
                <a:extLst>
                  <a:ext uri="{0D108BD9-81ED-4DB2-BD59-A6C34878D82A}">
                    <a16:rowId xmlns:a16="http://schemas.microsoft.com/office/drawing/2014/main" val="3654370551"/>
                  </a:ext>
                </a:extLst>
              </a:tr>
              <a:tr h="150965">
                <a:tc>
                  <a:txBody>
                    <a:bodyPr/>
                    <a:lstStyle/>
                    <a:p>
                      <a:r>
                        <a:rPr lang="en" sz="900">
                          <a:solidFill>
                            <a:schemeClr val="bg1"/>
                          </a:solidFill>
                          <a:effectLst/>
                        </a:rPr>
                        <a:t>crypto</a:t>
                      </a:r>
                    </a:p>
                  </a:txBody>
                  <a:tcPr marL="48102" marR="48102" marT="22201" marB="22201" anchor="ctr">
                    <a:lnL w="9525" cap="flat" cmpd="sng" algn="ctr">
                      <a:solidFill>
                        <a:srgbClr val="515151"/>
                      </a:solidFill>
                      <a:prstDash val="solid"/>
                      <a:round/>
                      <a:headEnd type="none" w="med" len="med"/>
                      <a:tailEnd type="none" w="med" len="med"/>
                    </a:lnL>
                    <a:lnR w="9525" cap="flat" cmpd="sng" algn="ctr">
                      <a:solidFill>
                        <a:srgbClr val="515151"/>
                      </a:solidFill>
                      <a:prstDash val="solid"/>
                      <a:round/>
                      <a:headEnd type="none" w="med" len="med"/>
                      <a:tailEnd type="none" w="med" len="med"/>
                    </a:lnR>
                    <a:lnT w="9525" cap="flat" cmpd="sng" algn="ctr">
                      <a:solidFill>
                        <a:srgbClr val="515151"/>
                      </a:solidFill>
                      <a:prstDash val="solid"/>
                      <a:round/>
                      <a:headEnd type="none" w="med" len="med"/>
                      <a:tailEnd type="none" w="med" len="med"/>
                    </a:lnT>
                    <a:lnB w="9525" cap="flat" cmpd="sng" algn="ctr">
                      <a:solidFill>
                        <a:srgbClr val="515151"/>
                      </a:solidFill>
                      <a:prstDash val="solid"/>
                      <a:round/>
                      <a:headEnd type="none" w="med" len="med"/>
                      <a:tailEnd type="none" w="med" len="med"/>
                    </a:lnB>
                    <a:solidFill>
                      <a:srgbClr val="2B2B2B"/>
                    </a:solidFill>
                  </a:tcPr>
                </a:tc>
                <a:tc>
                  <a:txBody>
                    <a:bodyPr/>
                    <a:lstStyle/>
                    <a:p>
                      <a:r>
                        <a:rPr lang="zh-CN" altLang="en-US" sz="900">
                          <a:solidFill>
                            <a:schemeClr val="bg1"/>
                          </a:solidFill>
                          <a:effectLst/>
                        </a:rPr>
                        <a:t>加密算法</a:t>
                      </a:r>
                    </a:p>
                  </a:txBody>
                  <a:tcPr marL="48102" marR="48102" marT="22201" marB="22201" anchor="ctr">
                    <a:lnL w="9525" cap="flat" cmpd="sng" algn="ctr">
                      <a:solidFill>
                        <a:srgbClr val="515151"/>
                      </a:solidFill>
                      <a:prstDash val="solid"/>
                      <a:round/>
                      <a:headEnd type="none" w="med" len="med"/>
                      <a:tailEnd type="none" w="med" len="med"/>
                    </a:lnL>
                    <a:lnR w="9525" cap="flat" cmpd="sng" algn="ctr">
                      <a:solidFill>
                        <a:srgbClr val="515151"/>
                      </a:solidFill>
                      <a:prstDash val="solid"/>
                      <a:round/>
                      <a:headEnd type="none" w="med" len="med"/>
                      <a:tailEnd type="none" w="med" len="med"/>
                    </a:lnR>
                    <a:lnT w="9525" cap="flat" cmpd="sng" algn="ctr">
                      <a:solidFill>
                        <a:srgbClr val="515151"/>
                      </a:solidFill>
                      <a:prstDash val="solid"/>
                      <a:round/>
                      <a:headEnd type="none" w="med" len="med"/>
                      <a:tailEnd type="none" w="med" len="med"/>
                    </a:lnT>
                    <a:lnB w="9525" cap="flat" cmpd="sng" algn="ctr">
                      <a:solidFill>
                        <a:srgbClr val="515151"/>
                      </a:solidFill>
                      <a:prstDash val="solid"/>
                      <a:round/>
                      <a:headEnd type="none" w="med" len="med"/>
                      <a:tailEnd type="none" w="med" len="med"/>
                    </a:lnB>
                    <a:solidFill>
                      <a:srgbClr val="2B2B2B"/>
                    </a:solidFill>
                  </a:tcPr>
                </a:tc>
                <a:extLst>
                  <a:ext uri="{0D108BD9-81ED-4DB2-BD59-A6C34878D82A}">
                    <a16:rowId xmlns:a16="http://schemas.microsoft.com/office/drawing/2014/main" val="2873852183"/>
                  </a:ext>
                </a:extLst>
              </a:tr>
              <a:tr h="150965">
                <a:tc>
                  <a:txBody>
                    <a:bodyPr/>
                    <a:lstStyle/>
                    <a:p>
                      <a:r>
                        <a:rPr lang="en" sz="900">
                          <a:solidFill>
                            <a:schemeClr val="bg1"/>
                          </a:solidFill>
                          <a:effectLst/>
                        </a:rPr>
                        <a:t>database</a:t>
                      </a:r>
                    </a:p>
                  </a:txBody>
                  <a:tcPr marL="48102" marR="48102" marT="22201" marB="22201" anchor="ctr">
                    <a:lnL w="9525" cap="flat" cmpd="sng" algn="ctr">
                      <a:solidFill>
                        <a:srgbClr val="515151"/>
                      </a:solidFill>
                      <a:prstDash val="solid"/>
                      <a:round/>
                      <a:headEnd type="none" w="med" len="med"/>
                      <a:tailEnd type="none" w="med" len="med"/>
                    </a:lnL>
                    <a:lnR w="9525" cap="flat" cmpd="sng" algn="ctr">
                      <a:solidFill>
                        <a:srgbClr val="515151"/>
                      </a:solidFill>
                      <a:prstDash val="solid"/>
                      <a:round/>
                      <a:headEnd type="none" w="med" len="med"/>
                      <a:tailEnd type="none" w="med" len="med"/>
                    </a:lnR>
                    <a:lnT w="9525" cap="flat" cmpd="sng" algn="ctr">
                      <a:solidFill>
                        <a:srgbClr val="515151"/>
                      </a:solidFill>
                      <a:prstDash val="solid"/>
                      <a:round/>
                      <a:headEnd type="none" w="med" len="med"/>
                      <a:tailEnd type="none" w="med" len="med"/>
                    </a:lnT>
                    <a:lnB w="9525" cap="flat" cmpd="sng" algn="ctr">
                      <a:solidFill>
                        <a:srgbClr val="515151"/>
                      </a:solidFill>
                      <a:prstDash val="solid"/>
                      <a:round/>
                      <a:headEnd type="none" w="med" len="med"/>
                      <a:tailEnd type="none" w="med" len="med"/>
                    </a:lnB>
                    <a:solidFill>
                      <a:srgbClr val="2B2B2B"/>
                    </a:solidFill>
                  </a:tcPr>
                </a:tc>
                <a:tc>
                  <a:txBody>
                    <a:bodyPr/>
                    <a:lstStyle/>
                    <a:p>
                      <a:r>
                        <a:rPr lang="zh-CN" altLang="en-US" sz="900">
                          <a:solidFill>
                            <a:schemeClr val="bg1"/>
                          </a:solidFill>
                          <a:effectLst/>
                        </a:rPr>
                        <a:t>数据库驱动和接口</a:t>
                      </a:r>
                    </a:p>
                  </a:txBody>
                  <a:tcPr marL="48102" marR="48102" marT="22201" marB="22201" anchor="ctr">
                    <a:lnL w="9525" cap="flat" cmpd="sng" algn="ctr">
                      <a:solidFill>
                        <a:srgbClr val="515151"/>
                      </a:solidFill>
                      <a:prstDash val="solid"/>
                      <a:round/>
                      <a:headEnd type="none" w="med" len="med"/>
                      <a:tailEnd type="none" w="med" len="med"/>
                    </a:lnL>
                    <a:lnR w="9525" cap="flat" cmpd="sng" algn="ctr">
                      <a:solidFill>
                        <a:srgbClr val="515151"/>
                      </a:solidFill>
                      <a:prstDash val="solid"/>
                      <a:round/>
                      <a:headEnd type="none" w="med" len="med"/>
                      <a:tailEnd type="none" w="med" len="med"/>
                    </a:lnR>
                    <a:lnT w="9525" cap="flat" cmpd="sng" algn="ctr">
                      <a:solidFill>
                        <a:srgbClr val="515151"/>
                      </a:solidFill>
                      <a:prstDash val="solid"/>
                      <a:round/>
                      <a:headEnd type="none" w="med" len="med"/>
                      <a:tailEnd type="none" w="med" len="med"/>
                    </a:lnT>
                    <a:lnB w="9525" cap="flat" cmpd="sng" algn="ctr">
                      <a:solidFill>
                        <a:srgbClr val="515151"/>
                      </a:solidFill>
                      <a:prstDash val="solid"/>
                      <a:round/>
                      <a:headEnd type="none" w="med" len="med"/>
                      <a:tailEnd type="none" w="med" len="med"/>
                    </a:lnB>
                    <a:solidFill>
                      <a:srgbClr val="2B2B2B"/>
                    </a:solidFill>
                  </a:tcPr>
                </a:tc>
                <a:extLst>
                  <a:ext uri="{0D108BD9-81ED-4DB2-BD59-A6C34878D82A}">
                    <a16:rowId xmlns:a16="http://schemas.microsoft.com/office/drawing/2014/main" val="4290253171"/>
                  </a:ext>
                </a:extLst>
              </a:tr>
              <a:tr h="150965">
                <a:tc>
                  <a:txBody>
                    <a:bodyPr/>
                    <a:lstStyle/>
                    <a:p>
                      <a:r>
                        <a:rPr lang="en" sz="900" dirty="0">
                          <a:solidFill>
                            <a:schemeClr val="bg1"/>
                          </a:solidFill>
                          <a:effectLst/>
                        </a:rPr>
                        <a:t>debug</a:t>
                      </a:r>
                    </a:p>
                  </a:txBody>
                  <a:tcPr marL="48102" marR="48102" marT="22201" marB="22201" anchor="ctr">
                    <a:lnL w="9525" cap="flat" cmpd="sng" algn="ctr">
                      <a:solidFill>
                        <a:srgbClr val="515151"/>
                      </a:solidFill>
                      <a:prstDash val="solid"/>
                      <a:round/>
                      <a:headEnd type="none" w="med" len="med"/>
                      <a:tailEnd type="none" w="med" len="med"/>
                    </a:lnL>
                    <a:lnR w="9525" cap="flat" cmpd="sng" algn="ctr">
                      <a:solidFill>
                        <a:srgbClr val="515151"/>
                      </a:solidFill>
                      <a:prstDash val="solid"/>
                      <a:round/>
                      <a:headEnd type="none" w="med" len="med"/>
                      <a:tailEnd type="none" w="med" len="med"/>
                    </a:lnR>
                    <a:lnT w="9525" cap="flat" cmpd="sng" algn="ctr">
                      <a:solidFill>
                        <a:srgbClr val="515151"/>
                      </a:solidFill>
                      <a:prstDash val="solid"/>
                      <a:round/>
                      <a:headEnd type="none" w="med" len="med"/>
                      <a:tailEnd type="none" w="med" len="med"/>
                    </a:lnT>
                    <a:lnB w="9525" cap="flat" cmpd="sng" algn="ctr">
                      <a:solidFill>
                        <a:srgbClr val="515151"/>
                      </a:solidFill>
                      <a:prstDash val="solid"/>
                      <a:round/>
                      <a:headEnd type="none" w="med" len="med"/>
                      <a:tailEnd type="none" w="med" len="med"/>
                    </a:lnB>
                    <a:solidFill>
                      <a:srgbClr val="2B2B2B"/>
                    </a:solidFill>
                  </a:tcPr>
                </a:tc>
                <a:tc>
                  <a:txBody>
                    <a:bodyPr/>
                    <a:lstStyle/>
                    <a:p>
                      <a:r>
                        <a:rPr lang="zh-CN" altLang="en-US" sz="900">
                          <a:solidFill>
                            <a:schemeClr val="bg1"/>
                          </a:solidFill>
                          <a:effectLst/>
                        </a:rPr>
                        <a:t>各种调试文件格式访问及调试功能</a:t>
                      </a:r>
                    </a:p>
                  </a:txBody>
                  <a:tcPr marL="48102" marR="48102" marT="22201" marB="22201" anchor="ctr">
                    <a:lnL w="9525" cap="flat" cmpd="sng" algn="ctr">
                      <a:solidFill>
                        <a:srgbClr val="515151"/>
                      </a:solidFill>
                      <a:prstDash val="solid"/>
                      <a:round/>
                      <a:headEnd type="none" w="med" len="med"/>
                      <a:tailEnd type="none" w="med" len="med"/>
                    </a:lnL>
                    <a:lnR w="9525" cap="flat" cmpd="sng" algn="ctr">
                      <a:solidFill>
                        <a:srgbClr val="515151"/>
                      </a:solidFill>
                      <a:prstDash val="solid"/>
                      <a:round/>
                      <a:headEnd type="none" w="med" len="med"/>
                      <a:tailEnd type="none" w="med" len="med"/>
                    </a:lnR>
                    <a:lnT w="9525" cap="flat" cmpd="sng" algn="ctr">
                      <a:solidFill>
                        <a:srgbClr val="515151"/>
                      </a:solidFill>
                      <a:prstDash val="solid"/>
                      <a:round/>
                      <a:headEnd type="none" w="med" len="med"/>
                      <a:tailEnd type="none" w="med" len="med"/>
                    </a:lnT>
                    <a:lnB w="9525" cap="flat" cmpd="sng" algn="ctr">
                      <a:solidFill>
                        <a:srgbClr val="515151"/>
                      </a:solidFill>
                      <a:prstDash val="solid"/>
                      <a:round/>
                      <a:headEnd type="none" w="med" len="med"/>
                      <a:tailEnd type="none" w="med" len="med"/>
                    </a:lnB>
                    <a:solidFill>
                      <a:srgbClr val="2B2B2B"/>
                    </a:solidFill>
                  </a:tcPr>
                </a:tc>
                <a:extLst>
                  <a:ext uri="{0D108BD9-81ED-4DB2-BD59-A6C34878D82A}">
                    <a16:rowId xmlns:a16="http://schemas.microsoft.com/office/drawing/2014/main" val="4004207331"/>
                  </a:ext>
                </a:extLst>
              </a:tr>
              <a:tr h="150965">
                <a:tc>
                  <a:txBody>
                    <a:bodyPr/>
                    <a:lstStyle/>
                    <a:p>
                      <a:r>
                        <a:rPr lang="en" sz="900" dirty="0">
                          <a:solidFill>
                            <a:schemeClr val="bg1"/>
                          </a:solidFill>
                          <a:effectLst/>
                        </a:rPr>
                        <a:t>encoding</a:t>
                      </a:r>
                    </a:p>
                  </a:txBody>
                  <a:tcPr marL="48102" marR="48102" marT="22201" marB="22201" anchor="ctr">
                    <a:lnL w="9525" cap="flat" cmpd="sng" algn="ctr">
                      <a:solidFill>
                        <a:srgbClr val="515151"/>
                      </a:solidFill>
                      <a:prstDash val="solid"/>
                      <a:round/>
                      <a:headEnd type="none" w="med" len="med"/>
                      <a:tailEnd type="none" w="med" len="med"/>
                    </a:lnL>
                    <a:lnR w="9525" cap="flat" cmpd="sng" algn="ctr">
                      <a:solidFill>
                        <a:srgbClr val="515151"/>
                      </a:solidFill>
                      <a:prstDash val="solid"/>
                      <a:round/>
                      <a:headEnd type="none" w="med" len="med"/>
                      <a:tailEnd type="none" w="med" len="med"/>
                    </a:lnR>
                    <a:lnT w="9525" cap="flat" cmpd="sng" algn="ctr">
                      <a:solidFill>
                        <a:srgbClr val="515151"/>
                      </a:solidFill>
                      <a:prstDash val="solid"/>
                      <a:round/>
                      <a:headEnd type="none" w="med" len="med"/>
                      <a:tailEnd type="none" w="med" len="med"/>
                    </a:lnT>
                    <a:lnB w="9525" cap="flat" cmpd="sng" algn="ctr">
                      <a:solidFill>
                        <a:srgbClr val="515151"/>
                      </a:solidFill>
                      <a:prstDash val="solid"/>
                      <a:round/>
                      <a:headEnd type="none" w="med" len="med"/>
                      <a:tailEnd type="none" w="med" len="med"/>
                    </a:lnB>
                    <a:solidFill>
                      <a:srgbClr val="2B2B2B"/>
                    </a:solidFill>
                  </a:tcPr>
                </a:tc>
                <a:tc>
                  <a:txBody>
                    <a:bodyPr/>
                    <a:lstStyle/>
                    <a:p>
                      <a:r>
                        <a:rPr lang="zh-CN" altLang="en-US" sz="900">
                          <a:solidFill>
                            <a:schemeClr val="bg1"/>
                          </a:solidFill>
                          <a:effectLst/>
                        </a:rPr>
                        <a:t>常见算法如 </a:t>
                      </a:r>
                      <a:r>
                        <a:rPr lang="en" sz="900">
                          <a:solidFill>
                            <a:schemeClr val="bg1"/>
                          </a:solidFill>
                          <a:effectLst/>
                        </a:rPr>
                        <a:t>JSON、XML、Base64 </a:t>
                      </a:r>
                      <a:r>
                        <a:rPr lang="zh-CN" altLang="en-US" sz="900">
                          <a:solidFill>
                            <a:schemeClr val="bg1"/>
                          </a:solidFill>
                          <a:effectLst/>
                        </a:rPr>
                        <a:t>等</a:t>
                      </a:r>
                    </a:p>
                  </a:txBody>
                  <a:tcPr marL="48102" marR="48102" marT="22201" marB="22201" anchor="ctr">
                    <a:lnL w="9525" cap="flat" cmpd="sng" algn="ctr">
                      <a:solidFill>
                        <a:srgbClr val="515151"/>
                      </a:solidFill>
                      <a:prstDash val="solid"/>
                      <a:round/>
                      <a:headEnd type="none" w="med" len="med"/>
                      <a:tailEnd type="none" w="med" len="med"/>
                    </a:lnL>
                    <a:lnR w="9525" cap="flat" cmpd="sng" algn="ctr">
                      <a:solidFill>
                        <a:srgbClr val="515151"/>
                      </a:solidFill>
                      <a:prstDash val="solid"/>
                      <a:round/>
                      <a:headEnd type="none" w="med" len="med"/>
                      <a:tailEnd type="none" w="med" len="med"/>
                    </a:lnR>
                    <a:lnT w="9525" cap="flat" cmpd="sng" algn="ctr">
                      <a:solidFill>
                        <a:srgbClr val="515151"/>
                      </a:solidFill>
                      <a:prstDash val="solid"/>
                      <a:round/>
                      <a:headEnd type="none" w="med" len="med"/>
                      <a:tailEnd type="none" w="med" len="med"/>
                    </a:lnT>
                    <a:lnB w="9525" cap="flat" cmpd="sng" algn="ctr">
                      <a:solidFill>
                        <a:srgbClr val="515151"/>
                      </a:solidFill>
                      <a:prstDash val="solid"/>
                      <a:round/>
                      <a:headEnd type="none" w="med" len="med"/>
                      <a:tailEnd type="none" w="med" len="med"/>
                    </a:lnB>
                    <a:solidFill>
                      <a:srgbClr val="2B2B2B"/>
                    </a:solidFill>
                  </a:tcPr>
                </a:tc>
                <a:extLst>
                  <a:ext uri="{0D108BD9-81ED-4DB2-BD59-A6C34878D82A}">
                    <a16:rowId xmlns:a16="http://schemas.microsoft.com/office/drawing/2014/main" val="4156835813"/>
                  </a:ext>
                </a:extLst>
              </a:tr>
              <a:tr h="150965">
                <a:tc>
                  <a:txBody>
                    <a:bodyPr/>
                    <a:lstStyle/>
                    <a:p>
                      <a:r>
                        <a:rPr lang="en" sz="900">
                          <a:solidFill>
                            <a:schemeClr val="bg1"/>
                          </a:solidFill>
                          <a:effectLst/>
                        </a:rPr>
                        <a:t>flag</a:t>
                      </a:r>
                    </a:p>
                  </a:txBody>
                  <a:tcPr marL="48102" marR="48102" marT="22201" marB="22201" anchor="ctr">
                    <a:lnL w="9525" cap="flat" cmpd="sng" algn="ctr">
                      <a:solidFill>
                        <a:srgbClr val="515151"/>
                      </a:solidFill>
                      <a:prstDash val="solid"/>
                      <a:round/>
                      <a:headEnd type="none" w="med" len="med"/>
                      <a:tailEnd type="none" w="med" len="med"/>
                    </a:lnL>
                    <a:lnR w="9525" cap="flat" cmpd="sng" algn="ctr">
                      <a:solidFill>
                        <a:srgbClr val="515151"/>
                      </a:solidFill>
                      <a:prstDash val="solid"/>
                      <a:round/>
                      <a:headEnd type="none" w="med" len="med"/>
                      <a:tailEnd type="none" w="med" len="med"/>
                    </a:lnR>
                    <a:lnT w="9525" cap="flat" cmpd="sng" algn="ctr">
                      <a:solidFill>
                        <a:srgbClr val="515151"/>
                      </a:solidFill>
                      <a:prstDash val="solid"/>
                      <a:round/>
                      <a:headEnd type="none" w="med" len="med"/>
                      <a:tailEnd type="none" w="med" len="med"/>
                    </a:lnT>
                    <a:lnB w="9525" cap="flat" cmpd="sng" algn="ctr">
                      <a:solidFill>
                        <a:srgbClr val="515151"/>
                      </a:solidFill>
                      <a:prstDash val="solid"/>
                      <a:round/>
                      <a:headEnd type="none" w="med" len="med"/>
                      <a:tailEnd type="none" w="med" len="med"/>
                    </a:lnB>
                    <a:solidFill>
                      <a:srgbClr val="2B2B2B"/>
                    </a:solidFill>
                  </a:tcPr>
                </a:tc>
                <a:tc>
                  <a:txBody>
                    <a:bodyPr/>
                    <a:lstStyle/>
                    <a:p>
                      <a:r>
                        <a:rPr lang="zh-CN" altLang="en-US" sz="900">
                          <a:solidFill>
                            <a:schemeClr val="bg1"/>
                          </a:solidFill>
                          <a:effectLst/>
                        </a:rPr>
                        <a:t>命令行解析</a:t>
                      </a:r>
                    </a:p>
                  </a:txBody>
                  <a:tcPr marL="48102" marR="48102" marT="22201" marB="22201" anchor="ctr">
                    <a:lnL w="9525" cap="flat" cmpd="sng" algn="ctr">
                      <a:solidFill>
                        <a:srgbClr val="515151"/>
                      </a:solidFill>
                      <a:prstDash val="solid"/>
                      <a:round/>
                      <a:headEnd type="none" w="med" len="med"/>
                      <a:tailEnd type="none" w="med" len="med"/>
                    </a:lnL>
                    <a:lnR w="9525" cap="flat" cmpd="sng" algn="ctr">
                      <a:solidFill>
                        <a:srgbClr val="515151"/>
                      </a:solidFill>
                      <a:prstDash val="solid"/>
                      <a:round/>
                      <a:headEnd type="none" w="med" len="med"/>
                      <a:tailEnd type="none" w="med" len="med"/>
                    </a:lnR>
                    <a:lnT w="9525" cap="flat" cmpd="sng" algn="ctr">
                      <a:solidFill>
                        <a:srgbClr val="515151"/>
                      </a:solidFill>
                      <a:prstDash val="solid"/>
                      <a:round/>
                      <a:headEnd type="none" w="med" len="med"/>
                      <a:tailEnd type="none" w="med" len="med"/>
                    </a:lnT>
                    <a:lnB w="9525" cap="flat" cmpd="sng" algn="ctr">
                      <a:solidFill>
                        <a:srgbClr val="515151"/>
                      </a:solidFill>
                      <a:prstDash val="solid"/>
                      <a:round/>
                      <a:headEnd type="none" w="med" len="med"/>
                      <a:tailEnd type="none" w="med" len="med"/>
                    </a:lnB>
                    <a:solidFill>
                      <a:srgbClr val="2B2B2B"/>
                    </a:solidFill>
                  </a:tcPr>
                </a:tc>
                <a:extLst>
                  <a:ext uri="{0D108BD9-81ED-4DB2-BD59-A6C34878D82A}">
                    <a16:rowId xmlns:a16="http://schemas.microsoft.com/office/drawing/2014/main" val="65598770"/>
                  </a:ext>
                </a:extLst>
              </a:tr>
              <a:tr h="150965">
                <a:tc>
                  <a:txBody>
                    <a:bodyPr/>
                    <a:lstStyle/>
                    <a:p>
                      <a:r>
                        <a:rPr lang="en" sz="900">
                          <a:solidFill>
                            <a:schemeClr val="bg1"/>
                          </a:solidFill>
                          <a:effectLst/>
                        </a:rPr>
                        <a:t>fmt</a:t>
                      </a:r>
                    </a:p>
                  </a:txBody>
                  <a:tcPr marL="48102" marR="48102" marT="22201" marB="22201" anchor="ctr">
                    <a:lnL w="9525" cap="flat" cmpd="sng" algn="ctr">
                      <a:solidFill>
                        <a:srgbClr val="515151"/>
                      </a:solidFill>
                      <a:prstDash val="solid"/>
                      <a:round/>
                      <a:headEnd type="none" w="med" len="med"/>
                      <a:tailEnd type="none" w="med" len="med"/>
                    </a:lnL>
                    <a:lnR w="9525" cap="flat" cmpd="sng" algn="ctr">
                      <a:solidFill>
                        <a:srgbClr val="515151"/>
                      </a:solidFill>
                      <a:prstDash val="solid"/>
                      <a:round/>
                      <a:headEnd type="none" w="med" len="med"/>
                      <a:tailEnd type="none" w="med" len="med"/>
                    </a:lnR>
                    <a:lnT w="9525" cap="flat" cmpd="sng" algn="ctr">
                      <a:solidFill>
                        <a:srgbClr val="515151"/>
                      </a:solidFill>
                      <a:prstDash val="solid"/>
                      <a:round/>
                      <a:headEnd type="none" w="med" len="med"/>
                      <a:tailEnd type="none" w="med" len="med"/>
                    </a:lnT>
                    <a:lnB w="9525" cap="flat" cmpd="sng" algn="ctr">
                      <a:solidFill>
                        <a:srgbClr val="515151"/>
                      </a:solidFill>
                      <a:prstDash val="solid"/>
                      <a:round/>
                      <a:headEnd type="none" w="med" len="med"/>
                      <a:tailEnd type="none" w="med" len="med"/>
                    </a:lnB>
                    <a:solidFill>
                      <a:srgbClr val="2B2B2B"/>
                    </a:solidFill>
                  </a:tcPr>
                </a:tc>
                <a:tc>
                  <a:txBody>
                    <a:bodyPr/>
                    <a:lstStyle/>
                    <a:p>
                      <a:r>
                        <a:rPr lang="zh-CN" altLang="en-US" sz="900">
                          <a:solidFill>
                            <a:schemeClr val="bg1"/>
                          </a:solidFill>
                          <a:effectLst/>
                        </a:rPr>
                        <a:t>格式化操作</a:t>
                      </a:r>
                    </a:p>
                  </a:txBody>
                  <a:tcPr marL="48102" marR="48102" marT="22201" marB="22201" anchor="ctr">
                    <a:lnL w="9525" cap="flat" cmpd="sng" algn="ctr">
                      <a:solidFill>
                        <a:srgbClr val="515151"/>
                      </a:solidFill>
                      <a:prstDash val="solid"/>
                      <a:round/>
                      <a:headEnd type="none" w="med" len="med"/>
                      <a:tailEnd type="none" w="med" len="med"/>
                    </a:lnL>
                    <a:lnR w="9525" cap="flat" cmpd="sng" algn="ctr">
                      <a:solidFill>
                        <a:srgbClr val="515151"/>
                      </a:solidFill>
                      <a:prstDash val="solid"/>
                      <a:round/>
                      <a:headEnd type="none" w="med" len="med"/>
                      <a:tailEnd type="none" w="med" len="med"/>
                    </a:lnR>
                    <a:lnT w="9525" cap="flat" cmpd="sng" algn="ctr">
                      <a:solidFill>
                        <a:srgbClr val="515151"/>
                      </a:solidFill>
                      <a:prstDash val="solid"/>
                      <a:round/>
                      <a:headEnd type="none" w="med" len="med"/>
                      <a:tailEnd type="none" w="med" len="med"/>
                    </a:lnT>
                    <a:lnB w="9525" cap="flat" cmpd="sng" algn="ctr">
                      <a:solidFill>
                        <a:srgbClr val="515151"/>
                      </a:solidFill>
                      <a:prstDash val="solid"/>
                      <a:round/>
                      <a:headEnd type="none" w="med" len="med"/>
                      <a:tailEnd type="none" w="med" len="med"/>
                    </a:lnB>
                    <a:solidFill>
                      <a:srgbClr val="2B2B2B"/>
                    </a:solidFill>
                  </a:tcPr>
                </a:tc>
                <a:extLst>
                  <a:ext uri="{0D108BD9-81ED-4DB2-BD59-A6C34878D82A}">
                    <a16:rowId xmlns:a16="http://schemas.microsoft.com/office/drawing/2014/main" val="3257721631"/>
                  </a:ext>
                </a:extLst>
              </a:tr>
              <a:tr h="257528">
                <a:tc>
                  <a:txBody>
                    <a:bodyPr/>
                    <a:lstStyle/>
                    <a:p>
                      <a:r>
                        <a:rPr lang="en" sz="900">
                          <a:solidFill>
                            <a:schemeClr val="bg1"/>
                          </a:solidFill>
                          <a:effectLst/>
                        </a:rPr>
                        <a:t>go</a:t>
                      </a:r>
                    </a:p>
                  </a:txBody>
                  <a:tcPr marL="48102" marR="48102" marT="22201" marB="22201" anchor="ctr">
                    <a:lnL w="9525" cap="flat" cmpd="sng" algn="ctr">
                      <a:solidFill>
                        <a:srgbClr val="515151"/>
                      </a:solidFill>
                      <a:prstDash val="solid"/>
                      <a:round/>
                      <a:headEnd type="none" w="med" len="med"/>
                      <a:tailEnd type="none" w="med" len="med"/>
                    </a:lnL>
                    <a:lnR w="9525" cap="flat" cmpd="sng" algn="ctr">
                      <a:solidFill>
                        <a:srgbClr val="515151"/>
                      </a:solidFill>
                      <a:prstDash val="solid"/>
                      <a:round/>
                      <a:headEnd type="none" w="med" len="med"/>
                      <a:tailEnd type="none" w="med" len="med"/>
                    </a:lnR>
                    <a:lnT w="9525" cap="flat" cmpd="sng" algn="ctr">
                      <a:solidFill>
                        <a:srgbClr val="515151"/>
                      </a:solidFill>
                      <a:prstDash val="solid"/>
                      <a:round/>
                      <a:headEnd type="none" w="med" len="med"/>
                      <a:tailEnd type="none" w="med" len="med"/>
                    </a:lnT>
                    <a:lnB w="9525" cap="flat" cmpd="sng" algn="ctr">
                      <a:solidFill>
                        <a:srgbClr val="515151"/>
                      </a:solidFill>
                      <a:prstDash val="solid"/>
                      <a:round/>
                      <a:headEnd type="none" w="med" len="med"/>
                      <a:tailEnd type="none" w="med" len="med"/>
                    </a:lnB>
                    <a:solidFill>
                      <a:srgbClr val="2B2B2B"/>
                    </a:solidFill>
                  </a:tcPr>
                </a:tc>
                <a:tc>
                  <a:txBody>
                    <a:bodyPr/>
                    <a:lstStyle/>
                    <a:p>
                      <a:r>
                        <a:rPr lang="en" sz="900">
                          <a:solidFill>
                            <a:schemeClr val="bg1"/>
                          </a:solidFill>
                          <a:effectLst/>
                        </a:rPr>
                        <a:t>Go </a:t>
                      </a:r>
                      <a:r>
                        <a:rPr lang="zh-CN" altLang="en-US" sz="900">
                          <a:solidFill>
                            <a:schemeClr val="bg1"/>
                          </a:solidFill>
                          <a:effectLst/>
                        </a:rPr>
                        <a:t>语言的词法、语法树、类型等。可通过这个包进行代码信息提取和修改</a:t>
                      </a:r>
                    </a:p>
                  </a:txBody>
                  <a:tcPr marL="48102" marR="48102" marT="22201" marB="22201" anchor="ctr">
                    <a:lnL w="9525" cap="flat" cmpd="sng" algn="ctr">
                      <a:solidFill>
                        <a:srgbClr val="515151"/>
                      </a:solidFill>
                      <a:prstDash val="solid"/>
                      <a:round/>
                      <a:headEnd type="none" w="med" len="med"/>
                      <a:tailEnd type="none" w="med" len="med"/>
                    </a:lnL>
                    <a:lnR w="9525" cap="flat" cmpd="sng" algn="ctr">
                      <a:solidFill>
                        <a:srgbClr val="515151"/>
                      </a:solidFill>
                      <a:prstDash val="solid"/>
                      <a:round/>
                      <a:headEnd type="none" w="med" len="med"/>
                      <a:tailEnd type="none" w="med" len="med"/>
                    </a:lnR>
                    <a:lnT w="9525" cap="flat" cmpd="sng" algn="ctr">
                      <a:solidFill>
                        <a:srgbClr val="515151"/>
                      </a:solidFill>
                      <a:prstDash val="solid"/>
                      <a:round/>
                      <a:headEnd type="none" w="med" len="med"/>
                      <a:tailEnd type="none" w="med" len="med"/>
                    </a:lnT>
                    <a:lnB w="9525" cap="flat" cmpd="sng" algn="ctr">
                      <a:solidFill>
                        <a:srgbClr val="515151"/>
                      </a:solidFill>
                      <a:prstDash val="solid"/>
                      <a:round/>
                      <a:headEnd type="none" w="med" len="med"/>
                      <a:tailEnd type="none" w="med" len="med"/>
                    </a:lnB>
                    <a:solidFill>
                      <a:srgbClr val="2B2B2B"/>
                    </a:solidFill>
                  </a:tcPr>
                </a:tc>
                <a:extLst>
                  <a:ext uri="{0D108BD9-81ED-4DB2-BD59-A6C34878D82A}">
                    <a16:rowId xmlns:a16="http://schemas.microsoft.com/office/drawing/2014/main" val="3526428944"/>
                  </a:ext>
                </a:extLst>
              </a:tr>
              <a:tr h="150965">
                <a:tc>
                  <a:txBody>
                    <a:bodyPr/>
                    <a:lstStyle/>
                    <a:p>
                      <a:r>
                        <a:rPr lang="en" sz="900">
                          <a:solidFill>
                            <a:schemeClr val="bg1"/>
                          </a:solidFill>
                          <a:effectLst/>
                        </a:rPr>
                        <a:t>html</a:t>
                      </a:r>
                    </a:p>
                  </a:txBody>
                  <a:tcPr marL="48102" marR="48102" marT="22201" marB="22201" anchor="ctr">
                    <a:lnL w="9525" cap="flat" cmpd="sng" algn="ctr">
                      <a:solidFill>
                        <a:srgbClr val="515151"/>
                      </a:solidFill>
                      <a:prstDash val="solid"/>
                      <a:round/>
                      <a:headEnd type="none" w="med" len="med"/>
                      <a:tailEnd type="none" w="med" len="med"/>
                    </a:lnL>
                    <a:lnR w="9525" cap="flat" cmpd="sng" algn="ctr">
                      <a:solidFill>
                        <a:srgbClr val="515151"/>
                      </a:solidFill>
                      <a:prstDash val="solid"/>
                      <a:round/>
                      <a:headEnd type="none" w="med" len="med"/>
                      <a:tailEnd type="none" w="med" len="med"/>
                    </a:lnR>
                    <a:lnT w="9525" cap="flat" cmpd="sng" algn="ctr">
                      <a:solidFill>
                        <a:srgbClr val="515151"/>
                      </a:solidFill>
                      <a:prstDash val="solid"/>
                      <a:round/>
                      <a:headEnd type="none" w="med" len="med"/>
                      <a:tailEnd type="none" w="med" len="med"/>
                    </a:lnT>
                    <a:lnB w="9525" cap="flat" cmpd="sng" algn="ctr">
                      <a:solidFill>
                        <a:srgbClr val="515151"/>
                      </a:solidFill>
                      <a:prstDash val="solid"/>
                      <a:round/>
                      <a:headEnd type="none" w="med" len="med"/>
                      <a:tailEnd type="none" w="med" len="med"/>
                    </a:lnB>
                    <a:solidFill>
                      <a:srgbClr val="2B2B2B"/>
                    </a:solidFill>
                  </a:tcPr>
                </a:tc>
                <a:tc>
                  <a:txBody>
                    <a:bodyPr/>
                    <a:lstStyle/>
                    <a:p>
                      <a:r>
                        <a:rPr lang="en" sz="900">
                          <a:solidFill>
                            <a:schemeClr val="bg1"/>
                          </a:solidFill>
                          <a:effectLst/>
                        </a:rPr>
                        <a:t>HTML </a:t>
                      </a:r>
                      <a:r>
                        <a:rPr lang="zh-CN" altLang="en-US" sz="900">
                          <a:solidFill>
                            <a:schemeClr val="bg1"/>
                          </a:solidFill>
                          <a:effectLst/>
                        </a:rPr>
                        <a:t>转义及模板系统</a:t>
                      </a:r>
                    </a:p>
                  </a:txBody>
                  <a:tcPr marL="48102" marR="48102" marT="22201" marB="22201" anchor="ctr">
                    <a:lnL w="9525" cap="flat" cmpd="sng" algn="ctr">
                      <a:solidFill>
                        <a:srgbClr val="515151"/>
                      </a:solidFill>
                      <a:prstDash val="solid"/>
                      <a:round/>
                      <a:headEnd type="none" w="med" len="med"/>
                      <a:tailEnd type="none" w="med" len="med"/>
                    </a:lnL>
                    <a:lnR w="9525" cap="flat" cmpd="sng" algn="ctr">
                      <a:solidFill>
                        <a:srgbClr val="515151"/>
                      </a:solidFill>
                      <a:prstDash val="solid"/>
                      <a:round/>
                      <a:headEnd type="none" w="med" len="med"/>
                      <a:tailEnd type="none" w="med" len="med"/>
                    </a:lnR>
                    <a:lnT w="9525" cap="flat" cmpd="sng" algn="ctr">
                      <a:solidFill>
                        <a:srgbClr val="515151"/>
                      </a:solidFill>
                      <a:prstDash val="solid"/>
                      <a:round/>
                      <a:headEnd type="none" w="med" len="med"/>
                      <a:tailEnd type="none" w="med" len="med"/>
                    </a:lnT>
                    <a:lnB w="9525" cap="flat" cmpd="sng" algn="ctr">
                      <a:solidFill>
                        <a:srgbClr val="515151"/>
                      </a:solidFill>
                      <a:prstDash val="solid"/>
                      <a:round/>
                      <a:headEnd type="none" w="med" len="med"/>
                      <a:tailEnd type="none" w="med" len="med"/>
                    </a:lnB>
                    <a:solidFill>
                      <a:srgbClr val="2B2B2B"/>
                    </a:solidFill>
                  </a:tcPr>
                </a:tc>
                <a:extLst>
                  <a:ext uri="{0D108BD9-81ED-4DB2-BD59-A6C34878D82A}">
                    <a16:rowId xmlns:a16="http://schemas.microsoft.com/office/drawing/2014/main" val="670583542"/>
                  </a:ext>
                </a:extLst>
              </a:tr>
              <a:tr h="150965">
                <a:tc>
                  <a:txBody>
                    <a:bodyPr/>
                    <a:lstStyle/>
                    <a:p>
                      <a:r>
                        <a:rPr lang="en" sz="900">
                          <a:solidFill>
                            <a:schemeClr val="bg1"/>
                          </a:solidFill>
                          <a:effectLst/>
                        </a:rPr>
                        <a:t>image</a:t>
                      </a:r>
                    </a:p>
                  </a:txBody>
                  <a:tcPr marL="48102" marR="48102" marT="22201" marB="22201" anchor="ctr">
                    <a:lnL w="9525" cap="flat" cmpd="sng" algn="ctr">
                      <a:solidFill>
                        <a:srgbClr val="515151"/>
                      </a:solidFill>
                      <a:prstDash val="solid"/>
                      <a:round/>
                      <a:headEnd type="none" w="med" len="med"/>
                      <a:tailEnd type="none" w="med" len="med"/>
                    </a:lnL>
                    <a:lnR w="9525" cap="flat" cmpd="sng" algn="ctr">
                      <a:solidFill>
                        <a:srgbClr val="515151"/>
                      </a:solidFill>
                      <a:prstDash val="solid"/>
                      <a:round/>
                      <a:headEnd type="none" w="med" len="med"/>
                      <a:tailEnd type="none" w="med" len="med"/>
                    </a:lnR>
                    <a:lnT w="9525" cap="flat" cmpd="sng" algn="ctr">
                      <a:solidFill>
                        <a:srgbClr val="515151"/>
                      </a:solidFill>
                      <a:prstDash val="solid"/>
                      <a:round/>
                      <a:headEnd type="none" w="med" len="med"/>
                      <a:tailEnd type="none" w="med" len="med"/>
                    </a:lnT>
                    <a:lnB w="9525" cap="flat" cmpd="sng" algn="ctr">
                      <a:solidFill>
                        <a:srgbClr val="515151"/>
                      </a:solidFill>
                      <a:prstDash val="solid"/>
                      <a:round/>
                      <a:headEnd type="none" w="med" len="med"/>
                      <a:tailEnd type="none" w="med" len="med"/>
                    </a:lnB>
                    <a:solidFill>
                      <a:srgbClr val="2B2B2B"/>
                    </a:solidFill>
                  </a:tcPr>
                </a:tc>
                <a:tc>
                  <a:txBody>
                    <a:bodyPr/>
                    <a:lstStyle/>
                    <a:p>
                      <a:r>
                        <a:rPr lang="zh-CN" altLang="en-US" sz="900">
                          <a:solidFill>
                            <a:schemeClr val="bg1"/>
                          </a:solidFill>
                          <a:effectLst/>
                        </a:rPr>
                        <a:t>常见图形格式的访问及生成</a:t>
                      </a:r>
                    </a:p>
                  </a:txBody>
                  <a:tcPr marL="48102" marR="48102" marT="22201" marB="22201" anchor="ctr">
                    <a:lnL w="9525" cap="flat" cmpd="sng" algn="ctr">
                      <a:solidFill>
                        <a:srgbClr val="515151"/>
                      </a:solidFill>
                      <a:prstDash val="solid"/>
                      <a:round/>
                      <a:headEnd type="none" w="med" len="med"/>
                      <a:tailEnd type="none" w="med" len="med"/>
                    </a:lnL>
                    <a:lnR w="9525" cap="flat" cmpd="sng" algn="ctr">
                      <a:solidFill>
                        <a:srgbClr val="515151"/>
                      </a:solidFill>
                      <a:prstDash val="solid"/>
                      <a:round/>
                      <a:headEnd type="none" w="med" len="med"/>
                      <a:tailEnd type="none" w="med" len="med"/>
                    </a:lnR>
                    <a:lnT w="9525" cap="flat" cmpd="sng" algn="ctr">
                      <a:solidFill>
                        <a:srgbClr val="515151"/>
                      </a:solidFill>
                      <a:prstDash val="solid"/>
                      <a:round/>
                      <a:headEnd type="none" w="med" len="med"/>
                      <a:tailEnd type="none" w="med" len="med"/>
                    </a:lnT>
                    <a:lnB w="9525" cap="flat" cmpd="sng" algn="ctr">
                      <a:solidFill>
                        <a:srgbClr val="515151"/>
                      </a:solidFill>
                      <a:prstDash val="solid"/>
                      <a:round/>
                      <a:headEnd type="none" w="med" len="med"/>
                      <a:tailEnd type="none" w="med" len="med"/>
                    </a:lnB>
                    <a:solidFill>
                      <a:srgbClr val="2B2B2B"/>
                    </a:solidFill>
                  </a:tcPr>
                </a:tc>
                <a:extLst>
                  <a:ext uri="{0D108BD9-81ED-4DB2-BD59-A6C34878D82A}">
                    <a16:rowId xmlns:a16="http://schemas.microsoft.com/office/drawing/2014/main" val="3727563992"/>
                  </a:ext>
                </a:extLst>
              </a:tr>
              <a:tr h="150965">
                <a:tc>
                  <a:txBody>
                    <a:bodyPr/>
                    <a:lstStyle/>
                    <a:p>
                      <a:r>
                        <a:rPr lang="en" sz="900">
                          <a:solidFill>
                            <a:schemeClr val="bg1"/>
                          </a:solidFill>
                          <a:effectLst/>
                        </a:rPr>
                        <a:t>io</a:t>
                      </a:r>
                    </a:p>
                  </a:txBody>
                  <a:tcPr marL="48102" marR="48102" marT="22201" marB="22201" anchor="ctr">
                    <a:lnL w="9525" cap="flat" cmpd="sng" algn="ctr">
                      <a:solidFill>
                        <a:srgbClr val="515151"/>
                      </a:solidFill>
                      <a:prstDash val="solid"/>
                      <a:round/>
                      <a:headEnd type="none" w="med" len="med"/>
                      <a:tailEnd type="none" w="med" len="med"/>
                    </a:lnL>
                    <a:lnR w="9525" cap="flat" cmpd="sng" algn="ctr">
                      <a:solidFill>
                        <a:srgbClr val="515151"/>
                      </a:solidFill>
                      <a:prstDash val="solid"/>
                      <a:round/>
                      <a:headEnd type="none" w="med" len="med"/>
                      <a:tailEnd type="none" w="med" len="med"/>
                    </a:lnR>
                    <a:lnT w="9525" cap="flat" cmpd="sng" algn="ctr">
                      <a:solidFill>
                        <a:srgbClr val="515151"/>
                      </a:solidFill>
                      <a:prstDash val="solid"/>
                      <a:round/>
                      <a:headEnd type="none" w="med" len="med"/>
                      <a:tailEnd type="none" w="med" len="med"/>
                    </a:lnT>
                    <a:lnB w="9525" cap="flat" cmpd="sng" algn="ctr">
                      <a:solidFill>
                        <a:srgbClr val="515151"/>
                      </a:solidFill>
                      <a:prstDash val="solid"/>
                      <a:round/>
                      <a:headEnd type="none" w="med" len="med"/>
                      <a:tailEnd type="none" w="med" len="med"/>
                    </a:lnB>
                    <a:solidFill>
                      <a:srgbClr val="2B2B2B"/>
                    </a:solidFill>
                  </a:tcPr>
                </a:tc>
                <a:tc>
                  <a:txBody>
                    <a:bodyPr/>
                    <a:lstStyle/>
                    <a:p>
                      <a:r>
                        <a:rPr lang="zh-CN" altLang="en-US" sz="900" dirty="0">
                          <a:solidFill>
                            <a:schemeClr val="bg1"/>
                          </a:solidFill>
                          <a:effectLst/>
                        </a:rPr>
                        <a:t>实现 </a:t>
                      </a:r>
                      <a:r>
                        <a:rPr lang="en" sz="900" dirty="0">
                          <a:solidFill>
                            <a:schemeClr val="bg1"/>
                          </a:solidFill>
                          <a:effectLst/>
                        </a:rPr>
                        <a:t>I/O </a:t>
                      </a:r>
                      <a:r>
                        <a:rPr lang="zh-CN" altLang="en-US" sz="900" dirty="0">
                          <a:solidFill>
                            <a:schemeClr val="bg1"/>
                          </a:solidFill>
                          <a:effectLst/>
                        </a:rPr>
                        <a:t>原始访问接口及访问封装</a:t>
                      </a:r>
                    </a:p>
                  </a:txBody>
                  <a:tcPr marL="48102" marR="48102" marT="22201" marB="22201" anchor="ctr">
                    <a:lnL w="9525" cap="flat" cmpd="sng" algn="ctr">
                      <a:solidFill>
                        <a:srgbClr val="515151"/>
                      </a:solidFill>
                      <a:prstDash val="solid"/>
                      <a:round/>
                      <a:headEnd type="none" w="med" len="med"/>
                      <a:tailEnd type="none" w="med" len="med"/>
                    </a:lnL>
                    <a:lnR w="9525" cap="flat" cmpd="sng" algn="ctr">
                      <a:solidFill>
                        <a:srgbClr val="515151"/>
                      </a:solidFill>
                      <a:prstDash val="solid"/>
                      <a:round/>
                      <a:headEnd type="none" w="med" len="med"/>
                      <a:tailEnd type="none" w="med" len="med"/>
                    </a:lnR>
                    <a:lnT w="9525" cap="flat" cmpd="sng" algn="ctr">
                      <a:solidFill>
                        <a:srgbClr val="515151"/>
                      </a:solidFill>
                      <a:prstDash val="solid"/>
                      <a:round/>
                      <a:headEnd type="none" w="med" len="med"/>
                      <a:tailEnd type="none" w="med" len="med"/>
                    </a:lnT>
                    <a:lnB w="9525" cap="flat" cmpd="sng" algn="ctr">
                      <a:solidFill>
                        <a:srgbClr val="515151"/>
                      </a:solidFill>
                      <a:prstDash val="solid"/>
                      <a:round/>
                      <a:headEnd type="none" w="med" len="med"/>
                      <a:tailEnd type="none" w="med" len="med"/>
                    </a:lnB>
                    <a:solidFill>
                      <a:srgbClr val="2B2B2B"/>
                    </a:solidFill>
                  </a:tcPr>
                </a:tc>
                <a:extLst>
                  <a:ext uri="{0D108BD9-81ED-4DB2-BD59-A6C34878D82A}">
                    <a16:rowId xmlns:a16="http://schemas.microsoft.com/office/drawing/2014/main" val="2991273787"/>
                  </a:ext>
                </a:extLst>
              </a:tr>
              <a:tr h="150965">
                <a:tc>
                  <a:txBody>
                    <a:bodyPr/>
                    <a:lstStyle/>
                    <a:p>
                      <a:r>
                        <a:rPr lang="en" sz="900">
                          <a:solidFill>
                            <a:schemeClr val="bg1"/>
                          </a:solidFill>
                          <a:effectLst/>
                        </a:rPr>
                        <a:t>math</a:t>
                      </a:r>
                    </a:p>
                  </a:txBody>
                  <a:tcPr marL="48102" marR="48102" marT="22201" marB="22201" anchor="ctr">
                    <a:lnL w="9525" cap="flat" cmpd="sng" algn="ctr">
                      <a:solidFill>
                        <a:srgbClr val="515151"/>
                      </a:solidFill>
                      <a:prstDash val="solid"/>
                      <a:round/>
                      <a:headEnd type="none" w="med" len="med"/>
                      <a:tailEnd type="none" w="med" len="med"/>
                    </a:lnL>
                    <a:lnR w="9525" cap="flat" cmpd="sng" algn="ctr">
                      <a:solidFill>
                        <a:srgbClr val="515151"/>
                      </a:solidFill>
                      <a:prstDash val="solid"/>
                      <a:round/>
                      <a:headEnd type="none" w="med" len="med"/>
                      <a:tailEnd type="none" w="med" len="med"/>
                    </a:lnR>
                    <a:lnT w="9525" cap="flat" cmpd="sng" algn="ctr">
                      <a:solidFill>
                        <a:srgbClr val="515151"/>
                      </a:solidFill>
                      <a:prstDash val="solid"/>
                      <a:round/>
                      <a:headEnd type="none" w="med" len="med"/>
                      <a:tailEnd type="none" w="med" len="med"/>
                    </a:lnT>
                    <a:lnB w="9525" cap="flat" cmpd="sng" algn="ctr">
                      <a:solidFill>
                        <a:srgbClr val="515151"/>
                      </a:solidFill>
                      <a:prstDash val="solid"/>
                      <a:round/>
                      <a:headEnd type="none" w="med" len="med"/>
                      <a:tailEnd type="none" w="med" len="med"/>
                    </a:lnB>
                    <a:solidFill>
                      <a:srgbClr val="2B2B2B"/>
                    </a:solidFill>
                  </a:tcPr>
                </a:tc>
                <a:tc>
                  <a:txBody>
                    <a:bodyPr/>
                    <a:lstStyle/>
                    <a:p>
                      <a:r>
                        <a:rPr lang="zh-CN" altLang="en-US" sz="900">
                          <a:solidFill>
                            <a:schemeClr val="bg1"/>
                          </a:solidFill>
                          <a:effectLst/>
                        </a:rPr>
                        <a:t>数学库</a:t>
                      </a:r>
                    </a:p>
                  </a:txBody>
                  <a:tcPr marL="48102" marR="48102" marT="22201" marB="22201" anchor="ctr">
                    <a:lnL w="9525" cap="flat" cmpd="sng" algn="ctr">
                      <a:solidFill>
                        <a:srgbClr val="515151"/>
                      </a:solidFill>
                      <a:prstDash val="solid"/>
                      <a:round/>
                      <a:headEnd type="none" w="med" len="med"/>
                      <a:tailEnd type="none" w="med" len="med"/>
                    </a:lnL>
                    <a:lnR w="9525" cap="flat" cmpd="sng" algn="ctr">
                      <a:solidFill>
                        <a:srgbClr val="515151"/>
                      </a:solidFill>
                      <a:prstDash val="solid"/>
                      <a:round/>
                      <a:headEnd type="none" w="med" len="med"/>
                      <a:tailEnd type="none" w="med" len="med"/>
                    </a:lnR>
                    <a:lnT w="9525" cap="flat" cmpd="sng" algn="ctr">
                      <a:solidFill>
                        <a:srgbClr val="515151"/>
                      </a:solidFill>
                      <a:prstDash val="solid"/>
                      <a:round/>
                      <a:headEnd type="none" w="med" len="med"/>
                      <a:tailEnd type="none" w="med" len="med"/>
                    </a:lnT>
                    <a:lnB w="9525" cap="flat" cmpd="sng" algn="ctr">
                      <a:solidFill>
                        <a:srgbClr val="515151"/>
                      </a:solidFill>
                      <a:prstDash val="solid"/>
                      <a:round/>
                      <a:headEnd type="none" w="med" len="med"/>
                      <a:tailEnd type="none" w="med" len="med"/>
                    </a:lnB>
                    <a:solidFill>
                      <a:srgbClr val="2B2B2B"/>
                    </a:solidFill>
                  </a:tcPr>
                </a:tc>
                <a:extLst>
                  <a:ext uri="{0D108BD9-81ED-4DB2-BD59-A6C34878D82A}">
                    <a16:rowId xmlns:a16="http://schemas.microsoft.com/office/drawing/2014/main" val="1820954763"/>
                  </a:ext>
                </a:extLst>
              </a:tr>
              <a:tr h="257528">
                <a:tc>
                  <a:txBody>
                    <a:bodyPr/>
                    <a:lstStyle/>
                    <a:p>
                      <a:r>
                        <a:rPr lang="en" sz="900">
                          <a:solidFill>
                            <a:schemeClr val="bg1"/>
                          </a:solidFill>
                          <a:effectLst/>
                        </a:rPr>
                        <a:t>net</a:t>
                      </a:r>
                    </a:p>
                  </a:txBody>
                  <a:tcPr marL="48102" marR="48102" marT="22201" marB="22201" anchor="ctr">
                    <a:lnL w="9525" cap="flat" cmpd="sng" algn="ctr">
                      <a:solidFill>
                        <a:srgbClr val="515151"/>
                      </a:solidFill>
                      <a:prstDash val="solid"/>
                      <a:round/>
                      <a:headEnd type="none" w="med" len="med"/>
                      <a:tailEnd type="none" w="med" len="med"/>
                    </a:lnL>
                    <a:lnR w="9525" cap="flat" cmpd="sng" algn="ctr">
                      <a:solidFill>
                        <a:srgbClr val="515151"/>
                      </a:solidFill>
                      <a:prstDash val="solid"/>
                      <a:round/>
                      <a:headEnd type="none" w="med" len="med"/>
                      <a:tailEnd type="none" w="med" len="med"/>
                    </a:lnR>
                    <a:lnT w="9525" cap="flat" cmpd="sng" algn="ctr">
                      <a:solidFill>
                        <a:srgbClr val="515151"/>
                      </a:solidFill>
                      <a:prstDash val="solid"/>
                      <a:round/>
                      <a:headEnd type="none" w="med" len="med"/>
                      <a:tailEnd type="none" w="med" len="med"/>
                    </a:lnT>
                    <a:lnB w="9525" cap="flat" cmpd="sng" algn="ctr">
                      <a:solidFill>
                        <a:srgbClr val="515151"/>
                      </a:solidFill>
                      <a:prstDash val="solid"/>
                      <a:round/>
                      <a:headEnd type="none" w="med" len="med"/>
                      <a:tailEnd type="none" w="med" len="med"/>
                    </a:lnB>
                    <a:solidFill>
                      <a:srgbClr val="2B2B2B"/>
                    </a:solidFill>
                  </a:tcPr>
                </a:tc>
                <a:tc>
                  <a:txBody>
                    <a:bodyPr/>
                    <a:lstStyle/>
                    <a:p>
                      <a:r>
                        <a:rPr lang="zh-CN" altLang="en-US" sz="900">
                          <a:solidFill>
                            <a:schemeClr val="bg1"/>
                          </a:solidFill>
                          <a:effectLst/>
                        </a:rPr>
                        <a:t>网络库，支持 </a:t>
                      </a:r>
                      <a:r>
                        <a:rPr lang="en" sz="900">
                          <a:solidFill>
                            <a:schemeClr val="bg1"/>
                          </a:solidFill>
                          <a:effectLst/>
                        </a:rPr>
                        <a:t>Socket、HTTP、</a:t>
                      </a:r>
                      <a:r>
                        <a:rPr lang="zh-CN" altLang="en-US" sz="900">
                          <a:solidFill>
                            <a:schemeClr val="bg1"/>
                          </a:solidFill>
                          <a:effectLst/>
                        </a:rPr>
                        <a:t>邮件、</a:t>
                      </a:r>
                      <a:r>
                        <a:rPr lang="en" sz="900">
                          <a:solidFill>
                            <a:schemeClr val="bg1"/>
                          </a:solidFill>
                          <a:effectLst/>
                        </a:rPr>
                        <a:t>RPC、SMTP </a:t>
                      </a:r>
                      <a:r>
                        <a:rPr lang="zh-CN" altLang="en-US" sz="900">
                          <a:solidFill>
                            <a:schemeClr val="bg1"/>
                          </a:solidFill>
                          <a:effectLst/>
                        </a:rPr>
                        <a:t>等</a:t>
                      </a:r>
                    </a:p>
                  </a:txBody>
                  <a:tcPr marL="48102" marR="48102" marT="22201" marB="22201" anchor="ctr">
                    <a:lnL w="9525" cap="flat" cmpd="sng" algn="ctr">
                      <a:solidFill>
                        <a:srgbClr val="515151"/>
                      </a:solidFill>
                      <a:prstDash val="solid"/>
                      <a:round/>
                      <a:headEnd type="none" w="med" len="med"/>
                      <a:tailEnd type="none" w="med" len="med"/>
                    </a:lnL>
                    <a:lnR w="9525" cap="flat" cmpd="sng" algn="ctr">
                      <a:solidFill>
                        <a:srgbClr val="515151"/>
                      </a:solidFill>
                      <a:prstDash val="solid"/>
                      <a:round/>
                      <a:headEnd type="none" w="med" len="med"/>
                      <a:tailEnd type="none" w="med" len="med"/>
                    </a:lnR>
                    <a:lnT w="9525" cap="flat" cmpd="sng" algn="ctr">
                      <a:solidFill>
                        <a:srgbClr val="515151"/>
                      </a:solidFill>
                      <a:prstDash val="solid"/>
                      <a:round/>
                      <a:headEnd type="none" w="med" len="med"/>
                      <a:tailEnd type="none" w="med" len="med"/>
                    </a:lnT>
                    <a:lnB w="9525" cap="flat" cmpd="sng" algn="ctr">
                      <a:solidFill>
                        <a:srgbClr val="515151"/>
                      </a:solidFill>
                      <a:prstDash val="solid"/>
                      <a:round/>
                      <a:headEnd type="none" w="med" len="med"/>
                      <a:tailEnd type="none" w="med" len="med"/>
                    </a:lnB>
                    <a:solidFill>
                      <a:srgbClr val="2B2B2B"/>
                    </a:solidFill>
                  </a:tcPr>
                </a:tc>
                <a:extLst>
                  <a:ext uri="{0D108BD9-81ED-4DB2-BD59-A6C34878D82A}">
                    <a16:rowId xmlns:a16="http://schemas.microsoft.com/office/drawing/2014/main" val="3373918286"/>
                  </a:ext>
                </a:extLst>
              </a:tr>
              <a:tr h="150965">
                <a:tc>
                  <a:txBody>
                    <a:bodyPr/>
                    <a:lstStyle/>
                    <a:p>
                      <a:r>
                        <a:rPr lang="en" sz="900">
                          <a:solidFill>
                            <a:schemeClr val="bg1"/>
                          </a:solidFill>
                          <a:effectLst/>
                        </a:rPr>
                        <a:t>os</a:t>
                      </a:r>
                    </a:p>
                  </a:txBody>
                  <a:tcPr marL="48102" marR="48102" marT="22201" marB="22201" anchor="ctr">
                    <a:lnL w="9525" cap="flat" cmpd="sng" algn="ctr">
                      <a:solidFill>
                        <a:srgbClr val="515151"/>
                      </a:solidFill>
                      <a:prstDash val="solid"/>
                      <a:round/>
                      <a:headEnd type="none" w="med" len="med"/>
                      <a:tailEnd type="none" w="med" len="med"/>
                    </a:lnL>
                    <a:lnR w="9525" cap="flat" cmpd="sng" algn="ctr">
                      <a:solidFill>
                        <a:srgbClr val="515151"/>
                      </a:solidFill>
                      <a:prstDash val="solid"/>
                      <a:round/>
                      <a:headEnd type="none" w="med" len="med"/>
                      <a:tailEnd type="none" w="med" len="med"/>
                    </a:lnR>
                    <a:lnT w="9525" cap="flat" cmpd="sng" algn="ctr">
                      <a:solidFill>
                        <a:srgbClr val="515151"/>
                      </a:solidFill>
                      <a:prstDash val="solid"/>
                      <a:round/>
                      <a:headEnd type="none" w="med" len="med"/>
                      <a:tailEnd type="none" w="med" len="med"/>
                    </a:lnT>
                    <a:lnB w="9525" cap="flat" cmpd="sng" algn="ctr">
                      <a:solidFill>
                        <a:srgbClr val="515151"/>
                      </a:solidFill>
                      <a:prstDash val="solid"/>
                      <a:round/>
                      <a:headEnd type="none" w="med" len="med"/>
                      <a:tailEnd type="none" w="med" len="med"/>
                    </a:lnB>
                    <a:solidFill>
                      <a:srgbClr val="2B2B2B"/>
                    </a:solidFill>
                  </a:tcPr>
                </a:tc>
                <a:tc>
                  <a:txBody>
                    <a:bodyPr/>
                    <a:lstStyle/>
                    <a:p>
                      <a:r>
                        <a:rPr lang="zh-CN" altLang="en-US" sz="900">
                          <a:solidFill>
                            <a:schemeClr val="bg1"/>
                          </a:solidFill>
                          <a:effectLst/>
                        </a:rPr>
                        <a:t>操作系统平台不依赖平台操作封装</a:t>
                      </a:r>
                    </a:p>
                  </a:txBody>
                  <a:tcPr marL="48102" marR="48102" marT="22201" marB="22201" anchor="ctr">
                    <a:lnL w="9525" cap="flat" cmpd="sng" algn="ctr">
                      <a:solidFill>
                        <a:srgbClr val="515151"/>
                      </a:solidFill>
                      <a:prstDash val="solid"/>
                      <a:round/>
                      <a:headEnd type="none" w="med" len="med"/>
                      <a:tailEnd type="none" w="med" len="med"/>
                    </a:lnL>
                    <a:lnR w="9525" cap="flat" cmpd="sng" algn="ctr">
                      <a:solidFill>
                        <a:srgbClr val="515151"/>
                      </a:solidFill>
                      <a:prstDash val="solid"/>
                      <a:round/>
                      <a:headEnd type="none" w="med" len="med"/>
                      <a:tailEnd type="none" w="med" len="med"/>
                    </a:lnR>
                    <a:lnT w="9525" cap="flat" cmpd="sng" algn="ctr">
                      <a:solidFill>
                        <a:srgbClr val="515151"/>
                      </a:solidFill>
                      <a:prstDash val="solid"/>
                      <a:round/>
                      <a:headEnd type="none" w="med" len="med"/>
                      <a:tailEnd type="none" w="med" len="med"/>
                    </a:lnT>
                    <a:lnB w="9525" cap="flat" cmpd="sng" algn="ctr">
                      <a:solidFill>
                        <a:srgbClr val="515151"/>
                      </a:solidFill>
                      <a:prstDash val="solid"/>
                      <a:round/>
                      <a:headEnd type="none" w="med" len="med"/>
                      <a:tailEnd type="none" w="med" len="med"/>
                    </a:lnB>
                    <a:solidFill>
                      <a:srgbClr val="2B2B2B"/>
                    </a:solidFill>
                  </a:tcPr>
                </a:tc>
                <a:extLst>
                  <a:ext uri="{0D108BD9-81ED-4DB2-BD59-A6C34878D82A}">
                    <a16:rowId xmlns:a16="http://schemas.microsoft.com/office/drawing/2014/main" val="771360355"/>
                  </a:ext>
                </a:extLst>
              </a:tr>
              <a:tr h="150965">
                <a:tc>
                  <a:txBody>
                    <a:bodyPr/>
                    <a:lstStyle/>
                    <a:p>
                      <a:r>
                        <a:rPr lang="en" sz="900">
                          <a:solidFill>
                            <a:schemeClr val="bg1"/>
                          </a:solidFill>
                          <a:effectLst/>
                        </a:rPr>
                        <a:t>path</a:t>
                      </a:r>
                    </a:p>
                  </a:txBody>
                  <a:tcPr marL="48102" marR="48102" marT="22201" marB="22201" anchor="ctr">
                    <a:lnL w="9525" cap="flat" cmpd="sng" algn="ctr">
                      <a:solidFill>
                        <a:srgbClr val="515151"/>
                      </a:solidFill>
                      <a:prstDash val="solid"/>
                      <a:round/>
                      <a:headEnd type="none" w="med" len="med"/>
                      <a:tailEnd type="none" w="med" len="med"/>
                    </a:lnL>
                    <a:lnR w="9525" cap="flat" cmpd="sng" algn="ctr">
                      <a:solidFill>
                        <a:srgbClr val="515151"/>
                      </a:solidFill>
                      <a:prstDash val="solid"/>
                      <a:round/>
                      <a:headEnd type="none" w="med" len="med"/>
                      <a:tailEnd type="none" w="med" len="med"/>
                    </a:lnR>
                    <a:lnT w="9525" cap="flat" cmpd="sng" algn="ctr">
                      <a:solidFill>
                        <a:srgbClr val="515151"/>
                      </a:solidFill>
                      <a:prstDash val="solid"/>
                      <a:round/>
                      <a:headEnd type="none" w="med" len="med"/>
                      <a:tailEnd type="none" w="med" len="med"/>
                    </a:lnT>
                    <a:lnB w="9525" cap="flat" cmpd="sng" algn="ctr">
                      <a:solidFill>
                        <a:srgbClr val="515151"/>
                      </a:solidFill>
                      <a:prstDash val="solid"/>
                      <a:round/>
                      <a:headEnd type="none" w="med" len="med"/>
                      <a:tailEnd type="none" w="med" len="med"/>
                    </a:lnB>
                    <a:solidFill>
                      <a:srgbClr val="2B2B2B"/>
                    </a:solidFill>
                  </a:tcPr>
                </a:tc>
                <a:tc>
                  <a:txBody>
                    <a:bodyPr/>
                    <a:lstStyle/>
                    <a:p>
                      <a:r>
                        <a:rPr lang="zh-CN" altLang="en-US" sz="900">
                          <a:solidFill>
                            <a:schemeClr val="bg1"/>
                          </a:solidFill>
                          <a:effectLst/>
                        </a:rPr>
                        <a:t>兼容各操作系统的路径操作实用函数</a:t>
                      </a:r>
                    </a:p>
                  </a:txBody>
                  <a:tcPr marL="48102" marR="48102" marT="22201" marB="22201" anchor="ctr">
                    <a:lnL w="9525" cap="flat" cmpd="sng" algn="ctr">
                      <a:solidFill>
                        <a:srgbClr val="515151"/>
                      </a:solidFill>
                      <a:prstDash val="solid"/>
                      <a:round/>
                      <a:headEnd type="none" w="med" len="med"/>
                      <a:tailEnd type="none" w="med" len="med"/>
                    </a:lnL>
                    <a:lnR w="9525" cap="flat" cmpd="sng" algn="ctr">
                      <a:solidFill>
                        <a:srgbClr val="515151"/>
                      </a:solidFill>
                      <a:prstDash val="solid"/>
                      <a:round/>
                      <a:headEnd type="none" w="med" len="med"/>
                      <a:tailEnd type="none" w="med" len="med"/>
                    </a:lnR>
                    <a:lnT w="9525" cap="flat" cmpd="sng" algn="ctr">
                      <a:solidFill>
                        <a:srgbClr val="515151"/>
                      </a:solidFill>
                      <a:prstDash val="solid"/>
                      <a:round/>
                      <a:headEnd type="none" w="med" len="med"/>
                      <a:tailEnd type="none" w="med" len="med"/>
                    </a:lnT>
                    <a:lnB w="9525" cap="flat" cmpd="sng" algn="ctr">
                      <a:solidFill>
                        <a:srgbClr val="515151"/>
                      </a:solidFill>
                      <a:prstDash val="solid"/>
                      <a:round/>
                      <a:headEnd type="none" w="med" len="med"/>
                      <a:tailEnd type="none" w="med" len="med"/>
                    </a:lnB>
                    <a:solidFill>
                      <a:srgbClr val="2B2B2B"/>
                    </a:solidFill>
                  </a:tcPr>
                </a:tc>
                <a:extLst>
                  <a:ext uri="{0D108BD9-81ED-4DB2-BD59-A6C34878D82A}">
                    <a16:rowId xmlns:a16="http://schemas.microsoft.com/office/drawing/2014/main" val="4161147888"/>
                  </a:ext>
                </a:extLst>
              </a:tr>
              <a:tr h="257528">
                <a:tc>
                  <a:txBody>
                    <a:bodyPr/>
                    <a:lstStyle/>
                    <a:p>
                      <a:r>
                        <a:rPr lang="en" sz="900">
                          <a:solidFill>
                            <a:schemeClr val="bg1"/>
                          </a:solidFill>
                          <a:effectLst/>
                        </a:rPr>
                        <a:t>plugin</a:t>
                      </a:r>
                    </a:p>
                  </a:txBody>
                  <a:tcPr marL="48102" marR="48102" marT="22201" marB="22201" anchor="ctr">
                    <a:lnL w="9525" cap="flat" cmpd="sng" algn="ctr">
                      <a:solidFill>
                        <a:srgbClr val="515151"/>
                      </a:solidFill>
                      <a:prstDash val="solid"/>
                      <a:round/>
                      <a:headEnd type="none" w="med" len="med"/>
                      <a:tailEnd type="none" w="med" len="med"/>
                    </a:lnL>
                    <a:lnR w="9525" cap="flat" cmpd="sng" algn="ctr">
                      <a:solidFill>
                        <a:srgbClr val="515151"/>
                      </a:solidFill>
                      <a:prstDash val="solid"/>
                      <a:round/>
                      <a:headEnd type="none" w="med" len="med"/>
                      <a:tailEnd type="none" w="med" len="med"/>
                    </a:lnR>
                    <a:lnT w="9525" cap="flat" cmpd="sng" algn="ctr">
                      <a:solidFill>
                        <a:srgbClr val="515151"/>
                      </a:solidFill>
                      <a:prstDash val="solid"/>
                      <a:round/>
                      <a:headEnd type="none" w="med" len="med"/>
                      <a:tailEnd type="none" w="med" len="med"/>
                    </a:lnT>
                    <a:lnB w="9525" cap="flat" cmpd="sng" algn="ctr">
                      <a:solidFill>
                        <a:srgbClr val="515151"/>
                      </a:solidFill>
                      <a:prstDash val="solid"/>
                      <a:round/>
                      <a:headEnd type="none" w="med" len="med"/>
                      <a:tailEnd type="none" w="med" len="med"/>
                    </a:lnB>
                    <a:solidFill>
                      <a:srgbClr val="2B2B2B"/>
                    </a:solidFill>
                  </a:tcPr>
                </a:tc>
                <a:tc>
                  <a:txBody>
                    <a:bodyPr/>
                    <a:lstStyle/>
                    <a:p>
                      <a:r>
                        <a:rPr lang="en" sz="900">
                          <a:solidFill>
                            <a:schemeClr val="bg1"/>
                          </a:solidFill>
                          <a:effectLst/>
                        </a:rPr>
                        <a:t>Go 1.7 </a:t>
                      </a:r>
                      <a:r>
                        <a:rPr lang="zh-CN" altLang="en-US" sz="900">
                          <a:solidFill>
                            <a:schemeClr val="bg1"/>
                          </a:solidFill>
                          <a:effectLst/>
                        </a:rPr>
                        <a:t>加入的插件系统。支持将代码编译为插件，按需加载</a:t>
                      </a:r>
                    </a:p>
                  </a:txBody>
                  <a:tcPr marL="48102" marR="48102" marT="22201" marB="22201" anchor="ctr">
                    <a:lnL w="9525" cap="flat" cmpd="sng" algn="ctr">
                      <a:solidFill>
                        <a:srgbClr val="515151"/>
                      </a:solidFill>
                      <a:prstDash val="solid"/>
                      <a:round/>
                      <a:headEnd type="none" w="med" len="med"/>
                      <a:tailEnd type="none" w="med" len="med"/>
                    </a:lnL>
                    <a:lnR w="9525" cap="flat" cmpd="sng" algn="ctr">
                      <a:solidFill>
                        <a:srgbClr val="515151"/>
                      </a:solidFill>
                      <a:prstDash val="solid"/>
                      <a:round/>
                      <a:headEnd type="none" w="med" len="med"/>
                      <a:tailEnd type="none" w="med" len="med"/>
                    </a:lnR>
                    <a:lnT w="9525" cap="flat" cmpd="sng" algn="ctr">
                      <a:solidFill>
                        <a:srgbClr val="515151"/>
                      </a:solidFill>
                      <a:prstDash val="solid"/>
                      <a:round/>
                      <a:headEnd type="none" w="med" len="med"/>
                      <a:tailEnd type="none" w="med" len="med"/>
                    </a:lnT>
                    <a:lnB w="9525" cap="flat" cmpd="sng" algn="ctr">
                      <a:solidFill>
                        <a:srgbClr val="515151"/>
                      </a:solidFill>
                      <a:prstDash val="solid"/>
                      <a:round/>
                      <a:headEnd type="none" w="med" len="med"/>
                      <a:tailEnd type="none" w="med" len="med"/>
                    </a:lnB>
                    <a:solidFill>
                      <a:srgbClr val="2B2B2B"/>
                    </a:solidFill>
                  </a:tcPr>
                </a:tc>
                <a:extLst>
                  <a:ext uri="{0D108BD9-81ED-4DB2-BD59-A6C34878D82A}">
                    <a16:rowId xmlns:a16="http://schemas.microsoft.com/office/drawing/2014/main" val="653158555"/>
                  </a:ext>
                </a:extLst>
              </a:tr>
              <a:tr h="257528">
                <a:tc>
                  <a:txBody>
                    <a:bodyPr/>
                    <a:lstStyle/>
                    <a:p>
                      <a:r>
                        <a:rPr lang="en" sz="900">
                          <a:solidFill>
                            <a:schemeClr val="bg1"/>
                          </a:solidFill>
                          <a:effectLst/>
                        </a:rPr>
                        <a:t>reflect</a:t>
                      </a:r>
                    </a:p>
                  </a:txBody>
                  <a:tcPr marL="48102" marR="48102" marT="22201" marB="22201" anchor="ctr">
                    <a:lnL w="9525" cap="flat" cmpd="sng" algn="ctr">
                      <a:solidFill>
                        <a:srgbClr val="515151"/>
                      </a:solidFill>
                      <a:prstDash val="solid"/>
                      <a:round/>
                      <a:headEnd type="none" w="med" len="med"/>
                      <a:tailEnd type="none" w="med" len="med"/>
                    </a:lnL>
                    <a:lnR w="9525" cap="flat" cmpd="sng" algn="ctr">
                      <a:solidFill>
                        <a:srgbClr val="515151"/>
                      </a:solidFill>
                      <a:prstDash val="solid"/>
                      <a:round/>
                      <a:headEnd type="none" w="med" len="med"/>
                      <a:tailEnd type="none" w="med" len="med"/>
                    </a:lnR>
                    <a:lnT w="9525" cap="flat" cmpd="sng" algn="ctr">
                      <a:solidFill>
                        <a:srgbClr val="515151"/>
                      </a:solidFill>
                      <a:prstDash val="solid"/>
                      <a:round/>
                      <a:headEnd type="none" w="med" len="med"/>
                      <a:tailEnd type="none" w="med" len="med"/>
                    </a:lnT>
                    <a:lnB w="9525" cap="flat" cmpd="sng" algn="ctr">
                      <a:solidFill>
                        <a:srgbClr val="515151"/>
                      </a:solidFill>
                      <a:prstDash val="solid"/>
                      <a:round/>
                      <a:headEnd type="none" w="med" len="med"/>
                      <a:tailEnd type="none" w="med" len="med"/>
                    </a:lnB>
                    <a:solidFill>
                      <a:srgbClr val="2B2B2B"/>
                    </a:solidFill>
                  </a:tcPr>
                </a:tc>
                <a:tc>
                  <a:txBody>
                    <a:bodyPr/>
                    <a:lstStyle/>
                    <a:p>
                      <a:r>
                        <a:rPr lang="zh-CN" altLang="en-US" sz="900">
                          <a:solidFill>
                            <a:schemeClr val="bg1"/>
                          </a:solidFill>
                          <a:effectLst/>
                        </a:rPr>
                        <a:t>语言反射支持。可以动态获得代码中的类型信息，获取和修改变量的值</a:t>
                      </a:r>
                    </a:p>
                  </a:txBody>
                  <a:tcPr marL="48102" marR="48102" marT="22201" marB="22201" anchor="ctr">
                    <a:lnL w="9525" cap="flat" cmpd="sng" algn="ctr">
                      <a:solidFill>
                        <a:srgbClr val="515151"/>
                      </a:solidFill>
                      <a:prstDash val="solid"/>
                      <a:round/>
                      <a:headEnd type="none" w="med" len="med"/>
                      <a:tailEnd type="none" w="med" len="med"/>
                    </a:lnL>
                    <a:lnR w="9525" cap="flat" cmpd="sng" algn="ctr">
                      <a:solidFill>
                        <a:srgbClr val="515151"/>
                      </a:solidFill>
                      <a:prstDash val="solid"/>
                      <a:round/>
                      <a:headEnd type="none" w="med" len="med"/>
                      <a:tailEnd type="none" w="med" len="med"/>
                    </a:lnR>
                    <a:lnT w="9525" cap="flat" cmpd="sng" algn="ctr">
                      <a:solidFill>
                        <a:srgbClr val="515151"/>
                      </a:solidFill>
                      <a:prstDash val="solid"/>
                      <a:round/>
                      <a:headEnd type="none" w="med" len="med"/>
                      <a:tailEnd type="none" w="med" len="med"/>
                    </a:lnT>
                    <a:lnB w="9525" cap="flat" cmpd="sng" algn="ctr">
                      <a:solidFill>
                        <a:srgbClr val="515151"/>
                      </a:solidFill>
                      <a:prstDash val="solid"/>
                      <a:round/>
                      <a:headEnd type="none" w="med" len="med"/>
                      <a:tailEnd type="none" w="med" len="med"/>
                    </a:lnB>
                    <a:solidFill>
                      <a:srgbClr val="2B2B2B"/>
                    </a:solidFill>
                  </a:tcPr>
                </a:tc>
                <a:extLst>
                  <a:ext uri="{0D108BD9-81ED-4DB2-BD59-A6C34878D82A}">
                    <a16:rowId xmlns:a16="http://schemas.microsoft.com/office/drawing/2014/main" val="1811432356"/>
                  </a:ext>
                </a:extLst>
              </a:tr>
              <a:tr h="150965">
                <a:tc>
                  <a:txBody>
                    <a:bodyPr/>
                    <a:lstStyle/>
                    <a:p>
                      <a:r>
                        <a:rPr lang="en" sz="900">
                          <a:solidFill>
                            <a:schemeClr val="bg1"/>
                          </a:solidFill>
                          <a:effectLst/>
                        </a:rPr>
                        <a:t>regexp</a:t>
                      </a:r>
                    </a:p>
                  </a:txBody>
                  <a:tcPr marL="48102" marR="48102" marT="22201" marB="22201" anchor="ctr">
                    <a:lnL w="9525" cap="flat" cmpd="sng" algn="ctr">
                      <a:solidFill>
                        <a:srgbClr val="515151"/>
                      </a:solidFill>
                      <a:prstDash val="solid"/>
                      <a:round/>
                      <a:headEnd type="none" w="med" len="med"/>
                      <a:tailEnd type="none" w="med" len="med"/>
                    </a:lnL>
                    <a:lnR w="9525" cap="flat" cmpd="sng" algn="ctr">
                      <a:solidFill>
                        <a:srgbClr val="515151"/>
                      </a:solidFill>
                      <a:prstDash val="solid"/>
                      <a:round/>
                      <a:headEnd type="none" w="med" len="med"/>
                      <a:tailEnd type="none" w="med" len="med"/>
                    </a:lnR>
                    <a:lnT w="9525" cap="flat" cmpd="sng" algn="ctr">
                      <a:solidFill>
                        <a:srgbClr val="515151"/>
                      </a:solidFill>
                      <a:prstDash val="solid"/>
                      <a:round/>
                      <a:headEnd type="none" w="med" len="med"/>
                      <a:tailEnd type="none" w="med" len="med"/>
                    </a:lnT>
                    <a:lnB w="9525" cap="flat" cmpd="sng" algn="ctr">
                      <a:solidFill>
                        <a:srgbClr val="515151"/>
                      </a:solidFill>
                      <a:prstDash val="solid"/>
                      <a:round/>
                      <a:headEnd type="none" w="med" len="med"/>
                      <a:tailEnd type="none" w="med" len="med"/>
                    </a:lnB>
                    <a:solidFill>
                      <a:srgbClr val="2B2B2B"/>
                    </a:solidFill>
                  </a:tcPr>
                </a:tc>
                <a:tc>
                  <a:txBody>
                    <a:bodyPr/>
                    <a:lstStyle/>
                    <a:p>
                      <a:r>
                        <a:rPr lang="zh-CN" altLang="en-US" sz="900">
                          <a:solidFill>
                            <a:schemeClr val="bg1"/>
                          </a:solidFill>
                          <a:effectLst/>
                        </a:rPr>
                        <a:t>正则表达式封装</a:t>
                      </a:r>
                    </a:p>
                  </a:txBody>
                  <a:tcPr marL="48102" marR="48102" marT="22201" marB="22201" anchor="ctr">
                    <a:lnL w="9525" cap="flat" cmpd="sng" algn="ctr">
                      <a:solidFill>
                        <a:srgbClr val="515151"/>
                      </a:solidFill>
                      <a:prstDash val="solid"/>
                      <a:round/>
                      <a:headEnd type="none" w="med" len="med"/>
                      <a:tailEnd type="none" w="med" len="med"/>
                    </a:lnL>
                    <a:lnR w="9525" cap="flat" cmpd="sng" algn="ctr">
                      <a:solidFill>
                        <a:srgbClr val="515151"/>
                      </a:solidFill>
                      <a:prstDash val="solid"/>
                      <a:round/>
                      <a:headEnd type="none" w="med" len="med"/>
                      <a:tailEnd type="none" w="med" len="med"/>
                    </a:lnR>
                    <a:lnT w="9525" cap="flat" cmpd="sng" algn="ctr">
                      <a:solidFill>
                        <a:srgbClr val="515151"/>
                      </a:solidFill>
                      <a:prstDash val="solid"/>
                      <a:round/>
                      <a:headEnd type="none" w="med" len="med"/>
                      <a:tailEnd type="none" w="med" len="med"/>
                    </a:lnT>
                    <a:lnB w="9525" cap="flat" cmpd="sng" algn="ctr">
                      <a:solidFill>
                        <a:srgbClr val="515151"/>
                      </a:solidFill>
                      <a:prstDash val="solid"/>
                      <a:round/>
                      <a:headEnd type="none" w="med" len="med"/>
                      <a:tailEnd type="none" w="med" len="med"/>
                    </a:lnB>
                    <a:solidFill>
                      <a:srgbClr val="2B2B2B"/>
                    </a:solidFill>
                  </a:tcPr>
                </a:tc>
                <a:extLst>
                  <a:ext uri="{0D108BD9-81ED-4DB2-BD59-A6C34878D82A}">
                    <a16:rowId xmlns:a16="http://schemas.microsoft.com/office/drawing/2014/main" val="2937278233"/>
                  </a:ext>
                </a:extLst>
              </a:tr>
              <a:tr h="150965">
                <a:tc>
                  <a:txBody>
                    <a:bodyPr/>
                    <a:lstStyle/>
                    <a:p>
                      <a:r>
                        <a:rPr lang="en" sz="900">
                          <a:solidFill>
                            <a:schemeClr val="bg1"/>
                          </a:solidFill>
                          <a:effectLst/>
                        </a:rPr>
                        <a:t>runtime</a:t>
                      </a:r>
                    </a:p>
                  </a:txBody>
                  <a:tcPr marL="48102" marR="48102" marT="22201" marB="22201" anchor="ctr">
                    <a:lnL w="9525" cap="flat" cmpd="sng" algn="ctr">
                      <a:solidFill>
                        <a:srgbClr val="515151"/>
                      </a:solidFill>
                      <a:prstDash val="solid"/>
                      <a:round/>
                      <a:headEnd type="none" w="med" len="med"/>
                      <a:tailEnd type="none" w="med" len="med"/>
                    </a:lnL>
                    <a:lnR w="9525" cap="flat" cmpd="sng" algn="ctr">
                      <a:solidFill>
                        <a:srgbClr val="515151"/>
                      </a:solidFill>
                      <a:prstDash val="solid"/>
                      <a:round/>
                      <a:headEnd type="none" w="med" len="med"/>
                      <a:tailEnd type="none" w="med" len="med"/>
                    </a:lnR>
                    <a:lnT w="9525" cap="flat" cmpd="sng" algn="ctr">
                      <a:solidFill>
                        <a:srgbClr val="515151"/>
                      </a:solidFill>
                      <a:prstDash val="solid"/>
                      <a:round/>
                      <a:headEnd type="none" w="med" len="med"/>
                      <a:tailEnd type="none" w="med" len="med"/>
                    </a:lnT>
                    <a:lnB w="9525" cap="flat" cmpd="sng" algn="ctr">
                      <a:solidFill>
                        <a:srgbClr val="515151"/>
                      </a:solidFill>
                      <a:prstDash val="solid"/>
                      <a:round/>
                      <a:headEnd type="none" w="med" len="med"/>
                      <a:tailEnd type="none" w="med" len="med"/>
                    </a:lnB>
                    <a:solidFill>
                      <a:srgbClr val="2B2B2B"/>
                    </a:solidFill>
                  </a:tcPr>
                </a:tc>
                <a:tc>
                  <a:txBody>
                    <a:bodyPr/>
                    <a:lstStyle/>
                    <a:p>
                      <a:r>
                        <a:rPr lang="zh-CN" altLang="en-US" sz="900">
                          <a:solidFill>
                            <a:schemeClr val="bg1"/>
                          </a:solidFill>
                          <a:effectLst/>
                        </a:rPr>
                        <a:t>运行时接口</a:t>
                      </a:r>
                    </a:p>
                  </a:txBody>
                  <a:tcPr marL="48102" marR="48102" marT="22201" marB="22201" anchor="ctr">
                    <a:lnL w="9525" cap="flat" cmpd="sng" algn="ctr">
                      <a:solidFill>
                        <a:srgbClr val="515151"/>
                      </a:solidFill>
                      <a:prstDash val="solid"/>
                      <a:round/>
                      <a:headEnd type="none" w="med" len="med"/>
                      <a:tailEnd type="none" w="med" len="med"/>
                    </a:lnL>
                    <a:lnR w="9525" cap="flat" cmpd="sng" algn="ctr">
                      <a:solidFill>
                        <a:srgbClr val="515151"/>
                      </a:solidFill>
                      <a:prstDash val="solid"/>
                      <a:round/>
                      <a:headEnd type="none" w="med" len="med"/>
                      <a:tailEnd type="none" w="med" len="med"/>
                    </a:lnR>
                    <a:lnT w="9525" cap="flat" cmpd="sng" algn="ctr">
                      <a:solidFill>
                        <a:srgbClr val="515151"/>
                      </a:solidFill>
                      <a:prstDash val="solid"/>
                      <a:round/>
                      <a:headEnd type="none" w="med" len="med"/>
                      <a:tailEnd type="none" w="med" len="med"/>
                    </a:lnT>
                    <a:lnB w="9525" cap="flat" cmpd="sng" algn="ctr">
                      <a:solidFill>
                        <a:srgbClr val="515151"/>
                      </a:solidFill>
                      <a:prstDash val="solid"/>
                      <a:round/>
                      <a:headEnd type="none" w="med" len="med"/>
                      <a:tailEnd type="none" w="med" len="med"/>
                    </a:lnB>
                    <a:solidFill>
                      <a:srgbClr val="2B2B2B"/>
                    </a:solidFill>
                  </a:tcPr>
                </a:tc>
                <a:extLst>
                  <a:ext uri="{0D108BD9-81ED-4DB2-BD59-A6C34878D82A}">
                    <a16:rowId xmlns:a16="http://schemas.microsoft.com/office/drawing/2014/main" val="3338332687"/>
                  </a:ext>
                </a:extLst>
              </a:tr>
              <a:tr h="150965">
                <a:tc>
                  <a:txBody>
                    <a:bodyPr/>
                    <a:lstStyle/>
                    <a:p>
                      <a:r>
                        <a:rPr lang="en" sz="900">
                          <a:solidFill>
                            <a:schemeClr val="bg1"/>
                          </a:solidFill>
                          <a:effectLst/>
                        </a:rPr>
                        <a:t>sort</a:t>
                      </a:r>
                    </a:p>
                  </a:txBody>
                  <a:tcPr marL="48102" marR="48102" marT="22201" marB="22201" anchor="ctr">
                    <a:lnL w="9525" cap="flat" cmpd="sng" algn="ctr">
                      <a:solidFill>
                        <a:srgbClr val="515151"/>
                      </a:solidFill>
                      <a:prstDash val="solid"/>
                      <a:round/>
                      <a:headEnd type="none" w="med" len="med"/>
                      <a:tailEnd type="none" w="med" len="med"/>
                    </a:lnL>
                    <a:lnR w="9525" cap="flat" cmpd="sng" algn="ctr">
                      <a:solidFill>
                        <a:srgbClr val="515151"/>
                      </a:solidFill>
                      <a:prstDash val="solid"/>
                      <a:round/>
                      <a:headEnd type="none" w="med" len="med"/>
                      <a:tailEnd type="none" w="med" len="med"/>
                    </a:lnR>
                    <a:lnT w="9525" cap="flat" cmpd="sng" algn="ctr">
                      <a:solidFill>
                        <a:srgbClr val="515151"/>
                      </a:solidFill>
                      <a:prstDash val="solid"/>
                      <a:round/>
                      <a:headEnd type="none" w="med" len="med"/>
                      <a:tailEnd type="none" w="med" len="med"/>
                    </a:lnT>
                    <a:lnB w="9525" cap="flat" cmpd="sng" algn="ctr">
                      <a:solidFill>
                        <a:srgbClr val="515151"/>
                      </a:solidFill>
                      <a:prstDash val="solid"/>
                      <a:round/>
                      <a:headEnd type="none" w="med" len="med"/>
                      <a:tailEnd type="none" w="med" len="med"/>
                    </a:lnB>
                    <a:solidFill>
                      <a:srgbClr val="2B2B2B"/>
                    </a:solidFill>
                  </a:tcPr>
                </a:tc>
                <a:tc>
                  <a:txBody>
                    <a:bodyPr/>
                    <a:lstStyle/>
                    <a:p>
                      <a:r>
                        <a:rPr lang="zh-CN" altLang="en-US" sz="900">
                          <a:solidFill>
                            <a:schemeClr val="bg1"/>
                          </a:solidFill>
                          <a:effectLst/>
                        </a:rPr>
                        <a:t>排序接口</a:t>
                      </a:r>
                    </a:p>
                  </a:txBody>
                  <a:tcPr marL="48102" marR="48102" marT="22201" marB="22201" anchor="ctr">
                    <a:lnL w="9525" cap="flat" cmpd="sng" algn="ctr">
                      <a:solidFill>
                        <a:srgbClr val="515151"/>
                      </a:solidFill>
                      <a:prstDash val="solid"/>
                      <a:round/>
                      <a:headEnd type="none" w="med" len="med"/>
                      <a:tailEnd type="none" w="med" len="med"/>
                    </a:lnL>
                    <a:lnR w="9525" cap="flat" cmpd="sng" algn="ctr">
                      <a:solidFill>
                        <a:srgbClr val="515151"/>
                      </a:solidFill>
                      <a:prstDash val="solid"/>
                      <a:round/>
                      <a:headEnd type="none" w="med" len="med"/>
                      <a:tailEnd type="none" w="med" len="med"/>
                    </a:lnR>
                    <a:lnT w="9525" cap="flat" cmpd="sng" algn="ctr">
                      <a:solidFill>
                        <a:srgbClr val="515151"/>
                      </a:solidFill>
                      <a:prstDash val="solid"/>
                      <a:round/>
                      <a:headEnd type="none" w="med" len="med"/>
                      <a:tailEnd type="none" w="med" len="med"/>
                    </a:lnT>
                    <a:lnB w="9525" cap="flat" cmpd="sng" algn="ctr">
                      <a:solidFill>
                        <a:srgbClr val="515151"/>
                      </a:solidFill>
                      <a:prstDash val="solid"/>
                      <a:round/>
                      <a:headEnd type="none" w="med" len="med"/>
                      <a:tailEnd type="none" w="med" len="med"/>
                    </a:lnB>
                    <a:solidFill>
                      <a:srgbClr val="2B2B2B"/>
                    </a:solidFill>
                  </a:tcPr>
                </a:tc>
                <a:extLst>
                  <a:ext uri="{0D108BD9-81ED-4DB2-BD59-A6C34878D82A}">
                    <a16:rowId xmlns:a16="http://schemas.microsoft.com/office/drawing/2014/main" val="2194799617"/>
                  </a:ext>
                </a:extLst>
              </a:tr>
              <a:tr h="150965">
                <a:tc>
                  <a:txBody>
                    <a:bodyPr/>
                    <a:lstStyle/>
                    <a:p>
                      <a:r>
                        <a:rPr lang="en" sz="900">
                          <a:solidFill>
                            <a:schemeClr val="bg1"/>
                          </a:solidFill>
                          <a:effectLst/>
                        </a:rPr>
                        <a:t>strings</a:t>
                      </a:r>
                    </a:p>
                  </a:txBody>
                  <a:tcPr marL="48102" marR="48102" marT="22201" marB="22201" anchor="ctr">
                    <a:lnL w="9525" cap="flat" cmpd="sng" algn="ctr">
                      <a:solidFill>
                        <a:srgbClr val="515151"/>
                      </a:solidFill>
                      <a:prstDash val="solid"/>
                      <a:round/>
                      <a:headEnd type="none" w="med" len="med"/>
                      <a:tailEnd type="none" w="med" len="med"/>
                    </a:lnL>
                    <a:lnR w="9525" cap="flat" cmpd="sng" algn="ctr">
                      <a:solidFill>
                        <a:srgbClr val="515151"/>
                      </a:solidFill>
                      <a:prstDash val="solid"/>
                      <a:round/>
                      <a:headEnd type="none" w="med" len="med"/>
                      <a:tailEnd type="none" w="med" len="med"/>
                    </a:lnR>
                    <a:lnT w="9525" cap="flat" cmpd="sng" algn="ctr">
                      <a:solidFill>
                        <a:srgbClr val="515151"/>
                      </a:solidFill>
                      <a:prstDash val="solid"/>
                      <a:round/>
                      <a:headEnd type="none" w="med" len="med"/>
                      <a:tailEnd type="none" w="med" len="med"/>
                    </a:lnT>
                    <a:lnB w="9525" cap="flat" cmpd="sng" algn="ctr">
                      <a:solidFill>
                        <a:srgbClr val="515151"/>
                      </a:solidFill>
                      <a:prstDash val="solid"/>
                      <a:round/>
                      <a:headEnd type="none" w="med" len="med"/>
                      <a:tailEnd type="none" w="med" len="med"/>
                    </a:lnB>
                    <a:solidFill>
                      <a:srgbClr val="2B2B2B"/>
                    </a:solidFill>
                  </a:tcPr>
                </a:tc>
                <a:tc>
                  <a:txBody>
                    <a:bodyPr/>
                    <a:lstStyle/>
                    <a:p>
                      <a:r>
                        <a:rPr lang="zh-CN" altLang="en-US" sz="900">
                          <a:solidFill>
                            <a:schemeClr val="bg1"/>
                          </a:solidFill>
                          <a:effectLst/>
                        </a:rPr>
                        <a:t>字符串转换、解析及实用函数</a:t>
                      </a:r>
                    </a:p>
                  </a:txBody>
                  <a:tcPr marL="48102" marR="48102" marT="22201" marB="22201" anchor="ctr">
                    <a:lnL w="9525" cap="flat" cmpd="sng" algn="ctr">
                      <a:solidFill>
                        <a:srgbClr val="515151"/>
                      </a:solidFill>
                      <a:prstDash val="solid"/>
                      <a:round/>
                      <a:headEnd type="none" w="med" len="med"/>
                      <a:tailEnd type="none" w="med" len="med"/>
                    </a:lnL>
                    <a:lnR w="9525" cap="flat" cmpd="sng" algn="ctr">
                      <a:solidFill>
                        <a:srgbClr val="515151"/>
                      </a:solidFill>
                      <a:prstDash val="solid"/>
                      <a:round/>
                      <a:headEnd type="none" w="med" len="med"/>
                      <a:tailEnd type="none" w="med" len="med"/>
                    </a:lnR>
                    <a:lnT w="9525" cap="flat" cmpd="sng" algn="ctr">
                      <a:solidFill>
                        <a:srgbClr val="515151"/>
                      </a:solidFill>
                      <a:prstDash val="solid"/>
                      <a:round/>
                      <a:headEnd type="none" w="med" len="med"/>
                      <a:tailEnd type="none" w="med" len="med"/>
                    </a:lnT>
                    <a:lnB w="9525" cap="flat" cmpd="sng" algn="ctr">
                      <a:solidFill>
                        <a:srgbClr val="515151"/>
                      </a:solidFill>
                      <a:prstDash val="solid"/>
                      <a:round/>
                      <a:headEnd type="none" w="med" len="med"/>
                      <a:tailEnd type="none" w="med" len="med"/>
                    </a:lnB>
                    <a:solidFill>
                      <a:srgbClr val="2B2B2B"/>
                    </a:solidFill>
                  </a:tcPr>
                </a:tc>
                <a:extLst>
                  <a:ext uri="{0D108BD9-81ED-4DB2-BD59-A6C34878D82A}">
                    <a16:rowId xmlns:a16="http://schemas.microsoft.com/office/drawing/2014/main" val="2334913882"/>
                  </a:ext>
                </a:extLst>
              </a:tr>
              <a:tr h="150965">
                <a:tc>
                  <a:txBody>
                    <a:bodyPr/>
                    <a:lstStyle/>
                    <a:p>
                      <a:r>
                        <a:rPr lang="en" sz="900">
                          <a:solidFill>
                            <a:schemeClr val="bg1"/>
                          </a:solidFill>
                          <a:effectLst/>
                        </a:rPr>
                        <a:t>time</a:t>
                      </a:r>
                    </a:p>
                  </a:txBody>
                  <a:tcPr marL="48102" marR="48102" marT="22201" marB="22201" anchor="ctr">
                    <a:lnL w="9525" cap="flat" cmpd="sng" algn="ctr">
                      <a:solidFill>
                        <a:srgbClr val="515151"/>
                      </a:solidFill>
                      <a:prstDash val="solid"/>
                      <a:round/>
                      <a:headEnd type="none" w="med" len="med"/>
                      <a:tailEnd type="none" w="med" len="med"/>
                    </a:lnL>
                    <a:lnR w="9525" cap="flat" cmpd="sng" algn="ctr">
                      <a:solidFill>
                        <a:srgbClr val="515151"/>
                      </a:solidFill>
                      <a:prstDash val="solid"/>
                      <a:round/>
                      <a:headEnd type="none" w="med" len="med"/>
                      <a:tailEnd type="none" w="med" len="med"/>
                    </a:lnR>
                    <a:lnT w="9525" cap="flat" cmpd="sng" algn="ctr">
                      <a:solidFill>
                        <a:srgbClr val="515151"/>
                      </a:solidFill>
                      <a:prstDash val="solid"/>
                      <a:round/>
                      <a:headEnd type="none" w="med" len="med"/>
                      <a:tailEnd type="none" w="med" len="med"/>
                    </a:lnT>
                    <a:lnB w="9525" cap="flat" cmpd="sng" algn="ctr">
                      <a:solidFill>
                        <a:srgbClr val="515151"/>
                      </a:solidFill>
                      <a:prstDash val="solid"/>
                      <a:round/>
                      <a:headEnd type="none" w="med" len="med"/>
                      <a:tailEnd type="none" w="med" len="med"/>
                    </a:lnB>
                    <a:solidFill>
                      <a:srgbClr val="2B2B2B"/>
                    </a:solidFill>
                  </a:tcPr>
                </a:tc>
                <a:tc>
                  <a:txBody>
                    <a:bodyPr/>
                    <a:lstStyle/>
                    <a:p>
                      <a:r>
                        <a:rPr lang="zh-CN" altLang="en-US" sz="900">
                          <a:solidFill>
                            <a:schemeClr val="bg1"/>
                          </a:solidFill>
                          <a:effectLst/>
                        </a:rPr>
                        <a:t>时间接口</a:t>
                      </a:r>
                    </a:p>
                  </a:txBody>
                  <a:tcPr marL="48102" marR="48102" marT="22201" marB="22201" anchor="ctr">
                    <a:lnL w="9525" cap="flat" cmpd="sng" algn="ctr">
                      <a:solidFill>
                        <a:srgbClr val="515151"/>
                      </a:solidFill>
                      <a:prstDash val="solid"/>
                      <a:round/>
                      <a:headEnd type="none" w="med" len="med"/>
                      <a:tailEnd type="none" w="med" len="med"/>
                    </a:lnL>
                    <a:lnR w="9525" cap="flat" cmpd="sng" algn="ctr">
                      <a:solidFill>
                        <a:srgbClr val="515151"/>
                      </a:solidFill>
                      <a:prstDash val="solid"/>
                      <a:round/>
                      <a:headEnd type="none" w="med" len="med"/>
                      <a:tailEnd type="none" w="med" len="med"/>
                    </a:lnR>
                    <a:lnT w="9525" cap="flat" cmpd="sng" algn="ctr">
                      <a:solidFill>
                        <a:srgbClr val="515151"/>
                      </a:solidFill>
                      <a:prstDash val="solid"/>
                      <a:round/>
                      <a:headEnd type="none" w="med" len="med"/>
                      <a:tailEnd type="none" w="med" len="med"/>
                    </a:lnT>
                    <a:lnB w="9525" cap="flat" cmpd="sng" algn="ctr">
                      <a:solidFill>
                        <a:srgbClr val="515151"/>
                      </a:solidFill>
                      <a:prstDash val="solid"/>
                      <a:round/>
                      <a:headEnd type="none" w="med" len="med"/>
                      <a:tailEnd type="none" w="med" len="med"/>
                    </a:lnB>
                    <a:solidFill>
                      <a:srgbClr val="2B2B2B"/>
                    </a:solidFill>
                  </a:tcPr>
                </a:tc>
                <a:extLst>
                  <a:ext uri="{0D108BD9-81ED-4DB2-BD59-A6C34878D82A}">
                    <a16:rowId xmlns:a16="http://schemas.microsoft.com/office/drawing/2014/main" val="3011742641"/>
                  </a:ext>
                </a:extLst>
              </a:tr>
              <a:tr h="150965">
                <a:tc>
                  <a:txBody>
                    <a:bodyPr/>
                    <a:lstStyle/>
                    <a:p>
                      <a:r>
                        <a:rPr lang="en" sz="900">
                          <a:solidFill>
                            <a:schemeClr val="bg1"/>
                          </a:solidFill>
                          <a:effectLst/>
                        </a:rPr>
                        <a:t>text</a:t>
                      </a:r>
                    </a:p>
                  </a:txBody>
                  <a:tcPr marL="48102" marR="48102" marT="22201" marB="22201" anchor="ctr">
                    <a:lnL w="9525" cap="flat" cmpd="sng" algn="ctr">
                      <a:solidFill>
                        <a:srgbClr val="515151"/>
                      </a:solidFill>
                      <a:prstDash val="solid"/>
                      <a:round/>
                      <a:headEnd type="none" w="med" len="med"/>
                      <a:tailEnd type="none" w="med" len="med"/>
                    </a:lnL>
                    <a:lnR w="9525" cap="flat" cmpd="sng" algn="ctr">
                      <a:solidFill>
                        <a:srgbClr val="515151"/>
                      </a:solidFill>
                      <a:prstDash val="solid"/>
                      <a:round/>
                      <a:headEnd type="none" w="med" len="med"/>
                      <a:tailEnd type="none" w="med" len="med"/>
                    </a:lnR>
                    <a:lnT w="9525" cap="flat" cmpd="sng" algn="ctr">
                      <a:solidFill>
                        <a:srgbClr val="515151"/>
                      </a:solidFill>
                      <a:prstDash val="solid"/>
                      <a:round/>
                      <a:headEnd type="none" w="med" len="med"/>
                      <a:tailEnd type="none" w="med" len="med"/>
                    </a:lnT>
                    <a:lnB w="9525" cap="flat" cmpd="sng" algn="ctr">
                      <a:solidFill>
                        <a:srgbClr val="515151"/>
                      </a:solidFill>
                      <a:prstDash val="solid"/>
                      <a:round/>
                      <a:headEnd type="none" w="med" len="med"/>
                      <a:tailEnd type="none" w="med" len="med"/>
                    </a:lnB>
                    <a:solidFill>
                      <a:srgbClr val="2B2B2B"/>
                    </a:solidFill>
                  </a:tcPr>
                </a:tc>
                <a:tc>
                  <a:txBody>
                    <a:bodyPr/>
                    <a:lstStyle/>
                    <a:p>
                      <a:r>
                        <a:rPr lang="zh-CN" altLang="en-US" sz="900" dirty="0">
                          <a:solidFill>
                            <a:schemeClr val="bg1"/>
                          </a:solidFill>
                          <a:effectLst/>
                        </a:rPr>
                        <a:t>文本模板及 </a:t>
                      </a:r>
                      <a:r>
                        <a:rPr lang="en" sz="900" dirty="0">
                          <a:solidFill>
                            <a:schemeClr val="bg1"/>
                          </a:solidFill>
                          <a:effectLst/>
                        </a:rPr>
                        <a:t>Token </a:t>
                      </a:r>
                      <a:r>
                        <a:rPr lang="zh-CN" altLang="en-US" sz="900" dirty="0">
                          <a:solidFill>
                            <a:schemeClr val="bg1"/>
                          </a:solidFill>
                          <a:effectLst/>
                        </a:rPr>
                        <a:t>词法器</a:t>
                      </a:r>
                    </a:p>
                  </a:txBody>
                  <a:tcPr marL="48102" marR="48102" marT="22201" marB="22201" anchor="ctr">
                    <a:lnL w="9525" cap="flat" cmpd="sng" algn="ctr">
                      <a:solidFill>
                        <a:srgbClr val="515151"/>
                      </a:solidFill>
                      <a:prstDash val="solid"/>
                      <a:round/>
                      <a:headEnd type="none" w="med" len="med"/>
                      <a:tailEnd type="none" w="med" len="med"/>
                    </a:lnL>
                    <a:lnR w="9525" cap="flat" cmpd="sng" algn="ctr">
                      <a:solidFill>
                        <a:srgbClr val="515151"/>
                      </a:solidFill>
                      <a:prstDash val="solid"/>
                      <a:round/>
                      <a:headEnd type="none" w="med" len="med"/>
                      <a:tailEnd type="none" w="med" len="med"/>
                    </a:lnR>
                    <a:lnT w="9525" cap="flat" cmpd="sng" algn="ctr">
                      <a:solidFill>
                        <a:srgbClr val="515151"/>
                      </a:solidFill>
                      <a:prstDash val="solid"/>
                      <a:round/>
                      <a:headEnd type="none" w="med" len="med"/>
                      <a:tailEnd type="none" w="med" len="med"/>
                    </a:lnT>
                    <a:lnB w="9525" cap="flat" cmpd="sng" algn="ctr">
                      <a:solidFill>
                        <a:srgbClr val="515151"/>
                      </a:solidFill>
                      <a:prstDash val="solid"/>
                      <a:round/>
                      <a:headEnd type="none" w="med" len="med"/>
                      <a:tailEnd type="none" w="med" len="med"/>
                    </a:lnB>
                    <a:solidFill>
                      <a:srgbClr val="2B2B2B"/>
                    </a:solidFill>
                  </a:tcPr>
                </a:tc>
                <a:extLst>
                  <a:ext uri="{0D108BD9-81ED-4DB2-BD59-A6C34878D82A}">
                    <a16:rowId xmlns:a16="http://schemas.microsoft.com/office/drawing/2014/main" val="1133277007"/>
                  </a:ext>
                </a:extLst>
              </a:tr>
            </a:tbl>
          </a:graphicData>
        </a:graphic>
      </p:graphicFrame>
      <p:sp>
        <p:nvSpPr>
          <p:cNvPr id="8" name="标题 1">
            <a:extLst>
              <a:ext uri="{FF2B5EF4-FFF2-40B4-BE49-F238E27FC236}">
                <a16:creationId xmlns:a16="http://schemas.microsoft.com/office/drawing/2014/main" id="{020C67EA-4AF9-6A44-B499-D6B72915BF65}"/>
              </a:ext>
            </a:extLst>
          </p:cNvPr>
          <p:cNvSpPr>
            <a:spLocks noGrp="1"/>
          </p:cNvSpPr>
          <p:nvPr>
            <p:ph type="title"/>
          </p:nvPr>
        </p:nvSpPr>
        <p:spPr>
          <a:xfrm>
            <a:off x="604434" y="0"/>
            <a:ext cx="6214055" cy="1208868"/>
          </a:xfrm>
        </p:spPr>
        <p:txBody>
          <a:bodyPr/>
          <a:lstStyle/>
          <a:p>
            <a:r>
              <a:rPr kumimoji="1" lang="en-US" altLang="zh-CN" dirty="0"/>
              <a:t>Go</a:t>
            </a:r>
            <a:r>
              <a:rPr kumimoji="1" lang="zh-CN" altLang="en-US" dirty="0"/>
              <a:t> 简要入门</a:t>
            </a:r>
          </a:p>
        </p:txBody>
      </p:sp>
      <p:sp>
        <p:nvSpPr>
          <p:cNvPr id="9" name="文本框 8">
            <a:extLst>
              <a:ext uri="{FF2B5EF4-FFF2-40B4-BE49-F238E27FC236}">
                <a16:creationId xmlns:a16="http://schemas.microsoft.com/office/drawing/2014/main" id="{364AE198-C767-3D4D-9394-A3CDA2ED1DA9}"/>
              </a:ext>
            </a:extLst>
          </p:cNvPr>
          <p:cNvSpPr txBox="1"/>
          <p:nvPr/>
        </p:nvSpPr>
        <p:spPr>
          <a:xfrm>
            <a:off x="10416746" y="839536"/>
            <a:ext cx="1620957" cy="369332"/>
          </a:xfrm>
          <a:prstGeom prst="rect">
            <a:avLst/>
          </a:prstGeom>
          <a:noFill/>
        </p:spPr>
        <p:txBody>
          <a:bodyPr wrap="none" rtlCol="0">
            <a:spAutoFit/>
          </a:bodyPr>
          <a:lstStyle/>
          <a:p>
            <a:r>
              <a:rPr kumimoji="1" lang="en-US" altLang="zh-CN" dirty="0">
                <a:solidFill>
                  <a:schemeClr val="bg1"/>
                </a:solidFill>
              </a:rPr>
              <a:t>Golang</a:t>
            </a:r>
            <a:r>
              <a:rPr kumimoji="1" lang="zh-CN" altLang="en-US" dirty="0">
                <a:solidFill>
                  <a:schemeClr val="bg1"/>
                </a:solidFill>
              </a:rPr>
              <a:t>的特点</a:t>
            </a:r>
          </a:p>
        </p:txBody>
      </p:sp>
    </p:spTree>
    <p:extLst>
      <p:ext uri="{BB962C8B-B14F-4D97-AF65-F5344CB8AC3E}">
        <p14:creationId xmlns:p14="http://schemas.microsoft.com/office/powerpoint/2010/main" val="331607558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CF0865F-6479-2147-993A-FA1B446EDB37}"/>
              </a:ext>
            </a:extLst>
          </p:cNvPr>
          <p:cNvSpPr>
            <a:spLocks noGrp="1"/>
          </p:cNvSpPr>
          <p:nvPr>
            <p:ph type="title"/>
          </p:nvPr>
        </p:nvSpPr>
        <p:spPr>
          <a:xfrm>
            <a:off x="373952" y="17377"/>
            <a:ext cx="6214055" cy="1208868"/>
          </a:xfrm>
        </p:spPr>
        <p:txBody>
          <a:bodyPr/>
          <a:lstStyle/>
          <a:p>
            <a:r>
              <a:rPr kumimoji="1" lang="en-US" altLang="zh-CN" dirty="0"/>
              <a:t>Go-Micro</a:t>
            </a:r>
            <a:endParaRPr kumimoji="1" lang="zh-CN" altLang="en-US" dirty="0"/>
          </a:p>
        </p:txBody>
      </p:sp>
      <p:sp>
        <p:nvSpPr>
          <p:cNvPr id="6" name="文本框 5">
            <a:extLst>
              <a:ext uri="{FF2B5EF4-FFF2-40B4-BE49-F238E27FC236}">
                <a16:creationId xmlns:a16="http://schemas.microsoft.com/office/drawing/2014/main" id="{B0B7FA97-6A21-1741-BEBD-9DC4AFD90F5B}"/>
              </a:ext>
            </a:extLst>
          </p:cNvPr>
          <p:cNvSpPr txBox="1"/>
          <p:nvPr/>
        </p:nvSpPr>
        <p:spPr>
          <a:xfrm>
            <a:off x="9693986" y="863958"/>
            <a:ext cx="2423619" cy="369332"/>
          </a:xfrm>
          <a:prstGeom prst="rect">
            <a:avLst/>
          </a:prstGeom>
          <a:noFill/>
        </p:spPr>
        <p:txBody>
          <a:bodyPr wrap="square" rtlCol="0">
            <a:spAutoFit/>
          </a:bodyPr>
          <a:lstStyle/>
          <a:p>
            <a:pPr marL="685800" lvl="1"/>
            <a:r>
              <a:rPr kumimoji="1" lang="en-US" altLang="zh-CN" b="1" dirty="0">
                <a:solidFill>
                  <a:schemeClr val="bg1"/>
                </a:solidFill>
              </a:rPr>
              <a:t>Go-Micro</a:t>
            </a:r>
            <a:r>
              <a:rPr kumimoji="1" lang="zh-CN" altLang="en-US" b="1" dirty="0">
                <a:solidFill>
                  <a:schemeClr val="bg1"/>
                </a:solidFill>
              </a:rPr>
              <a:t> 实践</a:t>
            </a:r>
            <a:endParaRPr kumimoji="1" lang="zh-CN" altLang="en-US" dirty="0">
              <a:solidFill>
                <a:schemeClr val="bg1"/>
              </a:solidFill>
            </a:endParaRPr>
          </a:p>
        </p:txBody>
      </p:sp>
      <p:sp>
        <p:nvSpPr>
          <p:cNvPr id="2" name="矩形 1">
            <a:extLst>
              <a:ext uri="{FF2B5EF4-FFF2-40B4-BE49-F238E27FC236}">
                <a16:creationId xmlns:a16="http://schemas.microsoft.com/office/drawing/2014/main" id="{33A6D11E-EB38-C148-90EF-ADD10CD5DF9E}"/>
              </a:ext>
            </a:extLst>
          </p:cNvPr>
          <p:cNvSpPr/>
          <p:nvPr/>
        </p:nvSpPr>
        <p:spPr>
          <a:xfrm>
            <a:off x="373952" y="1646680"/>
            <a:ext cx="1125308" cy="369332"/>
          </a:xfrm>
          <a:prstGeom prst="rect">
            <a:avLst/>
          </a:prstGeom>
        </p:spPr>
        <p:txBody>
          <a:bodyPr wrap="none">
            <a:spAutoFit/>
          </a:bodyPr>
          <a:lstStyle/>
          <a:p>
            <a:pPr marL="16932">
              <a:buSzPts val="1400"/>
            </a:pPr>
            <a:r>
              <a:rPr lang="zh-CN" altLang="en-US" dirty="0"/>
              <a:t>使用插件</a:t>
            </a:r>
            <a:endParaRPr lang="en-US" altLang="zh-CN" dirty="0">
              <a:solidFill>
                <a:srgbClr val="424242"/>
              </a:solidFill>
              <a:latin typeface="Courier New" panose="02070309020205020404"/>
              <a:ea typeface="Courier New" panose="02070309020205020404"/>
              <a:cs typeface="Courier New" panose="02070309020205020404"/>
              <a:sym typeface="Courier New" panose="02070309020205020404"/>
            </a:endParaRPr>
          </a:p>
        </p:txBody>
      </p:sp>
      <p:sp>
        <p:nvSpPr>
          <p:cNvPr id="37" name="object 5">
            <a:extLst>
              <a:ext uri="{FF2B5EF4-FFF2-40B4-BE49-F238E27FC236}">
                <a16:creationId xmlns:a16="http://schemas.microsoft.com/office/drawing/2014/main" id="{261E4952-1D40-0B45-86FF-408F4BC01161}"/>
              </a:ext>
            </a:extLst>
          </p:cNvPr>
          <p:cNvSpPr txBox="1"/>
          <p:nvPr/>
        </p:nvSpPr>
        <p:spPr>
          <a:xfrm>
            <a:off x="529514" y="4337073"/>
            <a:ext cx="8383259" cy="263320"/>
          </a:xfrm>
          <a:prstGeom prst="rect">
            <a:avLst/>
          </a:prstGeom>
        </p:spPr>
        <p:txBody>
          <a:bodyPr vert="horz" wrap="square" lIns="0" tIns="16933" rIns="0" bIns="0" rtlCol="0">
            <a:spAutoFit/>
          </a:bodyPr>
          <a:lstStyle/>
          <a:p>
            <a:r>
              <a:rPr kumimoji="1" lang="zh-CN" altLang="en-US" sz="1600" dirty="0"/>
              <a:t>系统变量</a:t>
            </a:r>
            <a:endParaRPr kumimoji="1" lang="en-US" altLang="zh-CN" sz="1600" dirty="0"/>
          </a:p>
        </p:txBody>
      </p:sp>
      <p:pic>
        <p:nvPicPr>
          <p:cNvPr id="10" name="Picture 3">
            <a:extLst>
              <a:ext uri="{FF2B5EF4-FFF2-40B4-BE49-F238E27FC236}">
                <a16:creationId xmlns:a16="http://schemas.microsoft.com/office/drawing/2014/main" id="{EAE728B9-71BF-5C4D-8743-F0A2B3F45D92}"/>
              </a:ext>
            </a:extLst>
          </p:cNvPr>
          <p:cNvPicPr>
            <a:picLocks noChangeAspect="1"/>
          </p:cNvPicPr>
          <p:nvPr/>
        </p:nvPicPr>
        <p:blipFill>
          <a:blip r:embed="rId2"/>
          <a:stretch>
            <a:fillRect/>
          </a:stretch>
        </p:blipFill>
        <p:spPr>
          <a:xfrm>
            <a:off x="529514" y="2707037"/>
            <a:ext cx="4998203" cy="1443925"/>
          </a:xfrm>
          <a:prstGeom prst="rect">
            <a:avLst/>
          </a:prstGeom>
        </p:spPr>
      </p:pic>
      <p:sp>
        <p:nvSpPr>
          <p:cNvPr id="4" name="矩形 3">
            <a:extLst>
              <a:ext uri="{FF2B5EF4-FFF2-40B4-BE49-F238E27FC236}">
                <a16:creationId xmlns:a16="http://schemas.microsoft.com/office/drawing/2014/main" id="{837F00FD-4C3A-FE4C-93C4-EDBEAE448AD3}"/>
              </a:ext>
            </a:extLst>
          </p:cNvPr>
          <p:cNvSpPr/>
          <p:nvPr/>
        </p:nvSpPr>
        <p:spPr>
          <a:xfrm>
            <a:off x="391264" y="2337705"/>
            <a:ext cx="1005403" cy="338554"/>
          </a:xfrm>
          <a:prstGeom prst="rect">
            <a:avLst/>
          </a:prstGeom>
        </p:spPr>
        <p:txBody>
          <a:bodyPr wrap="none">
            <a:spAutoFit/>
          </a:bodyPr>
          <a:lstStyle/>
          <a:p>
            <a:r>
              <a:rPr kumimoji="1" lang="zh-CN" altLang="en-US" sz="1600" dirty="0"/>
              <a:t>代码声明</a:t>
            </a:r>
            <a:endParaRPr kumimoji="1" lang="en-US" altLang="zh-CN" sz="1600" dirty="0"/>
          </a:p>
        </p:txBody>
      </p:sp>
      <p:pic>
        <p:nvPicPr>
          <p:cNvPr id="13" name="图片 12">
            <a:extLst>
              <a:ext uri="{FF2B5EF4-FFF2-40B4-BE49-F238E27FC236}">
                <a16:creationId xmlns:a16="http://schemas.microsoft.com/office/drawing/2014/main" id="{B511C97C-8476-BF4B-8BC3-5E98957957CB}"/>
              </a:ext>
            </a:extLst>
          </p:cNvPr>
          <p:cNvPicPr>
            <a:picLocks noChangeAspect="1"/>
          </p:cNvPicPr>
          <p:nvPr/>
        </p:nvPicPr>
        <p:blipFill>
          <a:blip r:embed="rId3"/>
          <a:stretch>
            <a:fillRect/>
          </a:stretch>
        </p:blipFill>
        <p:spPr>
          <a:xfrm>
            <a:off x="529514" y="4737823"/>
            <a:ext cx="3898900" cy="444500"/>
          </a:xfrm>
          <a:prstGeom prst="rect">
            <a:avLst/>
          </a:prstGeom>
        </p:spPr>
      </p:pic>
      <p:pic>
        <p:nvPicPr>
          <p:cNvPr id="14" name="图片 13">
            <a:extLst>
              <a:ext uri="{FF2B5EF4-FFF2-40B4-BE49-F238E27FC236}">
                <a16:creationId xmlns:a16="http://schemas.microsoft.com/office/drawing/2014/main" id="{0832EEE1-0170-3C4A-91FF-D8C845370544}"/>
              </a:ext>
            </a:extLst>
          </p:cNvPr>
          <p:cNvPicPr>
            <a:picLocks noChangeAspect="1"/>
          </p:cNvPicPr>
          <p:nvPr/>
        </p:nvPicPr>
        <p:blipFill>
          <a:blip r:embed="rId4"/>
          <a:stretch>
            <a:fillRect/>
          </a:stretch>
        </p:blipFill>
        <p:spPr>
          <a:xfrm>
            <a:off x="589677" y="5787087"/>
            <a:ext cx="3606800" cy="406400"/>
          </a:xfrm>
          <a:prstGeom prst="rect">
            <a:avLst/>
          </a:prstGeom>
        </p:spPr>
      </p:pic>
      <p:sp>
        <p:nvSpPr>
          <p:cNvPr id="7" name="矩形 6">
            <a:extLst>
              <a:ext uri="{FF2B5EF4-FFF2-40B4-BE49-F238E27FC236}">
                <a16:creationId xmlns:a16="http://schemas.microsoft.com/office/drawing/2014/main" id="{7D133F86-3014-C040-9157-D1C6AD9C6467}"/>
              </a:ext>
            </a:extLst>
          </p:cNvPr>
          <p:cNvSpPr/>
          <p:nvPr/>
        </p:nvSpPr>
        <p:spPr>
          <a:xfrm>
            <a:off x="582651" y="5379482"/>
            <a:ext cx="800219" cy="263320"/>
          </a:xfrm>
          <a:prstGeom prst="rect">
            <a:avLst/>
          </a:prstGeom>
        </p:spPr>
        <p:txBody>
          <a:bodyPr vert="horz" wrap="square" lIns="0" tIns="16933" rIns="0" bIns="0" rtlCol="0">
            <a:spAutoFit/>
          </a:bodyPr>
          <a:lstStyle/>
          <a:p>
            <a:r>
              <a:rPr kumimoji="1" lang="zh-CN" altLang="en-US" sz="1600" dirty="0"/>
              <a:t>命令行</a:t>
            </a:r>
            <a:endParaRPr kumimoji="1" lang="en-US" altLang="zh-CN" sz="1600" dirty="0"/>
          </a:p>
        </p:txBody>
      </p:sp>
    </p:spTree>
    <p:extLst>
      <p:ext uri="{BB962C8B-B14F-4D97-AF65-F5344CB8AC3E}">
        <p14:creationId xmlns:p14="http://schemas.microsoft.com/office/powerpoint/2010/main" val="354053594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CF0865F-6479-2147-993A-FA1B446EDB37}"/>
              </a:ext>
            </a:extLst>
          </p:cNvPr>
          <p:cNvSpPr>
            <a:spLocks noGrp="1"/>
          </p:cNvSpPr>
          <p:nvPr>
            <p:ph type="title"/>
          </p:nvPr>
        </p:nvSpPr>
        <p:spPr>
          <a:xfrm>
            <a:off x="373952" y="17377"/>
            <a:ext cx="6214055" cy="1208868"/>
          </a:xfrm>
        </p:spPr>
        <p:txBody>
          <a:bodyPr/>
          <a:lstStyle/>
          <a:p>
            <a:r>
              <a:rPr kumimoji="1" lang="en-US" altLang="zh-CN" dirty="0"/>
              <a:t>Go-Micro</a:t>
            </a:r>
            <a:endParaRPr kumimoji="1" lang="zh-CN" altLang="en-US" dirty="0"/>
          </a:p>
        </p:txBody>
      </p:sp>
      <p:sp>
        <p:nvSpPr>
          <p:cNvPr id="6" name="文本框 5">
            <a:extLst>
              <a:ext uri="{FF2B5EF4-FFF2-40B4-BE49-F238E27FC236}">
                <a16:creationId xmlns:a16="http://schemas.microsoft.com/office/drawing/2014/main" id="{B0B7FA97-6A21-1741-BEBD-9DC4AFD90F5B}"/>
              </a:ext>
            </a:extLst>
          </p:cNvPr>
          <p:cNvSpPr txBox="1"/>
          <p:nvPr/>
        </p:nvSpPr>
        <p:spPr>
          <a:xfrm>
            <a:off x="9693986" y="863958"/>
            <a:ext cx="2423619" cy="369332"/>
          </a:xfrm>
          <a:prstGeom prst="rect">
            <a:avLst/>
          </a:prstGeom>
          <a:noFill/>
        </p:spPr>
        <p:txBody>
          <a:bodyPr wrap="square" rtlCol="0">
            <a:spAutoFit/>
          </a:bodyPr>
          <a:lstStyle/>
          <a:p>
            <a:pPr marL="685800" lvl="1"/>
            <a:r>
              <a:rPr kumimoji="1" lang="en-US" altLang="zh-CN" b="1" dirty="0">
                <a:solidFill>
                  <a:schemeClr val="bg1"/>
                </a:solidFill>
              </a:rPr>
              <a:t>Go-Micro</a:t>
            </a:r>
            <a:r>
              <a:rPr kumimoji="1" lang="zh-CN" altLang="en-US" b="1" dirty="0">
                <a:solidFill>
                  <a:schemeClr val="bg1"/>
                </a:solidFill>
              </a:rPr>
              <a:t> 实践</a:t>
            </a:r>
            <a:endParaRPr kumimoji="1" lang="zh-CN" altLang="en-US" dirty="0">
              <a:solidFill>
                <a:schemeClr val="bg1"/>
              </a:solidFill>
            </a:endParaRPr>
          </a:p>
        </p:txBody>
      </p:sp>
      <p:sp>
        <p:nvSpPr>
          <p:cNvPr id="2" name="矩形 1">
            <a:extLst>
              <a:ext uri="{FF2B5EF4-FFF2-40B4-BE49-F238E27FC236}">
                <a16:creationId xmlns:a16="http://schemas.microsoft.com/office/drawing/2014/main" id="{33A6D11E-EB38-C148-90EF-ADD10CD5DF9E}"/>
              </a:ext>
            </a:extLst>
          </p:cNvPr>
          <p:cNvSpPr/>
          <p:nvPr/>
        </p:nvSpPr>
        <p:spPr>
          <a:xfrm>
            <a:off x="473579" y="1605816"/>
            <a:ext cx="1125308" cy="369332"/>
          </a:xfrm>
          <a:prstGeom prst="rect">
            <a:avLst/>
          </a:prstGeom>
        </p:spPr>
        <p:txBody>
          <a:bodyPr wrap="none">
            <a:spAutoFit/>
          </a:bodyPr>
          <a:lstStyle/>
          <a:p>
            <a:pPr marL="16932">
              <a:buSzPts val="1400"/>
            </a:pPr>
            <a:r>
              <a:rPr lang="zh-CN" altLang="en-US" dirty="0"/>
              <a:t>暴露接口</a:t>
            </a:r>
            <a:endParaRPr lang="en-US" altLang="zh-CN" dirty="0">
              <a:solidFill>
                <a:srgbClr val="424242"/>
              </a:solidFill>
              <a:latin typeface="Courier New" panose="02070309020205020404"/>
              <a:ea typeface="Courier New" panose="02070309020205020404"/>
              <a:cs typeface="Courier New" panose="02070309020205020404"/>
              <a:sym typeface="Courier New" panose="02070309020205020404"/>
            </a:endParaRPr>
          </a:p>
        </p:txBody>
      </p:sp>
      <p:sp>
        <p:nvSpPr>
          <p:cNvPr id="3" name="矩形 2">
            <a:extLst>
              <a:ext uri="{FF2B5EF4-FFF2-40B4-BE49-F238E27FC236}">
                <a16:creationId xmlns:a16="http://schemas.microsoft.com/office/drawing/2014/main" id="{D8018916-9982-EA49-8D8A-953DB7295506}"/>
              </a:ext>
            </a:extLst>
          </p:cNvPr>
          <p:cNvSpPr/>
          <p:nvPr/>
        </p:nvSpPr>
        <p:spPr>
          <a:xfrm>
            <a:off x="7132305" y="2354719"/>
            <a:ext cx="5059695" cy="1200329"/>
          </a:xfrm>
          <a:prstGeom prst="rect">
            <a:avLst/>
          </a:prstGeom>
        </p:spPr>
        <p:txBody>
          <a:bodyPr wrap="square">
            <a:spAutoFit/>
          </a:bodyPr>
          <a:lstStyle/>
          <a:p>
            <a:r>
              <a:rPr lang="en-US" altLang="zh-CN" dirty="0">
                <a:solidFill>
                  <a:srgbClr val="0062BA"/>
                </a:solidFill>
                <a:sym typeface="PT Sans Narrow" panose="020B0506020203020204"/>
              </a:rPr>
              <a:t>micro-</a:t>
            </a:r>
            <a:r>
              <a:rPr lang="en-US" altLang="zh-CN" dirty="0" err="1">
                <a:solidFill>
                  <a:srgbClr val="0062BA"/>
                </a:solidFill>
                <a:sym typeface="PT Sans Narrow" panose="020B0506020203020204"/>
              </a:rPr>
              <a:t>api</a:t>
            </a:r>
            <a:r>
              <a:rPr lang="zh-CN" altLang="en-US" dirty="0">
                <a:sym typeface="PT Sans Narrow" panose="020B0506020203020204"/>
              </a:rPr>
              <a:t>：</a:t>
            </a:r>
            <a:r>
              <a:rPr kumimoji="1" lang="en-US" altLang="zh-CN" dirty="0"/>
              <a:t>HTTP</a:t>
            </a:r>
            <a:r>
              <a:rPr kumimoji="1" lang="zh-CN" altLang="en-US" dirty="0"/>
              <a:t>网关，暴露内部</a:t>
            </a:r>
            <a:r>
              <a:rPr kumimoji="1" lang="en-US" altLang="zh-CN" dirty="0"/>
              <a:t>RPC</a:t>
            </a:r>
            <a:r>
              <a:rPr kumimoji="1" lang="zh-CN" altLang="en-US" dirty="0"/>
              <a:t>、</a:t>
            </a:r>
            <a:r>
              <a:rPr kumimoji="1" lang="en-US" altLang="zh-CN" dirty="0"/>
              <a:t>Web</a:t>
            </a:r>
            <a:r>
              <a:rPr kumimoji="1" lang="zh-CN" altLang="en-US" dirty="0"/>
              <a:t>、</a:t>
            </a:r>
            <a:r>
              <a:rPr kumimoji="1" lang="en-US" altLang="zh-CN" dirty="0"/>
              <a:t>API</a:t>
            </a:r>
            <a:r>
              <a:rPr kumimoji="1" lang="zh-CN" altLang="en-US" dirty="0"/>
              <a:t>服务</a:t>
            </a:r>
            <a:endParaRPr kumimoji="1" lang="en-US" altLang="zh-CN" dirty="0"/>
          </a:p>
          <a:p>
            <a:r>
              <a:rPr kumimoji="1" lang="en-US" altLang="zh-CN" dirty="0">
                <a:solidFill>
                  <a:srgbClr val="0062BA"/>
                </a:solidFill>
              </a:rPr>
              <a:t>micro-web</a:t>
            </a:r>
            <a:r>
              <a:rPr kumimoji="1" lang="zh-CN" altLang="en-US" dirty="0"/>
              <a:t>：本身是</a:t>
            </a:r>
            <a:r>
              <a:rPr kumimoji="1" lang="en-US" altLang="zh-CN" dirty="0"/>
              <a:t>web</a:t>
            </a:r>
            <a:r>
              <a:rPr kumimoji="1" lang="zh-CN" altLang="en-US" dirty="0"/>
              <a:t>类型的</a:t>
            </a:r>
            <a:r>
              <a:rPr kumimoji="1" lang="en-US" altLang="zh-CN" dirty="0"/>
              <a:t>micro-</a:t>
            </a:r>
            <a:r>
              <a:rPr kumimoji="1" lang="en-US" altLang="zh-CN" dirty="0" err="1"/>
              <a:t>api</a:t>
            </a:r>
            <a:endParaRPr kumimoji="1" lang="zh-CN" altLang="en-US" dirty="0"/>
          </a:p>
          <a:p>
            <a:endParaRPr kumimoji="1" lang="en-US" altLang="zh-CN" dirty="0"/>
          </a:p>
        </p:txBody>
      </p:sp>
      <p:pic>
        <p:nvPicPr>
          <p:cNvPr id="11" name="图片 10">
            <a:extLst>
              <a:ext uri="{FF2B5EF4-FFF2-40B4-BE49-F238E27FC236}">
                <a16:creationId xmlns:a16="http://schemas.microsoft.com/office/drawing/2014/main" id="{031E8124-C4A4-0045-9092-CD3904E343E5}"/>
              </a:ext>
            </a:extLst>
          </p:cNvPr>
          <p:cNvPicPr>
            <a:picLocks noChangeAspect="1"/>
          </p:cNvPicPr>
          <p:nvPr/>
        </p:nvPicPr>
        <p:blipFill>
          <a:blip r:embed="rId2"/>
          <a:stretch>
            <a:fillRect/>
          </a:stretch>
        </p:blipFill>
        <p:spPr>
          <a:xfrm>
            <a:off x="601877" y="2354719"/>
            <a:ext cx="6267027" cy="3645747"/>
          </a:xfrm>
          <a:prstGeom prst="rect">
            <a:avLst/>
          </a:prstGeom>
        </p:spPr>
      </p:pic>
      <p:sp>
        <p:nvSpPr>
          <p:cNvPr id="12" name="矩形 11">
            <a:extLst>
              <a:ext uri="{FF2B5EF4-FFF2-40B4-BE49-F238E27FC236}">
                <a16:creationId xmlns:a16="http://schemas.microsoft.com/office/drawing/2014/main" id="{6D81EF82-8347-1441-B9B2-FB9E7110B95D}"/>
              </a:ext>
            </a:extLst>
          </p:cNvPr>
          <p:cNvSpPr/>
          <p:nvPr/>
        </p:nvSpPr>
        <p:spPr>
          <a:xfrm>
            <a:off x="6085184" y="6195371"/>
            <a:ext cx="6032421" cy="369332"/>
          </a:xfrm>
          <a:prstGeom prst="rect">
            <a:avLst/>
          </a:prstGeom>
        </p:spPr>
        <p:txBody>
          <a:bodyPr wrap="none">
            <a:spAutoFit/>
          </a:bodyPr>
          <a:lstStyle/>
          <a:p>
            <a:r>
              <a:rPr kumimoji="1" lang="en-US" altLang="zh-CN" dirty="0"/>
              <a:t>micro-</a:t>
            </a:r>
            <a:r>
              <a:rPr kumimoji="1" lang="en-US" altLang="zh-CN" dirty="0" err="1"/>
              <a:t>api</a:t>
            </a:r>
            <a:r>
              <a:rPr kumimoji="1" lang="zh-CN" altLang="en-US" dirty="0"/>
              <a:t>服务基于</a:t>
            </a:r>
            <a:r>
              <a:rPr kumimoji="1" lang="en-US" altLang="zh-CN" dirty="0"/>
              <a:t>Go-Micro</a:t>
            </a:r>
            <a:r>
              <a:rPr kumimoji="1" lang="zh-CN" altLang="en-US" dirty="0"/>
              <a:t>编写，本身也是</a:t>
            </a:r>
            <a:r>
              <a:rPr kumimoji="1" lang="en-US" altLang="zh-CN" dirty="0"/>
              <a:t>Go-Micro</a:t>
            </a:r>
            <a:r>
              <a:rPr kumimoji="1" lang="zh-CN" altLang="en-US" dirty="0"/>
              <a:t>应用</a:t>
            </a:r>
            <a:endParaRPr kumimoji="1" lang="en-US" altLang="zh-CN" dirty="0"/>
          </a:p>
        </p:txBody>
      </p:sp>
    </p:spTree>
    <p:extLst>
      <p:ext uri="{BB962C8B-B14F-4D97-AF65-F5344CB8AC3E}">
        <p14:creationId xmlns:p14="http://schemas.microsoft.com/office/powerpoint/2010/main" val="94712063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CF0865F-6479-2147-993A-FA1B446EDB37}"/>
              </a:ext>
            </a:extLst>
          </p:cNvPr>
          <p:cNvSpPr>
            <a:spLocks noGrp="1"/>
          </p:cNvSpPr>
          <p:nvPr>
            <p:ph type="title"/>
          </p:nvPr>
        </p:nvSpPr>
        <p:spPr>
          <a:xfrm>
            <a:off x="373952" y="17377"/>
            <a:ext cx="6214055" cy="1208868"/>
          </a:xfrm>
        </p:spPr>
        <p:txBody>
          <a:bodyPr/>
          <a:lstStyle/>
          <a:p>
            <a:r>
              <a:rPr kumimoji="1" lang="en-US" altLang="zh-CN" dirty="0"/>
              <a:t>Go-Micro</a:t>
            </a:r>
            <a:endParaRPr kumimoji="1" lang="zh-CN" altLang="en-US" dirty="0"/>
          </a:p>
        </p:txBody>
      </p:sp>
      <p:sp>
        <p:nvSpPr>
          <p:cNvPr id="6" name="文本框 5">
            <a:extLst>
              <a:ext uri="{FF2B5EF4-FFF2-40B4-BE49-F238E27FC236}">
                <a16:creationId xmlns:a16="http://schemas.microsoft.com/office/drawing/2014/main" id="{B0B7FA97-6A21-1741-BEBD-9DC4AFD90F5B}"/>
              </a:ext>
            </a:extLst>
          </p:cNvPr>
          <p:cNvSpPr txBox="1"/>
          <p:nvPr/>
        </p:nvSpPr>
        <p:spPr>
          <a:xfrm>
            <a:off x="9693986" y="863958"/>
            <a:ext cx="2423619" cy="369332"/>
          </a:xfrm>
          <a:prstGeom prst="rect">
            <a:avLst/>
          </a:prstGeom>
          <a:noFill/>
        </p:spPr>
        <p:txBody>
          <a:bodyPr wrap="square" rtlCol="0">
            <a:spAutoFit/>
          </a:bodyPr>
          <a:lstStyle/>
          <a:p>
            <a:pPr marL="685800" lvl="1"/>
            <a:r>
              <a:rPr kumimoji="1" lang="en-US" altLang="zh-CN" b="1" dirty="0">
                <a:solidFill>
                  <a:schemeClr val="bg1"/>
                </a:solidFill>
              </a:rPr>
              <a:t>Go-Micro</a:t>
            </a:r>
            <a:r>
              <a:rPr kumimoji="1" lang="zh-CN" altLang="en-US" b="1" dirty="0">
                <a:solidFill>
                  <a:schemeClr val="bg1"/>
                </a:solidFill>
              </a:rPr>
              <a:t> 实践</a:t>
            </a:r>
            <a:endParaRPr kumimoji="1" lang="zh-CN" altLang="en-US" dirty="0">
              <a:solidFill>
                <a:schemeClr val="bg1"/>
              </a:solidFill>
            </a:endParaRPr>
          </a:p>
        </p:txBody>
      </p:sp>
      <p:sp>
        <p:nvSpPr>
          <p:cNvPr id="2" name="矩形 1">
            <a:extLst>
              <a:ext uri="{FF2B5EF4-FFF2-40B4-BE49-F238E27FC236}">
                <a16:creationId xmlns:a16="http://schemas.microsoft.com/office/drawing/2014/main" id="{33A6D11E-EB38-C148-90EF-ADD10CD5DF9E}"/>
              </a:ext>
            </a:extLst>
          </p:cNvPr>
          <p:cNvSpPr/>
          <p:nvPr/>
        </p:nvSpPr>
        <p:spPr>
          <a:xfrm>
            <a:off x="473579" y="1605816"/>
            <a:ext cx="1715278" cy="369332"/>
          </a:xfrm>
          <a:prstGeom prst="rect">
            <a:avLst/>
          </a:prstGeom>
        </p:spPr>
        <p:txBody>
          <a:bodyPr wrap="none">
            <a:spAutoFit/>
          </a:bodyPr>
          <a:lstStyle/>
          <a:p>
            <a:pPr marL="16932">
              <a:buSzPts val="1400"/>
            </a:pPr>
            <a:r>
              <a:rPr lang="en-US" altLang="zh-CN" dirty="0"/>
              <a:t>Micro API </a:t>
            </a:r>
            <a:r>
              <a:rPr lang="zh-CN" altLang="en-US" dirty="0"/>
              <a:t>网关</a:t>
            </a:r>
            <a:endParaRPr lang="en-US" altLang="zh-CN" dirty="0">
              <a:solidFill>
                <a:srgbClr val="424242"/>
              </a:solidFill>
              <a:latin typeface="Courier New" panose="02070309020205020404"/>
              <a:ea typeface="Courier New" panose="02070309020205020404"/>
              <a:cs typeface="Courier New" panose="02070309020205020404"/>
              <a:sym typeface="Courier New" panose="02070309020205020404"/>
            </a:endParaRPr>
          </a:p>
        </p:txBody>
      </p:sp>
      <p:sp>
        <p:nvSpPr>
          <p:cNvPr id="7" name="Google Shape;179;p24">
            <a:extLst>
              <a:ext uri="{FF2B5EF4-FFF2-40B4-BE49-F238E27FC236}">
                <a16:creationId xmlns:a16="http://schemas.microsoft.com/office/drawing/2014/main" id="{549EAC9F-B832-E348-99A6-B48AC0B7B141}"/>
              </a:ext>
            </a:extLst>
          </p:cNvPr>
          <p:cNvSpPr/>
          <p:nvPr/>
        </p:nvSpPr>
        <p:spPr>
          <a:xfrm>
            <a:off x="5056631" y="3055412"/>
            <a:ext cx="764771" cy="2564451"/>
          </a:xfrm>
          <a:prstGeom prst="rect">
            <a:avLst/>
          </a:prstGeom>
          <a:solidFill>
            <a:schemeClr val="accent1"/>
          </a:solidFill>
          <a:ln w="25400" cap="flat" cmpd="sng">
            <a:solidFill>
              <a:srgbClr val="AE4E00"/>
            </a:solidFill>
            <a:prstDash val="solid"/>
            <a:round/>
            <a:headEnd type="none" w="sm" len="sm"/>
            <a:tailEnd type="none" w="sm" len="sm"/>
          </a:ln>
        </p:spPr>
        <p:txBody>
          <a:bodyPr spcFirstLastPara="1" wrap="square" lIns="121900" tIns="60933" rIns="121900" bIns="60933" anchor="ctr" anchorCtr="0">
            <a:noAutofit/>
          </a:bodyPr>
          <a:lstStyle/>
          <a:p>
            <a:pPr algn="ctr"/>
            <a:r>
              <a:rPr lang="en-US" sz="1400" dirty="0">
                <a:solidFill>
                  <a:schemeClr val="lt1"/>
                </a:solidFill>
                <a:latin typeface="Arial" panose="020B0604020202020204"/>
                <a:ea typeface="Arial" panose="020B0604020202020204"/>
                <a:cs typeface="Arial" panose="020B0604020202020204"/>
                <a:sym typeface="Arial" panose="020B0604020202020204"/>
              </a:rPr>
              <a:t>Micro</a:t>
            </a:r>
          </a:p>
          <a:p>
            <a:pPr algn="ctr"/>
            <a:r>
              <a:rPr lang="en-US" sz="1400" dirty="0">
                <a:solidFill>
                  <a:schemeClr val="lt1"/>
                </a:solidFill>
                <a:latin typeface="Arial" panose="020B0604020202020204"/>
                <a:ea typeface="Arial" panose="020B0604020202020204"/>
                <a:cs typeface="Arial" panose="020B0604020202020204"/>
                <a:sym typeface="Arial" panose="020B0604020202020204"/>
              </a:rPr>
              <a:t>API</a:t>
            </a:r>
          </a:p>
        </p:txBody>
      </p:sp>
      <p:sp>
        <p:nvSpPr>
          <p:cNvPr id="8" name="Google Shape;180;p24">
            <a:extLst>
              <a:ext uri="{FF2B5EF4-FFF2-40B4-BE49-F238E27FC236}">
                <a16:creationId xmlns:a16="http://schemas.microsoft.com/office/drawing/2014/main" id="{971B23BF-F1C9-E74B-A266-FAC46BC6FD6F}"/>
              </a:ext>
            </a:extLst>
          </p:cNvPr>
          <p:cNvSpPr/>
          <p:nvPr/>
        </p:nvSpPr>
        <p:spPr>
          <a:xfrm>
            <a:off x="7361514" y="2686527"/>
            <a:ext cx="1022875" cy="697996"/>
          </a:xfrm>
          <a:prstGeom prst="rect">
            <a:avLst/>
          </a:prstGeom>
          <a:solidFill>
            <a:schemeClr val="accent1"/>
          </a:solidFill>
          <a:ln w="25400" cap="flat" cmpd="sng">
            <a:solidFill>
              <a:srgbClr val="AE4E00"/>
            </a:solidFill>
            <a:prstDash val="solid"/>
            <a:round/>
            <a:headEnd type="none" w="sm" len="sm"/>
            <a:tailEnd type="none" w="sm" len="sm"/>
          </a:ln>
        </p:spPr>
        <p:txBody>
          <a:bodyPr spcFirstLastPara="1" wrap="square" lIns="121900" tIns="60933" rIns="121900" bIns="60933" anchor="ctr" anchorCtr="0">
            <a:noAutofit/>
          </a:bodyPr>
          <a:lstStyle/>
          <a:p>
            <a:pPr algn="ctr"/>
            <a:r>
              <a:rPr lang="en-US" sz="1400">
                <a:solidFill>
                  <a:schemeClr val="lt1"/>
                </a:solidFill>
                <a:latin typeface="Arial" panose="020B0604020202020204"/>
                <a:ea typeface="Arial" panose="020B0604020202020204"/>
                <a:cs typeface="Arial" panose="020B0604020202020204"/>
                <a:sym typeface="Arial" panose="020B0604020202020204"/>
              </a:rPr>
              <a:t>Customer</a:t>
            </a:r>
            <a:endParaRPr sz="1400">
              <a:solidFill>
                <a:schemeClr val="lt1"/>
              </a:solidFill>
              <a:latin typeface="Arial" panose="020B0604020202020204"/>
              <a:ea typeface="Arial" panose="020B0604020202020204"/>
              <a:cs typeface="Arial" panose="020B0604020202020204"/>
              <a:sym typeface="Arial" panose="020B0604020202020204"/>
            </a:endParaRPr>
          </a:p>
          <a:p>
            <a:pPr algn="ctr"/>
            <a:r>
              <a:rPr lang="en-US" sz="1400">
                <a:solidFill>
                  <a:schemeClr val="lt1"/>
                </a:solidFill>
                <a:latin typeface="Arial" panose="020B0604020202020204"/>
                <a:ea typeface="Arial" panose="020B0604020202020204"/>
                <a:cs typeface="Arial" panose="020B0604020202020204"/>
                <a:sym typeface="Arial" panose="020B0604020202020204"/>
              </a:rPr>
              <a:t>API</a:t>
            </a:r>
          </a:p>
        </p:txBody>
      </p:sp>
      <p:sp>
        <p:nvSpPr>
          <p:cNvPr id="9" name="Google Shape;182;p24">
            <a:extLst>
              <a:ext uri="{FF2B5EF4-FFF2-40B4-BE49-F238E27FC236}">
                <a16:creationId xmlns:a16="http://schemas.microsoft.com/office/drawing/2014/main" id="{ABB79A6A-D524-7C4E-BB37-DF2708209DA2}"/>
              </a:ext>
            </a:extLst>
          </p:cNvPr>
          <p:cNvSpPr/>
          <p:nvPr/>
        </p:nvSpPr>
        <p:spPr>
          <a:xfrm>
            <a:off x="7404258" y="5411231"/>
            <a:ext cx="1022875" cy="697996"/>
          </a:xfrm>
          <a:prstGeom prst="rect">
            <a:avLst/>
          </a:prstGeom>
          <a:solidFill>
            <a:schemeClr val="accent1"/>
          </a:solidFill>
          <a:ln w="25400" cap="flat" cmpd="sng">
            <a:solidFill>
              <a:srgbClr val="AE4E00"/>
            </a:solidFill>
            <a:prstDash val="solid"/>
            <a:round/>
            <a:headEnd type="none" w="sm" len="sm"/>
            <a:tailEnd type="none" w="sm" len="sm"/>
          </a:ln>
        </p:spPr>
        <p:txBody>
          <a:bodyPr spcFirstLastPara="1" wrap="square" lIns="121900" tIns="60933" rIns="121900" bIns="60933" anchor="ctr" anchorCtr="0">
            <a:noAutofit/>
          </a:bodyPr>
          <a:lstStyle/>
          <a:p>
            <a:pPr algn="ctr"/>
            <a:r>
              <a:rPr lang="en-US" sz="1400">
                <a:solidFill>
                  <a:schemeClr val="lt1"/>
                </a:solidFill>
                <a:latin typeface="Arial" panose="020B0604020202020204"/>
                <a:ea typeface="Arial" panose="020B0604020202020204"/>
                <a:cs typeface="Arial" panose="020B0604020202020204"/>
                <a:sym typeface="Arial" panose="020B0604020202020204"/>
              </a:rPr>
              <a:t>Message</a:t>
            </a:r>
          </a:p>
          <a:p>
            <a:pPr algn="ctr"/>
            <a:r>
              <a:rPr lang="en-US" sz="1400">
                <a:solidFill>
                  <a:schemeClr val="lt1"/>
                </a:solidFill>
                <a:latin typeface="Arial" panose="020B0604020202020204"/>
                <a:ea typeface="Arial" panose="020B0604020202020204"/>
                <a:cs typeface="Arial" panose="020B0604020202020204"/>
                <a:sym typeface="Arial" panose="020B0604020202020204"/>
              </a:rPr>
              <a:t>API</a:t>
            </a:r>
          </a:p>
        </p:txBody>
      </p:sp>
      <p:sp>
        <p:nvSpPr>
          <p:cNvPr id="10" name="Google Shape;183;p24">
            <a:extLst>
              <a:ext uri="{FF2B5EF4-FFF2-40B4-BE49-F238E27FC236}">
                <a16:creationId xmlns:a16="http://schemas.microsoft.com/office/drawing/2014/main" id="{AA84AC33-5C3C-F44B-8E3B-8EDB765965AC}"/>
              </a:ext>
            </a:extLst>
          </p:cNvPr>
          <p:cNvSpPr/>
          <p:nvPr/>
        </p:nvSpPr>
        <p:spPr>
          <a:xfrm>
            <a:off x="10501876" y="2697611"/>
            <a:ext cx="1022875" cy="697996"/>
          </a:xfrm>
          <a:prstGeom prst="rect">
            <a:avLst/>
          </a:prstGeom>
          <a:solidFill>
            <a:schemeClr val="accent1"/>
          </a:solidFill>
          <a:ln w="25400" cap="flat" cmpd="sng">
            <a:solidFill>
              <a:srgbClr val="AE4E00"/>
            </a:solidFill>
            <a:prstDash val="solid"/>
            <a:round/>
            <a:headEnd type="none" w="sm" len="sm"/>
            <a:tailEnd type="none" w="sm" len="sm"/>
          </a:ln>
        </p:spPr>
        <p:txBody>
          <a:bodyPr spcFirstLastPara="1" wrap="square" lIns="121900" tIns="60933" rIns="121900" bIns="60933" anchor="ctr" anchorCtr="0">
            <a:noAutofit/>
          </a:bodyPr>
          <a:lstStyle/>
          <a:p>
            <a:pPr algn="ctr"/>
            <a:r>
              <a:rPr lang="en-US" sz="1400">
                <a:solidFill>
                  <a:schemeClr val="lt1"/>
                </a:solidFill>
                <a:latin typeface="Arial" panose="020B0604020202020204"/>
                <a:ea typeface="Arial" panose="020B0604020202020204"/>
                <a:cs typeface="Arial" panose="020B0604020202020204"/>
                <a:sym typeface="Arial" panose="020B0604020202020204"/>
              </a:rPr>
              <a:t>Customer</a:t>
            </a:r>
            <a:endParaRPr sz="1400">
              <a:solidFill>
                <a:schemeClr val="lt1"/>
              </a:solidFill>
              <a:latin typeface="Arial" panose="020B0604020202020204"/>
              <a:ea typeface="Arial" panose="020B0604020202020204"/>
              <a:cs typeface="Arial" panose="020B0604020202020204"/>
              <a:sym typeface="Arial" panose="020B0604020202020204"/>
            </a:endParaRPr>
          </a:p>
          <a:p>
            <a:pPr algn="ctr"/>
            <a:r>
              <a:rPr lang="en-US" sz="1400">
                <a:solidFill>
                  <a:schemeClr val="lt1"/>
                </a:solidFill>
                <a:latin typeface="Arial" panose="020B0604020202020204"/>
                <a:ea typeface="Arial" panose="020B0604020202020204"/>
                <a:cs typeface="Arial" panose="020B0604020202020204"/>
                <a:sym typeface="Arial" panose="020B0604020202020204"/>
              </a:rPr>
              <a:t>SRV</a:t>
            </a:r>
          </a:p>
        </p:txBody>
      </p:sp>
      <p:sp>
        <p:nvSpPr>
          <p:cNvPr id="12" name="Google Shape;184;p24">
            <a:extLst>
              <a:ext uri="{FF2B5EF4-FFF2-40B4-BE49-F238E27FC236}">
                <a16:creationId xmlns:a16="http://schemas.microsoft.com/office/drawing/2014/main" id="{C0399967-CBB4-2B4B-A76D-4BA1D9929E04}"/>
              </a:ext>
            </a:extLst>
          </p:cNvPr>
          <p:cNvSpPr/>
          <p:nvPr/>
        </p:nvSpPr>
        <p:spPr>
          <a:xfrm>
            <a:off x="10501876" y="3992526"/>
            <a:ext cx="1022875" cy="697996"/>
          </a:xfrm>
          <a:prstGeom prst="rect">
            <a:avLst/>
          </a:prstGeom>
          <a:solidFill>
            <a:schemeClr val="accent1"/>
          </a:solidFill>
          <a:ln w="25400" cap="flat" cmpd="sng">
            <a:solidFill>
              <a:srgbClr val="AE4E00"/>
            </a:solidFill>
            <a:prstDash val="solid"/>
            <a:round/>
            <a:headEnd type="none" w="sm" len="sm"/>
            <a:tailEnd type="none" w="sm" len="sm"/>
          </a:ln>
        </p:spPr>
        <p:txBody>
          <a:bodyPr spcFirstLastPara="1" wrap="square" lIns="121900" tIns="60933" rIns="121900" bIns="60933" anchor="ctr" anchorCtr="0">
            <a:noAutofit/>
          </a:bodyPr>
          <a:lstStyle/>
          <a:p>
            <a:pPr algn="ctr"/>
            <a:r>
              <a:rPr lang="en-US" sz="1400">
                <a:solidFill>
                  <a:schemeClr val="lt1"/>
                </a:solidFill>
                <a:latin typeface="Arial" panose="020B0604020202020204"/>
                <a:ea typeface="Arial" panose="020B0604020202020204"/>
                <a:cs typeface="Arial" panose="020B0604020202020204"/>
                <a:sym typeface="Arial" panose="020B0604020202020204"/>
              </a:rPr>
              <a:t>Order</a:t>
            </a:r>
          </a:p>
          <a:p>
            <a:pPr algn="ctr"/>
            <a:r>
              <a:rPr lang="en-US" sz="1400">
                <a:solidFill>
                  <a:schemeClr val="lt1"/>
                </a:solidFill>
                <a:latin typeface="Arial" panose="020B0604020202020204"/>
                <a:ea typeface="Arial" panose="020B0604020202020204"/>
                <a:cs typeface="Arial" panose="020B0604020202020204"/>
                <a:sym typeface="Arial" panose="020B0604020202020204"/>
              </a:rPr>
              <a:t>SRV</a:t>
            </a:r>
          </a:p>
        </p:txBody>
      </p:sp>
      <p:sp>
        <p:nvSpPr>
          <p:cNvPr id="13" name="Google Shape;185;p24">
            <a:extLst>
              <a:ext uri="{FF2B5EF4-FFF2-40B4-BE49-F238E27FC236}">
                <a16:creationId xmlns:a16="http://schemas.microsoft.com/office/drawing/2014/main" id="{F3697047-D298-FF41-A1D1-5420161E8E51}"/>
              </a:ext>
            </a:extLst>
          </p:cNvPr>
          <p:cNvSpPr/>
          <p:nvPr/>
        </p:nvSpPr>
        <p:spPr>
          <a:xfrm>
            <a:off x="10501876" y="5411231"/>
            <a:ext cx="1022875" cy="697996"/>
          </a:xfrm>
          <a:prstGeom prst="rect">
            <a:avLst/>
          </a:prstGeom>
          <a:solidFill>
            <a:schemeClr val="accent1"/>
          </a:solidFill>
          <a:ln w="25400" cap="flat" cmpd="sng">
            <a:solidFill>
              <a:srgbClr val="AE4E00"/>
            </a:solidFill>
            <a:prstDash val="solid"/>
            <a:round/>
            <a:headEnd type="none" w="sm" len="sm"/>
            <a:tailEnd type="none" w="sm" len="sm"/>
          </a:ln>
        </p:spPr>
        <p:txBody>
          <a:bodyPr spcFirstLastPara="1" wrap="square" lIns="121900" tIns="60933" rIns="121900" bIns="60933" anchor="ctr" anchorCtr="0">
            <a:noAutofit/>
          </a:bodyPr>
          <a:lstStyle/>
          <a:p>
            <a:pPr algn="ctr"/>
            <a:r>
              <a:rPr lang="en-US" sz="1400">
                <a:solidFill>
                  <a:schemeClr val="lt1"/>
                </a:solidFill>
                <a:latin typeface="Arial" panose="020B0604020202020204"/>
                <a:ea typeface="Arial" panose="020B0604020202020204"/>
                <a:cs typeface="Arial" panose="020B0604020202020204"/>
                <a:sym typeface="Arial" panose="020B0604020202020204"/>
              </a:rPr>
              <a:t>Message</a:t>
            </a:r>
          </a:p>
          <a:p>
            <a:pPr algn="ctr"/>
            <a:r>
              <a:rPr lang="en-US" sz="1400">
                <a:solidFill>
                  <a:schemeClr val="lt1"/>
                </a:solidFill>
                <a:latin typeface="Arial" panose="020B0604020202020204"/>
                <a:ea typeface="Arial" panose="020B0604020202020204"/>
                <a:cs typeface="Arial" panose="020B0604020202020204"/>
                <a:sym typeface="Arial" panose="020B0604020202020204"/>
              </a:rPr>
              <a:t>SRV</a:t>
            </a:r>
          </a:p>
        </p:txBody>
      </p:sp>
      <p:sp>
        <p:nvSpPr>
          <p:cNvPr id="14" name="Google Shape;186;p24">
            <a:extLst>
              <a:ext uri="{FF2B5EF4-FFF2-40B4-BE49-F238E27FC236}">
                <a16:creationId xmlns:a16="http://schemas.microsoft.com/office/drawing/2014/main" id="{54002934-4A80-8E42-BB2D-510D7C95811F}"/>
              </a:ext>
            </a:extLst>
          </p:cNvPr>
          <p:cNvSpPr txBox="1"/>
          <p:nvPr/>
        </p:nvSpPr>
        <p:spPr>
          <a:xfrm>
            <a:off x="2323985" y="3762461"/>
            <a:ext cx="2035173" cy="410369"/>
          </a:xfrm>
          <a:prstGeom prst="rect">
            <a:avLst/>
          </a:prstGeom>
          <a:noFill/>
          <a:ln w="9525" cap="flat" cmpd="sng">
            <a:solidFill>
              <a:schemeClr val="lt1"/>
            </a:solidFill>
            <a:prstDash val="dot"/>
            <a:round/>
            <a:headEnd type="none" w="sm" len="sm"/>
            <a:tailEnd type="none" w="sm" len="sm"/>
          </a:ln>
        </p:spPr>
        <p:txBody>
          <a:bodyPr spcFirstLastPara="1" wrap="square" lIns="121900" tIns="60933" rIns="121900" bIns="60933" anchor="t" anchorCtr="0">
            <a:noAutofit/>
          </a:bodyPr>
          <a:lstStyle/>
          <a:p>
            <a:r>
              <a:rPr lang="en-US" sz="1867">
                <a:solidFill>
                  <a:srgbClr val="000000"/>
                </a:solidFill>
                <a:latin typeface="Arial" panose="020B0604020202020204"/>
                <a:ea typeface="Arial" panose="020B0604020202020204"/>
                <a:cs typeface="Arial" panose="020B0604020202020204"/>
                <a:sym typeface="Arial" panose="020B0604020202020204"/>
              </a:rPr>
              <a:t>/</a:t>
            </a:r>
            <a:r>
              <a:rPr lang="en-US" sz="1867">
                <a:solidFill>
                  <a:srgbClr val="FF0000"/>
                </a:solidFill>
                <a:latin typeface="Arial" panose="020B0604020202020204"/>
                <a:ea typeface="Arial" panose="020B0604020202020204"/>
                <a:cs typeface="Arial" panose="020B0604020202020204"/>
                <a:sym typeface="Arial" panose="020B0604020202020204"/>
              </a:rPr>
              <a:t>customer</a:t>
            </a:r>
            <a:r>
              <a:rPr lang="en-US" sz="1867">
                <a:solidFill>
                  <a:srgbClr val="000000"/>
                </a:solidFill>
                <a:latin typeface="Arial" panose="020B0604020202020204"/>
                <a:ea typeface="Arial" panose="020B0604020202020204"/>
                <a:cs typeface="Arial" panose="020B0604020202020204"/>
                <a:sym typeface="Arial" panose="020B0604020202020204"/>
              </a:rPr>
              <a:t>/</a:t>
            </a:r>
            <a:r>
              <a:rPr lang="en-US" sz="1867">
                <a:solidFill>
                  <a:srgbClr val="00B050"/>
                </a:solidFill>
                <a:latin typeface="Arial" panose="020B0604020202020204"/>
                <a:ea typeface="Arial" panose="020B0604020202020204"/>
                <a:cs typeface="Arial" panose="020B0604020202020204"/>
                <a:sym typeface="Arial" panose="020B0604020202020204"/>
              </a:rPr>
              <a:t>orders</a:t>
            </a:r>
            <a:endParaRPr sz="1867">
              <a:solidFill>
                <a:srgbClr val="00B050"/>
              </a:solidFill>
              <a:latin typeface="Arial" panose="020B0604020202020204"/>
              <a:ea typeface="Arial" panose="020B0604020202020204"/>
              <a:cs typeface="Arial" panose="020B0604020202020204"/>
              <a:sym typeface="Arial" panose="020B0604020202020204"/>
            </a:endParaRPr>
          </a:p>
        </p:txBody>
      </p:sp>
      <p:cxnSp>
        <p:nvCxnSpPr>
          <p:cNvPr id="15" name="Google Shape;187;p24">
            <a:extLst>
              <a:ext uri="{FF2B5EF4-FFF2-40B4-BE49-F238E27FC236}">
                <a16:creationId xmlns:a16="http://schemas.microsoft.com/office/drawing/2014/main" id="{529DDD57-6F6B-CB4D-B458-7A88C6D3CB77}"/>
              </a:ext>
            </a:extLst>
          </p:cNvPr>
          <p:cNvCxnSpPr>
            <a:stCxn id="14" idx="3"/>
          </p:cNvCxnSpPr>
          <p:nvPr/>
        </p:nvCxnSpPr>
        <p:spPr>
          <a:xfrm>
            <a:off x="4359158" y="3967645"/>
            <a:ext cx="697600" cy="0"/>
          </a:xfrm>
          <a:prstGeom prst="straightConnector1">
            <a:avLst/>
          </a:prstGeom>
          <a:noFill/>
          <a:ln w="34925" cap="flat" cmpd="sng">
            <a:solidFill>
              <a:srgbClr val="002060"/>
            </a:solidFill>
            <a:prstDash val="solid"/>
            <a:round/>
            <a:headEnd type="none" w="sm" len="sm"/>
            <a:tailEnd type="triangle" w="med" len="med"/>
          </a:ln>
        </p:spPr>
      </p:cxnSp>
      <p:cxnSp>
        <p:nvCxnSpPr>
          <p:cNvPr id="16" name="Google Shape;188;p24">
            <a:extLst>
              <a:ext uri="{FF2B5EF4-FFF2-40B4-BE49-F238E27FC236}">
                <a16:creationId xmlns:a16="http://schemas.microsoft.com/office/drawing/2014/main" id="{DA03F0F3-5827-EE43-8627-C24F36A57BD6}"/>
              </a:ext>
            </a:extLst>
          </p:cNvPr>
          <p:cNvCxnSpPr>
            <a:endCxn id="8" idx="1"/>
          </p:cNvCxnSpPr>
          <p:nvPr/>
        </p:nvCxnSpPr>
        <p:spPr>
          <a:xfrm rot="10800000" flipH="1">
            <a:off x="5821514" y="3035525"/>
            <a:ext cx="1540000" cy="726800"/>
          </a:xfrm>
          <a:prstGeom prst="straightConnector1">
            <a:avLst/>
          </a:prstGeom>
          <a:noFill/>
          <a:ln w="34925" cap="flat" cmpd="sng">
            <a:solidFill>
              <a:srgbClr val="002060"/>
            </a:solidFill>
            <a:prstDash val="solid"/>
            <a:round/>
            <a:headEnd type="none" w="sm" len="sm"/>
            <a:tailEnd type="triangle" w="med" len="med"/>
          </a:ln>
        </p:spPr>
      </p:cxnSp>
      <p:cxnSp>
        <p:nvCxnSpPr>
          <p:cNvPr id="17" name="Google Shape;189;p24">
            <a:extLst>
              <a:ext uri="{FF2B5EF4-FFF2-40B4-BE49-F238E27FC236}">
                <a16:creationId xmlns:a16="http://schemas.microsoft.com/office/drawing/2014/main" id="{C17A84A0-65E0-7947-8217-69C9B66B76B7}"/>
              </a:ext>
            </a:extLst>
          </p:cNvPr>
          <p:cNvCxnSpPr>
            <a:stCxn id="8" idx="3"/>
            <a:endCxn id="10" idx="1"/>
          </p:cNvCxnSpPr>
          <p:nvPr/>
        </p:nvCxnSpPr>
        <p:spPr>
          <a:xfrm>
            <a:off x="8384388" y="3035525"/>
            <a:ext cx="2117600" cy="11200"/>
          </a:xfrm>
          <a:prstGeom prst="straightConnector1">
            <a:avLst/>
          </a:prstGeom>
          <a:noFill/>
          <a:ln w="34925" cap="flat" cmpd="sng">
            <a:solidFill>
              <a:srgbClr val="002060"/>
            </a:solidFill>
            <a:prstDash val="solid"/>
            <a:round/>
            <a:headEnd type="none" w="sm" len="sm"/>
            <a:tailEnd type="triangle" w="med" len="med"/>
          </a:ln>
        </p:spPr>
      </p:cxnSp>
      <p:cxnSp>
        <p:nvCxnSpPr>
          <p:cNvPr id="18" name="Google Shape;190;p24">
            <a:extLst>
              <a:ext uri="{FF2B5EF4-FFF2-40B4-BE49-F238E27FC236}">
                <a16:creationId xmlns:a16="http://schemas.microsoft.com/office/drawing/2014/main" id="{F5E0587D-5D43-CA4F-AAD1-79202F4D59A6}"/>
              </a:ext>
            </a:extLst>
          </p:cNvPr>
          <p:cNvCxnSpPr>
            <a:stCxn id="8" idx="3"/>
            <a:endCxn id="12" idx="1"/>
          </p:cNvCxnSpPr>
          <p:nvPr/>
        </p:nvCxnSpPr>
        <p:spPr>
          <a:xfrm>
            <a:off x="8384388" y="3035525"/>
            <a:ext cx="2117600" cy="1306000"/>
          </a:xfrm>
          <a:prstGeom prst="straightConnector1">
            <a:avLst/>
          </a:prstGeom>
          <a:noFill/>
          <a:ln w="34925" cap="flat" cmpd="sng">
            <a:solidFill>
              <a:srgbClr val="002060"/>
            </a:solidFill>
            <a:prstDash val="solid"/>
            <a:round/>
            <a:headEnd type="none" w="sm" len="sm"/>
            <a:tailEnd type="triangle" w="med" len="med"/>
          </a:ln>
        </p:spPr>
      </p:cxnSp>
      <p:sp>
        <p:nvSpPr>
          <p:cNvPr id="19" name="Google Shape;191;p24">
            <a:extLst>
              <a:ext uri="{FF2B5EF4-FFF2-40B4-BE49-F238E27FC236}">
                <a16:creationId xmlns:a16="http://schemas.microsoft.com/office/drawing/2014/main" id="{FA80BEBB-AA1F-D940-A0C8-0C392B38F96E}"/>
              </a:ext>
            </a:extLst>
          </p:cNvPr>
          <p:cNvSpPr txBox="1"/>
          <p:nvPr/>
        </p:nvSpPr>
        <p:spPr>
          <a:xfrm rot="-1500838">
            <a:off x="6143665" y="3344952"/>
            <a:ext cx="1073372" cy="348813"/>
          </a:xfrm>
          <a:prstGeom prst="rect">
            <a:avLst/>
          </a:prstGeom>
          <a:noFill/>
          <a:ln>
            <a:noFill/>
          </a:ln>
        </p:spPr>
        <p:txBody>
          <a:bodyPr spcFirstLastPara="1" wrap="square" lIns="121900" tIns="60933" rIns="121900" bIns="60933" anchor="t" anchorCtr="0">
            <a:noAutofit/>
          </a:bodyPr>
          <a:lstStyle/>
          <a:p>
            <a:r>
              <a:rPr lang="en-US" sz="1467">
                <a:solidFill>
                  <a:srgbClr val="000000"/>
                </a:solidFill>
                <a:latin typeface="Arial" panose="020B0604020202020204"/>
                <a:ea typeface="Arial" panose="020B0604020202020204"/>
                <a:cs typeface="Arial" panose="020B0604020202020204"/>
                <a:sym typeface="Arial" panose="020B0604020202020204"/>
              </a:rPr>
              <a:t>泛式 RPC</a:t>
            </a:r>
          </a:p>
        </p:txBody>
      </p:sp>
      <p:sp>
        <p:nvSpPr>
          <p:cNvPr id="20" name="Google Shape;192;p24">
            <a:extLst>
              <a:ext uri="{FF2B5EF4-FFF2-40B4-BE49-F238E27FC236}">
                <a16:creationId xmlns:a16="http://schemas.microsoft.com/office/drawing/2014/main" id="{268152C7-8FCB-4441-BDFE-3988D7985BB3}"/>
              </a:ext>
            </a:extLst>
          </p:cNvPr>
          <p:cNvSpPr txBox="1"/>
          <p:nvPr/>
        </p:nvSpPr>
        <p:spPr>
          <a:xfrm>
            <a:off x="8909398" y="3688525"/>
            <a:ext cx="752771" cy="410369"/>
          </a:xfrm>
          <a:prstGeom prst="rect">
            <a:avLst/>
          </a:prstGeom>
          <a:noFill/>
          <a:ln>
            <a:noFill/>
          </a:ln>
        </p:spPr>
        <p:txBody>
          <a:bodyPr spcFirstLastPara="1" wrap="square" lIns="121900" tIns="60933" rIns="121900" bIns="60933" anchor="t" anchorCtr="0">
            <a:noAutofit/>
          </a:bodyPr>
          <a:lstStyle/>
          <a:p>
            <a:r>
              <a:rPr lang="en-US" sz="1867">
                <a:solidFill>
                  <a:srgbClr val="000000"/>
                </a:solidFill>
                <a:latin typeface="Arial" panose="020B0604020202020204"/>
                <a:ea typeface="Arial" panose="020B0604020202020204"/>
                <a:cs typeface="Arial" panose="020B0604020202020204"/>
                <a:sym typeface="Arial" panose="020B0604020202020204"/>
              </a:rPr>
              <a:t>RPC</a:t>
            </a:r>
          </a:p>
        </p:txBody>
      </p:sp>
      <p:sp>
        <p:nvSpPr>
          <p:cNvPr id="21" name="Google Shape;193;p24">
            <a:extLst>
              <a:ext uri="{FF2B5EF4-FFF2-40B4-BE49-F238E27FC236}">
                <a16:creationId xmlns:a16="http://schemas.microsoft.com/office/drawing/2014/main" id="{EF15CEC3-1023-A247-944C-B22670BC1CD5}"/>
              </a:ext>
            </a:extLst>
          </p:cNvPr>
          <p:cNvSpPr txBox="1"/>
          <p:nvPr/>
        </p:nvSpPr>
        <p:spPr>
          <a:xfrm>
            <a:off x="9151947" y="2986188"/>
            <a:ext cx="752771" cy="410369"/>
          </a:xfrm>
          <a:prstGeom prst="rect">
            <a:avLst/>
          </a:prstGeom>
          <a:noFill/>
          <a:ln>
            <a:noFill/>
          </a:ln>
        </p:spPr>
        <p:txBody>
          <a:bodyPr spcFirstLastPara="1" wrap="square" lIns="121900" tIns="60933" rIns="121900" bIns="60933" anchor="t" anchorCtr="0">
            <a:noAutofit/>
          </a:bodyPr>
          <a:lstStyle/>
          <a:p>
            <a:r>
              <a:rPr lang="en-US" sz="1867">
                <a:solidFill>
                  <a:srgbClr val="000000"/>
                </a:solidFill>
                <a:latin typeface="Arial" panose="020B0604020202020204"/>
                <a:ea typeface="Arial" panose="020B0604020202020204"/>
                <a:cs typeface="Arial" panose="020B0604020202020204"/>
                <a:sym typeface="Arial" panose="020B0604020202020204"/>
              </a:rPr>
              <a:t>RPC</a:t>
            </a:r>
          </a:p>
        </p:txBody>
      </p:sp>
      <p:sp>
        <p:nvSpPr>
          <p:cNvPr id="22" name="Google Shape;194;p24">
            <a:extLst>
              <a:ext uri="{FF2B5EF4-FFF2-40B4-BE49-F238E27FC236}">
                <a16:creationId xmlns:a16="http://schemas.microsoft.com/office/drawing/2014/main" id="{10C3D7A0-5446-324B-87FC-00C2BF71A808}"/>
              </a:ext>
            </a:extLst>
          </p:cNvPr>
          <p:cNvSpPr txBox="1"/>
          <p:nvPr/>
        </p:nvSpPr>
        <p:spPr>
          <a:xfrm rot="-1499347">
            <a:off x="5766696" y="3027226"/>
            <a:ext cx="1727396" cy="328295"/>
          </a:xfrm>
          <a:prstGeom prst="rect">
            <a:avLst/>
          </a:prstGeom>
          <a:noFill/>
          <a:ln>
            <a:noFill/>
          </a:ln>
        </p:spPr>
        <p:txBody>
          <a:bodyPr spcFirstLastPara="1" wrap="square" lIns="121900" tIns="60933" rIns="121900" bIns="60933" anchor="t" anchorCtr="0">
            <a:noAutofit/>
          </a:bodyPr>
          <a:lstStyle/>
          <a:p>
            <a:r>
              <a:rPr lang="en-US" sz="1333">
                <a:solidFill>
                  <a:srgbClr val="000000"/>
                </a:solidFill>
                <a:latin typeface="Arial" panose="020B0604020202020204"/>
                <a:ea typeface="Arial" panose="020B0604020202020204"/>
                <a:cs typeface="Arial" panose="020B0604020202020204"/>
                <a:sym typeface="Arial" panose="020B0604020202020204"/>
              </a:rPr>
              <a:t>router-&gt;namespace</a:t>
            </a:r>
            <a:endParaRPr sz="1333">
              <a:solidFill>
                <a:srgbClr val="000000"/>
              </a:solidFill>
              <a:latin typeface="Arial" panose="020B0604020202020204"/>
              <a:ea typeface="Arial" panose="020B0604020202020204"/>
              <a:cs typeface="Arial" panose="020B0604020202020204"/>
              <a:sym typeface="Arial" panose="020B0604020202020204"/>
            </a:endParaRPr>
          </a:p>
        </p:txBody>
      </p:sp>
      <p:sp>
        <p:nvSpPr>
          <p:cNvPr id="23" name="Google Shape;195;p24">
            <a:extLst>
              <a:ext uri="{FF2B5EF4-FFF2-40B4-BE49-F238E27FC236}">
                <a16:creationId xmlns:a16="http://schemas.microsoft.com/office/drawing/2014/main" id="{84C27504-E05E-6A4E-BCBB-5DCF4C05306D}"/>
              </a:ext>
            </a:extLst>
          </p:cNvPr>
          <p:cNvSpPr txBox="1"/>
          <p:nvPr/>
        </p:nvSpPr>
        <p:spPr>
          <a:xfrm>
            <a:off x="6403268" y="2220814"/>
            <a:ext cx="3957353" cy="410369"/>
          </a:xfrm>
          <a:prstGeom prst="rect">
            <a:avLst/>
          </a:prstGeom>
          <a:noFill/>
          <a:ln>
            <a:noFill/>
          </a:ln>
        </p:spPr>
        <p:txBody>
          <a:bodyPr spcFirstLastPara="1" wrap="square" lIns="121900" tIns="60933" rIns="121900" bIns="60933" anchor="t" anchorCtr="0">
            <a:noAutofit/>
          </a:bodyPr>
          <a:lstStyle/>
          <a:p>
            <a:r>
              <a:rPr lang="en-US" sz="1867">
                <a:solidFill>
                  <a:srgbClr val="000000"/>
                </a:solidFill>
                <a:latin typeface="Arial" panose="020B0604020202020204"/>
                <a:ea typeface="Arial" panose="020B0604020202020204"/>
                <a:cs typeface="Arial" panose="020B0604020202020204"/>
                <a:sym typeface="Arial" panose="020B0604020202020204"/>
              </a:rPr>
              <a:t>ns: go.micro.api.</a:t>
            </a:r>
            <a:r>
              <a:rPr lang="en-US" sz="1867">
                <a:solidFill>
                  <a:srgbClr val="FF0000"/>
                </a:solidFill>
                <a:latin typeface="Arial" panose="020B0604020202020204"/>
                <a:ea typeface="Arial" panose="020B0604020202020204"/>
                <a:cs typeface="Arial" panose="020B0604020202020204"/>
                <a:sym typeface="Arial" panose="020B0604020202020204"/>
              </a:rPr>
              <a:t>Customer</a:t>
            </a:r>
            <a:r>
              <a:rPr lang="en-US" sz="1867">
                <a:solidFill>
                  <a:srgbClr val="000000"/>
                </a:solidFill>
                <a:latin typeface="Arial" panose="020B0604020202020204"/>
                <a:ea typeface="Arial" panose="020B0604020202020204"/>
                <a:cs typeface="Arial" panose="020B0604020202020204"/>
                <a:sym typeface="Arial" panose="020B0604020202020204"/>
              </a:rPr>
              <a:t>.</a:t>
            </a:r>
            <a:r>
              <a:rPr lang="en-US" sz="1867">
                <a:solidFill>
                  <a:srgbClr val="00B050"/>
                </a:solidFill>
                <a:latin typeface="Arial" panose="020B0604020202020204"/>
                <a:ea typeface="Arial" panose="020B0604020202020204"/>
                <a:cs typeface="Arial" panose="020B0604020202020204"/>
                <a:sym typeface="Arial" panose="020B0604020202020204"/>
              </a:rPr>
              <a:t>Orders</a:t>
            </a:r>
            <a:endParaRPr sz="1867">
              <a:solidFill>
                <a:srgbClr val="00B050"/>
              </a:solidFill>
              <a:latin typeface="Arial" panose="020B0604020202020204"/>
              <a:ea typeface="Arial" panose="020B0604020202020204"/>
              <a:cs typeface="Arial" panose="020B0604020202020204"/>
              <a:sym typeface="Arial" panose="020B0604020202020204"/>
            </a:endParaRPr>
          </a:p>
        </p:txBody>
      </p:sp>
      <p:sp>
        <p:nvSpPr>
          <p:cNvPr id="24" name="Google Shape;196;p24">
            <a:extLst>
              <a:ext uri="{FF2B5EF4-FFF2-40B4-BE49-F238E27FC236}">
                <a16:creationId xmlns:a16="http://schemas.microsoft.com/office/drawing/2014/main" id="{1C93F09D-EB6F-FA48-BC2D-5F3A1B9C420A}"/>
              </a:ext>
            </a:extLst>
          </p:cNvPr>
          <p:cNvSpPr txBox="1"/>
          <p:nvPr/>
        </p:nvSpPr>
        <p:spPr>
          <a:xfrm>
            <a:off x="8854857" y="2707735"/>
            <a:ext cx="1346951" cy="338555"/>
          </a:xfrm>
          <a:prstGeom prst="rect">
            <a:avLst/>
          </a:prstGeom>
          <a:noFill/>
          <a:ln>
            <a:noFill/>
          </a:ln>
        </p:spPr>
        <p:txBody>
          <a:bodyPr spcFirstLastPara="1" wrap="square" lIns="121900" tIns="60933" rIns="121900" bIns="60933" anchor="t" anchorCtr="0">
            <a:noAutofit/>
          </a:bodyPr>
          <a:lstStyle/>
          <a:p>
            <a:r>
              <a:rPr lang="en-US" sz="1333">
                <a:solidFill>
                  <a:srgbClr val="000000"/>
                </a:solidFill>
                <a:latin typeface="Arial" panose="020B0604020202020204"/>
                <a:ea typeface="Arial" panose="020B0604020202020204"/>
                <a:cs typeface="Arial" panose="020B0604020202020204"/>
                <a:sym typeface="Arial" panose="020B0604020202020204"/>
              </a:rPr>
              <a:t>Get Customer</a:t>
            </a:r>
            <a:endParaRPr sz="1333">
              <a:solidFill>
                <a:srgbClr val="000000"/>
              </a:solidFill>
              <a:latin typeface="Arial" panose="020B0604020202020204"/>
              <a:ea typeface="Arial" panose="020B0604020202020204"/>
              <a:cs typeface="Arial" panose="020B0604020202020204"/>
              <a:sym typeface="Arial" panose="020B0604020202020204"/>
            </a:endParaRPr>
          </a:p>
        </p:txBody>
      </p:sp>
      <p:sp>
        <p:nvSpPr>
          <p:cNvPr id="25" name="Google Shape;197;p24">
            <a:extLst>
              <a:ext uri="{FF2B5EF4-FFF2-40B4-BE49-F238E27FC236}">
                <a16:creationId xmlns:a16="http://schemas.microsoft.com/office/drawing/2014/main" id="{4BAEFA01-E4FC-FF42-9948-162FCCEC8363}"/>
              </a:ext>
            </a:extLst>
          </p:cNvPr>
          <p:cNvSpPr txBox="1"/>
          <p:nvPr/>
        </p:nvSpPr>
        <p:spPr>
          <a:xfrm rot="1741037">
            <a:off x="9197061" y="3510862"/>
            <a:ext cx="1002839" cy="328295"/>
          </a:xfrm>
          <a:prstGeom prst="rect">
            <a:avLst/>
          </a:prstGeom>
          <a:noFill/>
          <a:ln>
            <a:noFill/>
          </a:ln>
        </p:spPr>
        <p:txBody>
          <a:bodyPr spcFirstLastPara="1" wrap="square" lIns="121900" tIns="60933" rIns="121900" bIns="60933" anchor="t" anchorCtr="0">
            <a:noAutofit/>
          </a:bodyPr>
          <a:lstStyle/>
          <a:p>
            <a:r>
              <a:rPr lang="en-US" sz="1333">
                <a:solidFill>
                  <a:srgbClr val="000000"/>
                </a:solidFill>
                <a:latin typeface="Arial" panose="020B0604020202020204"/>
                <a:ea typeface="Arial" panose="020B0604020202020204"/>
                <a:cs typeface="Arial" panose="020B0604020202020204"/>
                <a:sym typeface="Arial" panose="020B0604020202020204"/>
              </a:rPr>
              <a:t>Get Order</a:t>
            </a:r>
          </a:p>
        </p:txBody>
      </p:sp>
      <p:sp>
        <p:nvSpPr>
          <p:cNvPr id="26" name="Google Shape;198;p24">
            <a:extLst>
              <a:ext uri="{FF2B5EF4-FFF2-40B4-BE49-F238E27FC236}">
                <a16:creationId xmlns:a16="http://schemas.microsoft.com/office/drawing/2014/main" id="{9F7405D1-357B-9741-B64A-A1BD0BC6AF86}"/>
              </a:ext>
            </a:extLst>
          </p:cNvPr>
          <p:cNvSpPr/>
          <p:nvPr/>
        </p:nvSpPr>
        <p:spPr>
          <a:xfrm>
            <a:off x="4404684" y="2402669"/>
            <a:ext cx="1979481" cy="697627"/>
          </a:xfrm>
          <a:prstGeom prst="rect">
            <a:avLst/>
          </a:prstGeom>
          <a:noFill/>
          <a:ln>
            <a:noFill/>
          </a:ln>
        </p:spPr>
        <p:txBody>
          <a:bodyPr spcFirstLastPara="1" wrap="square" lIns="121900" tIns="60933" rIns="121900" bIns="60933" anchor="t" anchorCtr="0">
            <a:noAutofit/>
          </a:bodyPr>
          <a:lstStyle/>
          <a:p>
            <a:r>
              <a:rPr lang="en-US" sz="1867">
                <a:solidFill>
                  <a:srgbClr val="000000"/>
                </a:solidFill>
                <a:latin typeface="Arial" panose="020B0604020202020204"/>
                <a:ea typeface="Arial" panose="020B0604020202020204"/>
                <a:cs typeface="Arial" panose="020B0604020202020204"/>
                <a:sym typeface="Arial" panose="020B0604020202020204"/>
              </a:rPr>
              <a:t>ns: go.micro.api</a:t>
            </a:r>
            <a:endParaRPr sz="1867">
              <a:solidFill>
                <a:srgbClr val="000000"/>
              </a:solidFill>
              <a:latin typeface="Arial" panose="020B0604020202020204"/>
              <a:ea typeface="Arial" panose="020B0604020202020204"/>
              <a:cs typeface="Arial" panose="020B0604020202020204"/>
              <a:sym typeface="Arial" panose="020B0604020202020204"/>
            </a:endParaRPr>
          </a:p>
          <a:p>
            <a:r>
              <a:rPr lang="en-US" sz="1867">
                <a:solidFill>
                  <a:srgbClr val="000000"/>
                </a:solidFill>
                <a:latin typeface="Arial" panose="020B0604020202020204"/>
                <a:ea typeface="Arial" panose="020B0604020202020204"/>
                <a:cs typeface="Arial" panose="020B0604020202020204"/>
                <a:sym typeface="Arial" panose="020B0604020202020204"/>
              </a:rPr>
              <a:t>type: api</a:t>
            </a:r>
            <a:endParaRPr sz="1867">
              <a:solidFill>
                <a:srgbClr val="000000"/>
              </a:solidFill>
              <a:latin typeface="Arial" panose="020B0604020202020204"/>
              <a:ea typeface="Arial" panose="020B0604020202020204"/>
              <a:cs typeface="Arial" panose="020B0604020202020204"/>
              <a:sym typeface="Arial" panose="020B0604020202020204"/>
            </a:endParaRPr>
          </a:p>
        </p:txBody>
      </p:sp>
      <p:sp>
        <p:nvSpPr>
          <p:cNvPr id="27" name="Google Shape;199;p24">
            <a:extLst>
              <a:ext uri="{FF2B5EF4-FFF2-40B4-BE49-F238E27FC236}">
                <a16:creationId xmlns:a16="http://schemas.microsoft.com/office/drawing/2014/main" id="{348DE086-B73C-344C-96FD-6C2DC0A31F11}"/>
              </a:ext>
            </a:extLst>
          </p:cNvPr>
          <p:cNvSpPr txBox="1"/>
          <p:nvPr/>
        </p:nvSpPr>
        <p:spPr>
          <a:xfrm>
            <a:off x="7071541" y="5015788"/>
            <a:ext cx="2620804" cy="410369"/>
          </a:xfrm>
          <a:prstGeom prst="rect">
            <a:avLst/>
          </a:prstGeom>
          <a:noFill/>
          <a:ln>
            <a:noFill/>
          </a:ln>
        </p:spPr>
        <p:txBody>
          <a:bodyPr spcFirstLastPara="1" wrap="square" lIns="121900" tIns="60933" rIns="121900" bIns="60933" anchor="t" anchorCtr="0">
            <a:noAutofit/>
          </a:bodyPr>
          <a:lstStyle/>
          <a:p>
            <a:r>
              <a:rPr lang="en-US" sz="1867">
                <a:solidFill>
                  <a:srgbClr val="000000"/>
                </a:solidFill>
                <a:latin typeface="Arial" panose="020B0604020202020204"/>
                <a:ea typeface="Arial" panose="020B0604020202020204"/>
                <a:cs typeface="Arial" panose="020B0604020202020204"/>
                <a:sym typeface="Arial" panose="020B0604020202020204"/>
              </a:rPr>
              <a:t>Sub: go.micro.evt.</a:t>
            </a:r>
            <a:r>
              <a:rPr lang="en-US" sz="1867">
                <a:solidFill>
                  <a:srgbClr val="FF0000"/>
                </a:solidFill>
                <a:latin typeface="Arial" panose="020B0604020202020204"/>
                <a:ea typeface="Arial" panose="020B0604020202020204"/>
                <a:cs typeface="Arial" panose="020B0604020202020204"/>
                <a:sym typeface="Arial" panose="020B0604020202020204"/>
              </a:rPr>
              <a:t>msg</a:t>
            </a:r>
            <a:endParaRPr sz="1867">
              <a:solidFill>
                <a:srgbClr val="FF0000"/>
              </a:solidFill>
              <a:latin typeface="Arial" panose="020B0604020202020204"/>
              <a:ea typeface="Arial" panose="020B0604020202020204"/>
              <a:cs typeface="Arial" panose="020B0604020202020204"/>
              <a:sym typeface="Arial" panose="020B0604020202020204"/>
            </a:endParaRPr>
          </a:p>
        </p:txBody>
      </p:sp>
      <p:sp>
        <p:nvSpPr>
          <p:cNvPr id="28" name="Google Shape;200;p24">
            <a:extLst>
              <a:ext uri="{FF2B5EF4-FFF2-40B4-BE49-F238E27FC236}">
                <a16:creationId xmlns:a16="http://schemas.microsoft.com/office/drawing/2014/main" id="{C3842206-CE95-BF46-A679-9612F5648FE6}"/>
              </a:ext>
            </a:extLst>
          </p:cNvPr>
          <p:cNvSpPr txBox="1"/>
          <p:nvPr/>
        </p:nvSpPr>
        <p:spPr>
          <a:xfrm>
            <a:off x="2312705" y="4995348"/>
            <a:ext cx="1334127" cy="410369"/>
          </a:xfrm>
          <a:prstGeom prst="rect">
            <a:avLst/>
          </a:prstGeom>
          <a:noFill/>
          <a:ln w="9525" cap="flat" cmpd="sng">
            <a:solidFill>
              <a:schemeClr val="lt1"/>
            </a:solidFill>
            <a:prstDash val="dot"/>
            <a:round/>
            <a:headEnd type="none" w="sm" len="sm"/>
            <a:tailEnd type="none" w="sm" len="sm"/>
          </a:ln>
        </p:spPr>
        <p:txBody>
          <a:bodyPr spcFirstLastPara="1" wrap="square" lIns="121900" tIns="60933" rIns="121900" bIns="60933" anchor="t" anchorCtr="0">
            <a:noAutofit/>
          </a:bodyPr>
          <a:lstStyle/>
          <a:p>
            <a:r>
              <a:rPr lang="en-US" sz="1867">
                <a:solidFill>
                  <a:srgbClr val="000000"/>
                </a:solidFill>
                <a:latin typeface="Arial" panose="020B0604020202020204"/>
                <a:ea typeface="Arial" panose="020B0604020202020204"/>
                <a:cs typeface="Arial" panose="020B0604020202020204"/>
                <a:sym typeface="Arial" panose="020B0604020202020204"/>
              </a:rPr>
              <a:t>/</a:t>
            </a:r>
            <a:r>
              <a:rPr lang="en-US" sz="1867">
                <a:solidFill>
                  <a:srgbClr val="FF0000"/>
                </a:solidFill>
                <a:latin typeface="Arial" panose="020B0604020202020204"/>
                <a:ea typeface="Arial" panose="020B0604020202020204"/>
                <a:cs typeface="Arial" panose="020B0604020202020204"/>
                <a:sym typeface="Arial" panose="020B0604020202020204"/>
              </a:rPr>
              <a:t>msg</a:t>
            </a:r>
            <a:r>
              <a:rPr lang="en-US" sz="1867">
                <a:solidFill>
                  <a:srgbClr val="000000"/>
                </a:solidFill>
                <a:latin typeface="Arial" panose="020B0604020202020204"/>
                <a:ea typeface="Arial" panose="020B0604020202020204"/>
                <a:cs typeface="Arial" panose="020B0604020202020204"/>
                <a:sym typeface="Arial" panose="020B0604020202020204"/>
              </a:rPr>
              <a:t>/</a:t>
            </a:r>
            <a:r>
              <a:rPr lang="en-US" sz="1867">
                <a:solidFill>
                  <a:srgbClr val="00B050"/>
                </a:solidFill>
                <a:latin typeface="Arial" panose="020B0604020202020204"/>
                <a:ea typeface="Arial" panose="020B0604020202020204"/>
                <a:cs typeface="Arial" panose="020B0604020202020204"/>
                <a:sym typeface="Arial" panose="020B0604020202020204"/>
              </a:rPr>
              <a:t>login</a:t>
            </a:r>
            <a:endParaRPr sz="1867">
              <a:solidFill>
                <a:srgbClr val="00B050"/>
              </a:solidFill>
              <a:latin typeface="Arial" panose="020B0604020202020204"/>
              <a:ea typeface="Arial" panose="020B0604020202020204"/>
              <a:cs typeface="Arial" panose="020B0604020202020204"/>
              <a:sym typeface="Arial" panose="020B0604020202020204"/>
            </a:endParaRPr>
          </a:p>
        </p:txBody>
      </p:sp>
      <p:cxnSp>
        <p:nvCxnSpPr>
          <p:cNvPr id="29" name="Google Shape;201;p24">
            <a:extLst>
              <a:ext uri="{FF2B5EF4-FFF2-40B4-BE49-F238E27FC236}">
                <a16:creationId xmlns:a16="http://schemas.microsoft.com/office/drawing/2014/main" id="{2A4018E2-6C51-FC42-BEC5-A1582A40A630}"/>
              </a:ext>
            </a:extLst>
          </p:cNvPr>
          <p:cNvCxnSpPr/>
          <p:nvPr/>
        </p:nvCxnSpPr>
        <p:spPr>
          <a:xfrm>
            <a:off x="3816049" y="5200531"/>
            <a:ext cx="1240583" cy="0"/>
          </a:xfrm>
          <a:prstGeom prst="straightConnector1">
            <a:avLst/>
          </a:prstGeom>
          <a:noFill/>
          <a:ln w="34925" cap="flat" cmpd="sng">
            <a:solidFill>
              <a:srgbClr val="002060"/>
            </a:solidFill>
            <a:prstDash val="solid"/>
            <a:round/>
            <a:headEnd type="none" w="sm" len="sm"/>
            <a:tailEnd type="triangle" w="med" len="med"/>
          </a:ln>
        </p:spPr>
      </p:cxnSp>
      <p:cxnSp>
        <p:nvCxnSpPr>
          <p:cNvPr id="30" name="Google Shape;202;p24">
            <a:extLst>
              <a:ext uri="{FF2B5EF4-FFF2-40B4-BE49-F238E27FC236}">
                <a16:creationId xmlns:a16="http://schemas.microsoft.com/office/drawing/2014/main" id="{F89C7870-45F7-C74D-A272-A87001EBD929}"/>
              </a:ext>
            </a:extLst>
          </p:cNvPr>
          <p:cNvCxnSpPr>
            <a:endCxn id="9" idx="1"/>
          </p:cNvCxnSpPr>
          <p:nvPr/>
        </p:nvCxnSpPr>
        <p:spPr>
          <a:xfrm>
            <a:off x="5778258" y="5200628"/>
            <a:ext cx="1626000" cy="559600"/>
          </a:xfrm>
          <a:prstGeom prst="straightConnector1">
            <a:avLst/>
          </a:prstGeom>
          <a:noFill/>
          <a:ln w="34925" cap="flat" cmpd="sng">
            <a:solidFill>
              <a:srgbClr val="002060"/>
            </a:solidFill>
            <a:prstDash val="solid"/>
            <a:round/>
            <a:headEnd type="none" w="sm" len="sm"/>
            <a:tailEnd type="triangle" w="med" len="med"/>
          </a:ln>
        </p:spPr>
      </p:cxnSp>
      <p:sp>
        <p:nvSpPr>
          <p:cNvPr id="31" name="Google Shape;203;p24">
            <a:extLst>
              <a:ext uri="{FF2B5EF4-FFF2-40B4-BE49-F238E27FC236}">
                <a16:creationId xmlns:a16="http://schemas.microsoft.com/office/drawing/2014/main" id="{B11A3ABC-F0CA-1148-AE96-A19575B11225}"/>
              </a:ext>
            </a:extLst>
          </p:cNvPr>
          <p:cNvSpPr txBox="1"/>
          <p:nvPr/>
        </p:nvSpPr>
        <p:spPr>
          <a:xfrm rot="1133597">
            <a:off x="5786329" y="5173938"/>
            <a:ext cx="1616255" cy="348813"/>
          </a:xfrm>
          <a:prstGeom prst="rect">
            <a:avLst/>
          </a:prstGeom>
          <a:noFill/>
          <a:ln>
            <a:noFill/>
          </a:ln>
        </p:spPr>
        <p:txBody>
          <a:bodyPr spcFirstLastPara="1" wrap="square" lIns="121900" tIns="60933" rIns="121900" bIns="60933" anchor="t" anchorCtr="0">
            <a:noAutofit/>
          </a:bodyPr>
          <a:lstStyle/>
          <a:p>
            <a:r>
              <a:rPr lang="en-US" sz="1400">
                <a:solidFill>
                  <a:srgbClr val="000000"/>
                </a:solidFill>
                <a:latin typeface="Arial" panose="020B0604020202020204"/>
                <a:ea typeface="Arial" panose="020B0604020202020204"/>
                <a:cs typeface="Arial" panose="020B0604020202020204"/>
                <a:sym typeface="Arial" panose="020B0604020202020204"/>
              </a:rPr>
              <a:t>Pub: login Event</a:t>
            </a:r>
            <a:endParaRPr sz="1400">
              <a:solidFill>
                <a:srgbClr val="000000"/>
              </a:solidFill>
              <a:latin typeface="Arial" panose="020B0604020202020204"/>
              <a:ea typeface="Arial" panose="020B0604020202020204"/>
              <a:cs typeface="Arial" panose="020B0604020202020204"/>
              <a:sym typeface="Arial" panose="020B0604020202020204"/>
            </a:endParaRPr>
          </a:p>
        </p:txBody>
      </p:sp>
      <p:sp>
        <p:nvSpPr>
          <p:cNvPr id="32" name="Google Shape;204;p24">
            <a:extLst>
              <a:ext uri="{FF2B5EF4-FFF2-40B4-BE49-F238E27FC236}">
                <a16:creationId xmlns:a16="http://schemas.microsoft.com/office/drawing/2014/main" id="{EC5664A8-839F-8D41-BFB1-64DD3F0473EF}"/>
              </a:ext>
            </a:extLst>
          </p:cNvPr>
          <p:cNvSpPr/>
          <p:nvPr/>
        </p:nvSpPr>
        <p:spPr>
          <a:xfrm>
            <a:off x="4378887" y="5595797"/>
            <a:ext cx="1979481" cy="697627"/>
          </a:xfrm>
          <a:prstGeom prst="rect">
            <a:avLst/>
          </a:prstGeom>
          <a:noFill/>
          <a:ln>
            <a:noFill/>
          </a:ln>
        </p:spPr>
        <p:txBody>
          <a:bodyPr spcFirstLastPara="1" wrap="square" lIns="121900" tIns="60933" rIns="121900" bIns="60933" anchor="t" anchorCtr="0">
            <a:noAutofit/>
          </a:bodyPr>
          <a:lstStyle/>
          <a:p>
            <a:r>
              <a:rPr lang="en-US" sz="1867">
                <a:solidFill>
                  <a:srgbClr val="000000"/>
                </a:solidFill>
                <a:latin typeface="Arial" panose="020B0604020202020204"/>
                <a:ea typeface="Arial" panose="020B0604020202020204"/>
                <a:cs typeface="Arial" panose="020B0604020202020204"/>
                <a:sym typeface="Arial" panose="020B0604020202020204"/>
              </a:rPr>
              <a:t>ns: go.micro.evt</a:t>
            </a:r>
            <a:endParaRPr sz="1867">
              <a:solidFill>
                <a:srgbClr val="000000"/>
              </a:solidFill>
              <a:latin typeface="Arial" panose="020B0604020202020204"/>
              <a:ea typeface="Arial" panose="020B0604020202020204"/>
              <a:cs typeface="Arial" panose="020B0604020202020204"/>
              <a:sym typeface="Arial" panose="020B0604020202020204"/>
            </a:endParaRPr>
          </a:p>
          <a:p>
            <a:r>
              <a:rPr lang="en-US" sz="1867">
                <a:solidFill>
                  <a:srgbClr val="000000"/>
                </a:solidFill>
                <a:latin typeface="Arial" panose="020B0604020202020204"/>
                <a:ea typeface="Arial" panose="020B0604020202020204"/>
                <a:cs typeface="Arial" panose="020B0604020202020204"/>
                <a:sym typeface="Arial" panose="020B0604020202020204"/>
              </a:rPr>
              <a:t>type: event</a:t>
            </a:r>
            <a:endParaRPr sz="1867">
              <a:solidFill>
                <a:srgbClr val="000000"/>
              </a:solidFill>
              <a:latin typeface="Arial" panose="020B0604020202020204"/>
              <a:ea typeface="Arial" panose="020B0604020202020204"/>
              <a:cs typeface="Arial" panose="020B0604020202020204"/>
              <a:sym typeface="Arial" panose="020B0604020202020204"/>
            </a:endParaRPr>
          </a:p>
        </p:txBody>
      </p:sp>
      <p:sp>
        <p:nvSpPr>
          <p:cNvPr id="33" name="Google Shape;178;p24">
            <a:extLst>
              <a:ext uri="{FF2B5EF4-FFF2-40B4-BE49-F238E27FC236}">
                <a16:creationId xmlns:a16="http://schemas.microsoft.com/office/drawing/2014/main" id="{063F7D70-9BBC-FE40-9442-32CB3219A5CB}"/>
              </a:ext>
            </a:extLst>
          </p:cNvPr>
          <p:cNvSpPr txBox="1"/>
          <p:nvPr/>
        </p:nvSpPr>
        <p:spPr>
          <a:xfrm>
            <a:off x="473579" y="2015735"/>
            <a:ext cx="3556957" cy="410369"/>
          </a:xfrm>
          <a:prstGeom prst="rect">
            <a:avLst/>
          </a:prstGeom>
          <a:noFill/>
          <a:ln>
            <a:noFill/>
          </a:ln>
        </p:spPr>
        <p:txBody>
          <a:bodyPr spcFirstLastPara="1" wrap="square" lIns="121900" tIns="60933" rIns="121900" bIns="60933" anchor="t" anchorCtr="0">
            <a:noAutofit/>
          </a:bodyPr>
          <a:lstStyle/>
          <a:p>
            <a:r>
              <a:rPr lang="en-US" sz="1867">
                <a:solidFill>
                  <a:srgbClr val="000000"/>
                </a:solidFill>
                <a:latin typeface="Arial" panose="020B0604020202020204"/>
                <a:ea typeface="Arial" panose="020B0604020202020204"/>
                <a:cs typeface="Arial" panose="020B0604020202020204"/>
                <a:sym typeface="Arial" panose="020B0604020202020204"/>
              </a:rPr>
              <a:t>功能：将Http请求转向内部应用</a:t>
            </a:r>
            <a:endParaRPr sz="1867">
              <a:solidFill>
                <a:srgbClr val="000000"/>
              </a:solidFill>
              <a:latin typeface="Arial" panose="020B0604020202020204"/>
              <a:ea typeface="Arial" panose="020B0604020202020204"/>
              <a:cs typeface="Arial" panose="020B0604020202020204"/>
              <a:sym typeface="Arial" panose="020B0604020202020204"/>
            </a:endParaRPr>
          </a:p>
        </p:txBody>
      </p:sp>
    </p:spTree>
    <p:extLst>
      <p:ext uri="{BB962C8B-B14F-4D97-AF65-F5344CB8AC3E}">
        <p14:creationId xmlns:p14="http://schemas.microsoft.com/office/powerpoint/2010/main" val="156958477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CF0865F-6479-2147-993A-FA1B446EDB37}"/>
              </a:ext>
            </a:extLst>
          </p:cNvPr>
          <p:cNvSpPr>
            <a:spLocks noGrp="1"/>
          </p:cNvSpPr>
          <p:nvPr>
            <p:ph type="title"/>
          </p:nvPr>
        </p:nvSpPr>
        <p:spPr>
          <a:xfrm>
            <a:off x="373952" y="17377"/>
            <a:ext cx="6214055" cy="1208868"/>
          </a:xfrm>
        </p:spPr>
        <p:txBody>
          <a:bodyPr/>
          <a:lstStyle/>
          <a:p>
            <a:r>
              <a:rPr kumimoji="1" lang="en-US" altLang="zh-CN" dirty="0"/>
              <a:t>Go-Micro</a:t>
            </a:r>
            <a:endParaRPr kumimoji="1" lang="zh-CN" altLang="en-US" dirty="0"/>
          </a:p>
        </p:txBody>
      </p:sp>
      <p:sp>
        <p:nvSpPr>
          <p:cNvPr id="6" name="文本框 5">
            <a:extLst>
              <a:ext uri="{FF2B5EF4-FFF2-40B4-BE49-F238E27FC236}">
                <a16:creationId xmlns:a16="http://schemas.microsoft.com/office/drawing/2014/main" id="{B0B7FA97-6A21-1741-BEBD-9DC4AFD90F5B}"/>
              </a:ext>
            </a:extLst>
          </p:cNvPr>
          <p:cNvSpPr txBox="1"/>
          <p:nvPr/>
        </p:nvSpPr>
        <p:spPr>
          <a:xfrm>
            <a:off x="9693986" y="863958"/>
            <a:ext cx="2423619" cy="369332"/>
          </a:xfrm>
          <a:prstGeom prst="rect">
            <a:avLst/>
          </a:prstGeom>
          <a:noFill/>
        </p:spPr>
        <p:txBody>
          <a:bodyPr wrap="square" rtlCol="0">
            <a:spAutoFit/>
          </a:bodyPr>
          <a:lstStyle/>
          <a:p>
            <a:pPr marL="685800" lvl="1"/>
            <a:r>
              <a:rPr kumimoji="1" lang="en-US" altLang="zh-CN" b="1" dirty="0">
                <a:solidFill>
                  <a:schemeClr val="bg1"/>
                </a:solidFill>
              </a:rPr>
              <a:t>Go-Micro</a:t>
            </a:r>
            <a:r>
              <a:rPr kumimoji="1" lang="zh-CN" altLang="en-US" b="1" dirty="0">
                <a:solidFill>
                  <a:schemeClr val="bg1"/>
                </a:solidFill>
              </a:rPr>
              <a:t> 实践</a:t>
            </a:r>
            <a:endParaRPr kumimoji="1" lang="zh-CN" altLang="en-US" dirty="0">
              <a:solidFill>
                <a:schemeClr val="bg1"/>
              </a:solidFill>
            </a:endParaRPr>
          </a:p>
        </p:txBody>
      </p:sp>
      <p:sp>
        <p:nvSpPr>
          <p:cNvPr id="34" name="矩形 33">
            <a:extLst>
              <a:ext uri="{FF2B5EF4-FFF2-40B4-BE49-F238E27FC236}">
                <a16:creationId xmlns:a16="http://schemas.microsoft.com/office/drawing/2014/main" id="{232F119A-BC5F-7049-AB31-09BAE6BA0FB9}"/>
              </a:ext>
            </a:extLst>
          </p:cNvPr>
          <p:cNvSpPr/>
          <p:nvPr/>
        </p:nvSpPr>
        <p:spPr>
          <a:xfrm>
            <a:off x="473579" y="1605816"/>
            <a:ext cx="663643" cy="369332"/>
          </a:xfrm>
          <a:prstGeom prst="rect">
            <a:avLst/>
          </a:prstGeom>
        </p:spPr>
        <p:txBody>
          <a:bodyPr wrap="none">
            <a:spAutoFit/>
          </a:bodyPr>
          <a:lstStyle/>
          <a:p>
            <a:pPr marL="16932">
              <a:buSzPts val="1400"/>
            </a:pPr>
            <a:r>
              <a:rPr lang="zh-CN" altLang="en-US" dirty="0"/>
              <a:t>答疑</a:t>
            </a:r>
            <a:endParaRPr lang="en-US" altLang="zh-CN" dirty="0">
              <a:solidFill>
                <a:srgbClr val="424242"/>
              </a:solidFill>
              <a:latin typeface="Courier New" panose="02070309020205020404"/>
              <a:ea typeface="Courier New" panose="02070309020205020404"/>
              <a:cs typeface="Courier New" panose="02070309020205020404"/>
              <a:sym typeface="Courier New" panose="02070309020205020404"/>
            </a:endParaRPr>
          </a:p>
        </p:txBody>
      </p:sp>
    </p:spTree>
    <p:extLst>
      <p:ext uri="{BB962C8B-B14F-4D97-AF65-F5344CB8AC3E}">
        <p14:creationId xmlns:p14="http://schemas.microsoft.com/office/powerpoint/2010/main" val="1582243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872C4995-FBAC-7648-B0B2-A8685F2B57D1}"/>
              </a:ext>
            </a:extLst>
          </p:cNvPr>
          <p:cNvSpPr>
            <a:spLocks noGrp="1"/>
          </p:cNvSpPr>
          <p:nvPr>
            <p:ph idx="1"/>
          </p:nvPr>
        </p:nvSpPr>
        <p:spPr>
          <a:xfrm>
            <a:off x="293511" y="1825625"/>
            <a:ext cx="11744192" cy="4351338"/>
          </a:xfrm>
        </p:spPr>
        <p:txBody>
          <a:bodyPr>
            <a:normAutofit/>
          </a:bodyPr>
          <a:lstStyle/>
          <a:p>
            <a:pPr marL="342900" indent="-342900">
              <a:buFont typeface="+mj-lt"/>
              <a:buAutoNum type="arabicPeriod" startAt="4"/>
            </a:pPr>
            <a:r>
              <a:rPr lang="zh-CN" altLang="en-US" dirty="0"/>
              <a:t>并发控制</a:t>
            </a:r>
            <a:endParaRPr lang="en-US" altLang="zh-CN" dirty="0"/>
          </a:p>
          <a:p>
            <a:r>
              <a:rPr lang="zh-CN" altLang="en-US" dirty="0"/>
              <a:t>并发编程可以充分发挥多核处理器的性能。在 </a:t>
            </a:r>
            <a:r>
              <a:rPr lang="en" altLang="zh-CN" dirty="0"/>
              <a:t>C/C++ </a:t>
            </a:r>
            <a:r>
              <a:rPr lang="zh-CN" altLang="en-US" dirty="0"/>
              <a:t>中，可以通过编写多线程程序来实现并发，但是滥用线程会加重系统负担，所以更优的做法是使用通过 </a:t>
            </a:r>
            <a:r>
              <a:rPr lang="en" altLang="zh-CN" dirty="0" err="1"/>
              <a:t>epoll</a:t>
            </a:r>
            <a:r>
              <a:rPr lang="en" altLang="zh-CN" dirty="0"/>
              <a:t> </a:t>
            </a:r>
            <a:r>
              <a:rPr lang="zh-CN" altLang="en-US" dirty="0"/>
              <a:t>等方式来实现</a:t>
            </a:r>
            <a:r>
              <a:rPr lang="en" altLang="zh-CN" dirty="0"/>
              <a:t>IO</a:t>
            </a:r>
            <a:r>
              <a:rPr lang="zh-CN" altLang="en-US" dirty="0"/>
              <a:t>多路复用，以及使用各种协程库。除此之外，多个线程之间肯定还需要传递数据，可以通过 </a:t>
            </a:r>
            <a:r>
              <a:rPr lang="en" altLang="zh-CN" dirty="0" err="1"/>
              <a:t>shared_ptr</a:t>
            </a:r>
            <a:r>
              <a:rPr lang="en" altLang="zh-CN" dirty="0"/>
              <a:t> </a:t>
            </a:r>
            <a:r>
              <a:rPr lang="zh-CN" altLang="en-US" dirty="0"/>
              <a:t>来做，但是也需要小心翼翼，整个编码过程非常容易犯错。</a:t>
            </a:r>
          </a:p>
          <a:p>
            <a:r>
              <a:rPr lang="en" altLang="zh-CN" dirty="0"/>
              <a:t>goroutine </a:t>
            </a:r>
            <a:r>
              <a:rPr lang="zh-CN" altLang="en-US" dirty="0"/>
              <a:t>是 </a:t>
            </a:r>
            <a:r>
              <a:rPr lang="en" altLang="zh-CN" dirty="0"/>
              <a:t>Go </a:t>
            </a:r>
            <a:r>
              <a:rPr lang="zh-CN" altLang="en-US" dirty="0"/>
              <a:t>语言并发设计的核心。</a:t>
            </a:r>
            <a:r>
              <a:rPr lang="en" altLang="zh-CN" dirty="0"/>
              <a:t>goroutine </a:t>
            </a:r>
            <a:r>
              <a:rPr lang="zh-CN" altLang="en-US" dirty="0"/>
              <a:t>其实就是协程，比线程更轻量，是一种运行在用户态的用户线程。</a:t>
            </a:r>
            <a:r>
              <a:rPr lang="en" altLang="zh-CN" dirty="0"/>
              <a:t>goroutine </a:t>
            </a:r>
            <a:r>
              <a:rPr lang="zh-CN" altLang="en-US" dirty="0"/>
              <a:t>并不是对应于内核线程，一个内核线程会调度若干个协程，</a:t>
            </a:r>
            <a:r>
              <a:rPr lang="en" altLang="zh-CN" dirty="0"/>
              <a:t>goroutine </a:t>
            </a:r>
            <a:r>
              <a:rPr lang="zh-CN" altLang="en-US" dirty="0"/>
              <a:t>是在语言层面提供了调度器，并且对网络</a:t>
            </a:r>
            <a:r>
              <a:rPr lang="en" altLang="zh-CN" dirty="0"/>
              <a:t>IO</a:t>
            </a:r>
            <a:r>
              <a:rPr lang="zh-CN" altLang="en-US" dirty="0"/>
              <a:t>库进行了封装，屏蔽了复杂的细节，对外提供统一的语法关键字支持，简化了并发程序编写的成本。</a:t>
            </a:r>
            <a:r>
              <a:rPr lang="en" altLang="zh-CN" dirty="0"/>
              <a:t>channel </a:t>
            </a:r>
            <a:r>
              <a:rPr lang="zh-CN" altLang="en-US" dirty="0"/>
              <a:t>是设计来在 </a:t>
            </a:r>
            <a:r>
              <a:rPr lang="en" altLang="zh-CN" dirty="0"/>
              <a:t>goroutine </a:t>
            </a:r>
            <a:r>
              <a:rPr lang="zh-CN" altLang="en-US" dirty="0"/>
              <a:t>之间传递数据，</a:t>
            </a:r>
            <a:r>
              <a:rPr lang="en" altLang="zh-CN" dirty="0"/>
              <a:t>channel </a:t>
            </a:r>
            <a:r>
              <a:rPr lang="zh-CN" altLang="en-US" dirty="0"/>
              <a:t>在实现原理上其实是一个阻塞的消息队列。在一个 </a:t>
            </a:r>
            <a:r>
              <a:rPr lang="en" altLang="zh-CN" dirty="0"/>
              <a:t>goroutine </a:t>
            </a:r>
            <a:r>
              <a:rPr lang="zh-CN" altLang="en-US" dirty="0"/>
              <a:t>中将消息发送到 </a:t>
            </a:r>
            <a:r>
              <a:rPr lang="en" altLang="zh-CN" dirty="0"/>
              <a:t>channel </a:t>
            </a:r>
            <a:r>
              <a:rPr lang="zh-CN" altLang="en-US" dirty="0"/>
              <a:t>中，然后在监听这个 </a:t>
            </a:r>
            <a:r>
              <a:rPr lang="en" altLang="zh-CN" dirty="0"/>
              <a:t>channel </a:t>
            </a:r>
            <a:r>
              <a:rPr lang="zh-CN" altLang="en-US" dirty="0"/>
              <a:t>的 </a:t>
            </a:r>
            <a:r>
              <a:rPr lang="en" altLang="zh-CN" dirty="0"/>
              <a:t>goroutine </a:t>
            </a:r>
            <a:r>
              <a:rPr lang="zh-CN" altLang="en-US" dirty="0"/>
              <a:t>处理，实现了不同 </a:t>
            </a:r>
            <a:r>
              <a:rPr lang="en" altLang="zh-CN" dirty="0"/>
              <a:t>goroutine </a:t>
            </a:r>
            <a:r>
              <a:rPr lang="zh-CN" altLang="en-US" dirty="0"/>
              <a:t>的解耦。</a:t>
            </a:r>
          </a:p>
          <a:p>
            <a:endParaRPr kumimoji="1" lang="zh-CN" altLang="en-US" dirty="0"/>
          </a:p>
        </p:txBody>
      </p:sp>
      <p:sp>
        <p:nvSpPr>
          <p:cNvPr id="8" name="标题 1">
            <a:extLst>
              <a:ext uri="{FF2B5EF4-FFF2-40B4-BE49-F238E27FC236}">
                <a16:creationId xmlns:a16="http://schemas.microsoft.com/office/drawing/2014/main" id="{020C67EA-4AF9-6A44-B499-D6B72915BF65}"/>
              </a:ext>
            </a:extLst>
          </p:cNvPr>
          <p:cNvSpPr>
            <a:spLocks noGrp="1"/>
          </p:cNvSpPr>
          <p:nvPr>
            <p:ph type="title"/>
          </p:nvPr>
        </p:nvSpPr>
        <p:spPr>
          <a:xfrm>
            <a:off x="604434" y="0"/>
            <a:ext cx="6214055" cy="1208868"/>
          </a:xfrm>
        </p:spPr>
        <p:txBody>
          <a:bodyPr/>
          <a:lstStyle/>
          <a:p>
            <a:r>
              <a:rPr kumimoji="1" lang="en-US" altLang="zh-CN" dirty="0"/>
              <a:t>Go</a:t>
            </a:r>
            <a:r>
              <a:rPr kumimoji="1" lang="zh-CN" altLang="en-US" dirty="0"/>
              <a:t> 简要入门</a:t>
            </a:r>
          </a:p>
        </p:txBody>
      </p:sp>
      <p:sp>
        <p:nvSpPr>
          <p:cNvPr id="9" name="文本框 8">
            <a:extLst>
              <a:ext uri="{FF2B5EF4-FFF2-40B4-BE49-F238E27FC236}">
                <a16:creationId xmlns:a16="http://schemas.microsoft.com/office/drawing/2014/main" id="{364AE198-C767-3D4D-9394-A3CDA2ED1DA9}"/>
              </a:ext>
            </a:extLst>
          </p:cNvPr>
          <p:cNvSpPr txBox="1"/>
          <p:nvPr/>
        </p:nvSpPr>
        <p:spPr>
          <a:xfrm>
            <a:off x="10416746" y="839536"/>
            <a:ext cx="1620957" cy="369332"/>
          </a:xfrm>
          <a:prstGeom prst="rect">
            <a:avLst/>
          </a:prstGeom>
          <a:noFill/>
        </p:spPr>
        <p:txBody>
          <a:bodyPr wrap="none" rtlCol="0">
            <a:spAutoFit/>
          </a:bodyPr>
          <a:lstStyle/>
          <a:p>
            <a:r>
              <a:rPr kumimoji="1" lang="en-US" altLang="zh-CN" dirty="0">
                <a:solidFill>
                  <a:schemeClr val="bg1"/>
                </a:solidFill>
              </a:rPr>
              <a:t>Golang</a:t>
            </a:r>
            <a:r>
              <a:rPr kumimoji="1" lang="zh-CN" altLang="en-US" dirty="0">
                <a:solidFill>
                  <a:schemeClr val="bg1"/>
                </a:solidFill>
              </a:rPr>
              <a:t>的特点</a:t>
            </a:r>
          </a:p>
        </p:txBody>
      </p:sp>
    </p:spTree>
    <p:extLst>
      <p:ext uri="{BB962C8B-B14F-4D97-AF65-F5344CB8AC3E}">
        <p14:creationId xmlns:p14="http://schemas.microsoft.com/office/powerpoint/2010/main" val="2408076594"/>
      </p:ext>
    </p:extLst>
  </p:cSld>
  <p:clrMapOvr>
    <a:masterClrMapping/>
  </p:clrMapOvr>
</p:sld>
</file>

<file path=ppt/theme/theme1.xml><?xml version="1.0" encoding="utf-8"?>
<a:theme xmlns:a="http://schemas.openxmlformats.org/drawingml/2006/main" name="欢迎文档">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17622686_TF16391504" id="{42763C58-D974-4751-A3AE-468BA3C9D01C}" vid="{F6D5F0C1-16C0-4482-B2A1-CE2232936AA8}"/>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28987</TotalTime>
  <Words>5514</Words>
  <Application>Microsoft Macintosh PowerPoint</Application>
  <PresentationFormat>宽屏</PresentationFormat>
  <Paragraphs>950</Paragraphs>
  <Slides>83</Slides>
  <Notes>10</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83</vt:i4>
      </vt:variant>
    </vt:vector>
  </HeadingPairs>
  <TitlesOfParts>
    <vt:vector size="88" baseType="lpstr">
      <vt:lpstr>Microsoft YaHei UI</vt:lpstr>
      <vt:lpstr>Arial</vt:lpstr>
      <vt:lpstr>Courier New</vt:lpstr>
      <vt:lpstr>Helvetica</vt:lpstr>
      <vt:lpstr>欢迎文档</vt:lpstr>
      <vt:lpstr>Printfcoder</vt:lpstr>
      <vt:lpstr>主题</vt:lpstr>
      <vt:lpstr>Go 简要入门</vt:lpstr>
      <vt:lpstr>Go 简要入门</vt:lpstr>
      <vt:lpstr>Go 简要入门</vt:lpstr>
      <vt:lpstr>Go 简要入门</vt:lpstr>
      <vt:lpstr>Go 简要入门</vt:lpstr>
      <vt:lpstr>Go 简要入门</vt:lpstr>
      <vt:lpstr>Go 简要入门</vt:lpstr>
      <vt:lpstr>Go 简要入门</vt:lpstr>
      <vt:lpstr>Go 简要入门</vt:lpstr>
      <vt:lpstr>主要特性介绍</vt:lpstr>
      <vt:lpstr>主要特性介绍</vt:lpstr>
      <vt:lpstr>主要特性介绍</vt:lpstr>
      <vt:lpstr>主要特性介绍</vt:lpstr>
      <vt:lpstr>主要特性介绍</vt:lpstr>
      <vt:lpstr>主要特性介绍</vt:lpstr>
      <vt:lpstr>主要特性介绍</vt:lpstr>
      <vt:lpstr>主要特性介绍</vt:lpstr>
      <vt:lpstr>主要特性介绍</vt:lpstr>
      <vt:lpstr>主要特性介绍</vt:lpstr>
      <vt:lpstr>主要特性介绍</vt:lpstr>
      <vt:lpstr>主要特性介绍</vt:lpstr>
      <vt:lpstr>主要特性介绍</vt:lpstr>
      <vt:lpstr>主要特性介绍</vt:lpstr>
      <vt:lpstr>主要特性介绍</vt:lpstr>
      <vt:lpstr>主要特性介绍</vt:lpstr>
      <vt:lpstr>主要特性介绍</vt:lpstr>
      <vt:lpstr>主要特性介绍</vt:lpstr>
      <vt:lpstr>主要特性介绍</vt:lpstr>
      <vt:lpstr>主要特性介绍</vt:lpstr>
      <vt:lpstr>主要特性介绍</vt:lpstr>
      <vt:lpstr>主要特性介绍</vt:lpstr>
      <vt:lpstr>主要特性介绍</vt:lpstr>
      <vt:lpstr>主要特性介绍</vt:lpstr>
      <vt:lpstr>主要特性介绍</vt:lpstr>
      <vt:lpstr>主要特性介绍</vt:lpstr>
      <vt:lpstr>主要特性介绍</vt:lpstr>
      <vt:lpstr>主题</vt:lpstr>
      <vt:lpstr>Go-Micro</vt:lpstr>
      <vt:lpstr>Go-Micro</vt:lpstr>
      <vt:lpstr>Go-Micro</vt:lpstr>
      <vt:lpstr>Go-Micro</vt:lpstr>
      <vt:lpstr>Go-Micro</vt:lpstr>
      <vt:lpstr>Go-Micro</vt:lpstr>
      <vt:lpstr>Go-Micro</vt:lpstr>
      <vt:lpstr>Go-Micro</vt:lpstr>
      <vt:lpstr>Go-Micro</vt:lpstr>
      <vt:lpstr>Go-Micro</vt:lpstr>
      <vt:lpstr>Go-Micro</vt:lpstr>
      <vt:lpstr>Go-Micro</vt:lpstr>
      <vt:lpstr>Go-Micro</vt:lpstr>
      <vt:lpstr>Go-Micro</vt:lpstr>
      <vt:lpstr>Go-Micro</vt:lpstr>
      <vt:lpstr>Go-Micro</vt:lpstr>
      <vt:lpstr>Go-Micro</vt:lpstr>
      <vt:lpstr>Go-Micro</vt:lpstr>
      <vt:lpstr>Go-Micro</vt:lpstr>
      <vt:lpstr>Go-Micro</vt:lpstr>
      <vt:lpstr>Go-Micro</vt:lpstr>
      <vt:lpstr>Go-Micro</vt:lpstr>
      <vt:lpstr>Go-Micro</vt:lpstr>
      <vt:lpstr>Go-Micro</vt:lpstr>
      <vt:lpstr>Go-Micro</vt:lpstr>
      <vt:lpstr>Go-Micro</vt:lpstr>
      <vt:lpstr>Go-Micro</vt:lpstr>
      <vt:lpstr>Go-Micro</vt:lpstr>
      <vt:lpstr>Go-Micro</vt:lpstr>
      <vt:lpstr>Go-Micro</vt:lpstr>
      <vt:lpstr>Go-Micro</vt:lpstr>
      <vt:lpstr>Go-Micro</vt:lpstr>
      <vt:lpstr>Go-Micro</vt:lpstr>
      <vt:lpstr>Go-Micro</vt:lpstr>
      <vt:lpstr>Go-Micro</vt:lpstr>
      <vt:lpstr>Go-Micro</vt:lpstr>
      <vt:lpstr>Go-Micro</vt:lpstr>
      <vt:lpstr>Go-Micro</vt:lpstr>
      <vt:lpstr>Go-Micro</vt:lpstr>
      <vt:lpstr>Go-Micro</vt:lpstr>
      <vt:lpstr>Go-Micro</vt:lpstr>
      <vt:lpstr>Go-Micro</vt:lpstr>
      <vt:lpstr>Go-Micro</vt:lpstr>
      <vt:lpstr>Go-Micro</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舒先</dc:title>
  <dc:subject/>
  <dc:creator>Microsoft Office User</dc:creator>
  <cp:keywords/>
  <dc:description/>
  <cp:lastModifiedBy>Microsoft Office User</cp:lastModifiedBy>
  <cp:revision>944</cp:revision>
  <dcterms:created xsi:type="dcterms:W3CDTF">2022-01-08T00:57:36Z</dcterms:created>
  <dcterms:modified xsi:type="dcterms:W3CDTF">2022-03-22T17:58:37Z</dcterms:modified>
  <cp:category/>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v-rimour@microsoft.com</vt:lpwstr>
  </property>
  <property fmtid="{D5CDD505-2E9C-101B-9397-08002B2CF9AE}" pid="5" name="MSIP_Label_f42aa342-8706-4288-bd11-ebb85995028c_SetDate">
    <vt:lpwstr>2018-02-19T06:21:30.1318915Z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